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56" r:id="rId2"/>
    <p:sldId id="257" r:id="rId3"/>
    <p:sldId id="281" r:id="rId4"/>
    <p:sldId id="282" r:id="rId5"/>
    <p:sldId id="279" r:id="rId6"/>
    <p:sldId id="283" r:id="rId7"/>
    <p:sldId id="259" r:id="rId8"/>
    <p:sldId id="261" r:id="rId9"/>
    <p:sldId id="258" r:id="rId10"/>
    <p:sldId id="284" r:id="rId11"/>
    <p:sldId id="260" r:id="rId12"/>
    <p:sldId id="288" r:id="rId13"/>
    <p:sldId id="286" r:id="rId14"/>
    <p:sldId id="285" r:id="rId15"/>
    <p:sldId id="287" r:id="rId16"/>
    <p:sldId id="262" r:id="rId17"/>
    <p:sldId id="289" r:id="rId18"/>
    <p:sldId id="290" r:id="rId19"/>
    <p:sldId id="291" r:id="rId20"/>
    <p:sldId id="293" r:id="rId21"/>
    <p:sldId id="271" r:id="rId22"/>
    <p:sldId id="270" r:id="rId23"/>
    <p:sldId id="269" r:id="rId24"/>
    <p:sldId id="292" r:id="rId25"/>
    <p:sldId id="268" r:id="rId26"/>
    <p:sldId id="294" r:id="rId27"/>
    <p:sldId id="266" r:id="rId28"/>
    <p:sldId id="295" r:id="rId29"/>
    <p:sldId id="296" r:id="rId30"/>
    <p:sldId id="297" r:id="rId31"/>
    <p:sldId id="265" r:id="rId32"/>
    <p:sldId id="298" r:id="rId33"/>
    <p:sldId id="299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054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02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40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64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4/21/2022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6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127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027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82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43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99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12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2" r:id="rId6"/>
    <p:sldLayoutId id="2147483778" r:id="rId7"/>
    <p:sldLayoutId id="2147483779" r:id="rId8"/>
    <p:sldLayoutId id="2147483780" r:id="rId9"/>
    <p:sldLayoutId id="2147483781" r:id="rId10"/>
    <p:sldLayoutId id="2147483783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3600" b="1" kern="1200" spc="7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2000" b="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180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600" i="1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60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600" i="1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3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9A3BD3-23ED-43EB-93A0-A93C84BA0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ko-KR" altLang="en-US" sz="5400" dirty="0"/>
              <a:t>다음 분기에 발매하면 좋은 게임은</a:t>
            </a:r>
            <a:r>
              <a:rPr lang="en-US" altLang="ko-KR" sz="5400" dirty="0"/>
              <a:t> </a:t>
            </a:r>
            <a:r>
              <a:rPr lang="ko-KR" altLang="en-US" sz="5400" dirty="0"/>
              <a:t>무엇인가</a:t>
            </a:r>
            <a:r>
              <a:rPr lang="en-US" altLang="ko-KR" sz="5400" dirty="0"/>
              <a:t>?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EC4E8B-E800-4D8E-AE33-0F23DE02D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524024" cy="1576188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endParaRPr lang="en-US" altLang="ko-KR" sz="1700" dirty="0"/>
          </a:p>
          <a:p>
            <a:pPr algn="ctr">
              <a:lnSpc>
                <a:spcPct val="120000"/>
              </a:lnSpc>
            </a:pPr>
            <a:r>
              <a:rPr lang="en-US" altLang="ko-KR" sz="1700" dirty="0"/>
              <a:t>AI_13 </a:t>
            </a:r>
            <a:r>
              <a:rPr lang="ko-KR" altLang="en-US" sz="1700" dirty="0"/>
              <a:t>임재민</a:t>
            </a:r>
          </a:p>
        </p:txBody>
      </p:sp>
      <p:sp>
        <p:nvSpPr>
          <p:cNvPr id="62" name="Freeform: Shape 39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Freeform: Shape 41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그물망이 있는 추상적 배경">
            <a:extLst>
              <a:ext uri="{FF2B5EF4-FFF2-40B4-BE49-F238E27FC236}">
                <a16:creationId xmlns:a16="http://schemas.microsoft.com/office/drawing/2014/main" id="{4B03261C-441D-979C-98B3-D011854CA2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049" r="4245" b="-1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57546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B9E4723D-A7D5-4C2B-95BB-427548B3B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09085" y="2287902"/>
            <a:ext cx="4023361" cy="2385392"/>
          </a:xfrm>
        </p:spPr>
        <p:txBody>
          <a:bodyPr vert="horz" lIns="109728" tIns="109728" rIns="109728" bIns="91440" rtlCol="0">
            <a:normAutofit/>
          </a:bodyPr>
          <a:lstStyle/>
          <a:p>
            <a:pPr marL="285750" indent="-285750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endParaRPr lang="en-US" altLang="ko-KR" spc="150" dirty="0"/>
          </a:p>
          <a:p>
            <a:pPr marL="285750" indent="-285750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ko-KR" altLang="en-US" spc="150" dirty="0"/>
              <a:t>위에 시각화한 그래프 하나로 모아 직관적으로 보기위해 데이터를 재배열하였음</a:t>
            </a:r>
            <a:r>
              <a:rPr lang="en-US" altLang="ko-KR" spc="150" dirty="0"/>
              <a:t>.</a:t>
            </a:r>
          </a:p>
          <a:p>
            <a:pPr marL="285750" indent="-285750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endParaRPr lang="en-US" altLang="ko-KR" spc="150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495964B-8C49-4EBA-8D9E-D9D5BAF6F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554" y="2287902"/>
            <a:ext cx="6950075" cy="2032289"/>
          </a:xfrm>
        </p:spPr>
      </p:pic>
    </p:spTree>
    <p:extLst>
      <p:ext uri="{BB962C8B-B14F-4D97-AF65-F5344CB8AC3E}">
        <p14:creationId xmlns:p14="http://schemas.microsoft.com/office/powerpoint/2010/main" val="3417877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A9EB899-B5B7-4182-9F3F-836449726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027" y="643467"/>
            <a:ext cx="10765343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447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06820-0E65-4AB1-B619-2F956041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지역별 선호 장르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B8D960-720F-4899-9EDC-4950274CFA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dirty="0"/>
              <a:t>일본지역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236DED-F730-44A0-A713-ADB7A12C11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1600" dirty="0"/>
              <a:t>일본 지역은 타 지역과는 다르게 롤 </a:t>
            </a:r>
            <a:r>
              <a:rPr lang="ko-KR" altLang="en-US" sz="1600" dirty="0" err="1"/>
              <a:t>플레잉</a:t>
            </a:r>
            <a:r>
              <a:rPr lang="en-US" altLang="ko-KR" sz="1600" dirty="0"/>
              <a:t>, </a:t>
            </a:r>
            <a:r>
              <a:rPr lang="ko-KR" altLang="en-US" sz="1600" dirty="0"/>
              <a:t>액션</a:t>
            </a:r>
            <a:r>
              <a:rPr lang="en-US" altLang="ko-KR" sz="1600" dirty="0"/>
              <a:t>, </a:t>
            </a:r>
            <a:r>
              <a:rPr lang="ko-KR" altLang="en-US" sz="1600" dirty="0"/>
              <a:t>스포츠 순으로 판매량이 많았기에 롤 </a:t>
            </a:r>
            <a:r>
              <a:rPr lang="ko-KR" altLang="en-US" sz="1600" dirty="0" err="1"/>
              <a:t>플레잉이</a:t>
            </a:r>
            <a:r>
              <a:rPr lang="ko-KR" altLang="en-US" sz="1600" dirty="0"/>
              <a:t> 가장 선호하는 장르라 할 수 있음</a:t>
            </a:r>
            <a:endParaRPr lang="en-US" altLang="ko-KR" sz="1600" dirty="0"/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ko-KR" sz="1600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1600" dirty="0"/>
              <a:t>만약</a:t>
            </a:r>
            <a:r>
              <a:rPr lang="en-US" altLang="ko-KR" sz="1600" dirty="0"/>
              <a:t>, </a:t>
            </a:r>
            <a:r>
              <a:rPr lang="ko-KR" altLang="en-US" sz="1600" dirty="0"/>
              <a:t>일본은 롤 </a:t>
            </a:r>
            <a:r>
              <a:rPr lang="ko-KR" altLang="en-US" sz="1600" dirty="0" err="1"/>
              <a:t>플레잉</a:t>
            </a:r>
            <a:r>
              <a:rPr lang="ko-KR" altLang="en-US" sz="1600" dirty="0"/>
              <a:t> 장르가 성행할 것으로 예상</a:t>
            </a:r>
            <a:endParaRPr lang="en-US" altLang="ko-KR" sz="16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E0593D-B156-4FA4-A412-B800BE4B2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ko-KR" altLang="en-US" dirty="0"/>
              <a:t>그 외 모든 지역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1FA705-633B-4949-898F-BFF5556B7B7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/>
              <a:t>일본을 제외한 모든 지역에서 액션</a:t>
            </a:r>
            <a:r>
              <a:rPr lang="en-US" altLang="ko-KR" sz="1600" dirty="0"/>
              <a:t>, </a:t>
            </a:r>
            <a:r>
              <a:rPr lang="ko-KR" altLang="en-US" sz="1600" dirty="0"/>
              <a:t>스포츠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슈터</a:t>
            </a:r>
            <a:r>
              <a:rPr lang="ko-KR" altLang="en-US" sz="1600" dirty="0"/>
              <a:t> 순으로 판매량이 집계되었고</a:t>
            </a:r>
            <a:r>
              <a:rPr lang="en-US" altLang="ko-KR" sz="1600" dirty="0"/>
              <a:t>, </a:t>
            </a:r>
            <a:r>
              <a:rPr lang="ko-KR" altLang="en-US" sz="1600" dirty="0"/>
              <a:t>액션이 가장 선호하는 장르라 할 수 있음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/>
              <a:t>대다수의 지역에서는 액션</a:t>
            </a:r>
            <a:r>
              <a:rPr lang="en-US" altLang="ko-KR" sz="1600" dirty="0"/>
              <a:t>, </a:t>
            </a:r>
            <a:r>
              <a:rPr lang="ko-KR" altLang="en-US" sz="1600" dirty="0"/>
              <a:t>스포츠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슈터</a:t>
            </a:r>
            <a:r>
              <a:rPr lang="ko-KR" altLang="en-US" sz="1600" dirty="0"/>
              <a:t> 장르의 게임이 성행할 것으로 예상</a:t>
            </a:r>
          </a:p>
        </p:txBody>
      </p:sp>
    </p:spTree>
    <p:extLst>
      <p:ext uri="{BB962C8B-B14F-4D97-AF65-F5344CB8AC3E}">
        <p14:creationId xmlns:p14="http://schemas.microsoft.com/office/powerpoint/2010/main" val="3599591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02296" y="1287887"/>
            <a:ext cx="4523890" cy="418719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51182" y="1382922"/>
            <a:ext cx="4174735" cy="394195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6733248" y="1097468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F1DF525-C9FA-4A93-973E-30D68713F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501" y="1847596"/>
            <a:ext cx="3459760" cy="218639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pc="150"/>
              <a:t>연도별 게임장르 트렌드 </a:t>
            </a:r>
          </a:p>
        </p:txBody>
      </p:sp>
      <p:pic>
        <p:nvPicPr>
          <p:cNvPr id="8" name="Graphic 7" descr="Game controller">
            <a:extLst>
              <a:ext uri="{FF2B5EF4-FFF2-40B4-BE49-F238E27FC236}">
                <a16:creationId xmlns:a16="http://schemas.microsoft.com/office/drawing/2014/main" id="{0E9012CE-5336-5058-546F-5E907B3FC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9684" y="957869"/>
            <a:ext cx="4943233" cy="494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143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B9E4723D-A7D5-4C2B-95BB-427548B3B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9425" y="2434094"/>
            <a:ext cx="4023361" cy="2385392"/>
          </a:xfrm>
        </p:spPr>
        <p:txBody>
          <a:bodyPr vert="horz" lIns="109728" tIns="109728" rIns="109728" bIns="91440" rtlCol="0">
            <a:normAutofit/>
          </a:bodyPr>
          <a:lstStyle/>
          <a:p>
            <a:pPr marL="285750" indent="-285750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endParaRPr lang="en-US" altLang="ko-KR" spc="150" dirty="0"/>
          </a:p>
          <a:p>
            <a:pPr marL="285750" indent="-285750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ko-KR" altLang="en-US" spc="150" dirty="0"/>
              <a:t>연도별 게임장르 트렌드 또한 장르별 세계 판매량을 근거로 경향을 파악 가능할 것이라 생각함</a:t>
            </a:r>
            <a:endParaRPr lang="en-US" altLang="ko-KR" spc="150" dirty="0"/>
          </a:p>
          <a:p>
            <a:pPr>
              <a:lnSpc>
                <a:spcPct val="140000"/>
              </a:lnSpc>
              <a:spcBef>
                <a:spcPts val="930"/>
              </a:spcBef>
            </a:pPr>
            <a:endParaRPr lang="en-US" altLang="ko-KR" spc="15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9A6116C-FF98-496D-BF0A-EF7270895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2500" y="1821026"/>
            <a:ext cx="6950075" cy="2998460"/>
          </a:xfrm>
        </p:spPr>
      </p:pic>
    </p:spTree>
    <p:extLst>
      <p:ext uri="{BB962C8B-B14F-4D97-AF65-F5344CB8AC3E}">
        <p14:creationId xmlns:p14="http://schemas.microsoft.com/office/powerpoint/2010/main" val="2349957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B9E4723D-A7D5-4C2B-95BB-427548B3B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09085" y="2287902"/>
            <a:ext cx="4023361" cy="2385392"/>
          </a:xfrm>
        </p:spPr>
        <p:txBody>
          <a:bodyPr vert="horz" lIns="109728" tIns="109728" rIns="109728" bIns="91440" rtlCol="0">
            <a:normAutofit/>
          </a:bodyPr>
          <a:lstStyle/>
          <a:p>
            <a:pPr marL="285750" indent="-285750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endParaRPr lang="en-US" altLang="ko-KR" spc="150" dirty="0"/>
          </a:p>
          <a:p>
            <a:pPr marL="285750" indent="-285750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ko-KR" altLang="en-US" spc="150" dirty="0"/>
              <a:t>위에 데이터를 취합한 것을 기반으로 시각화 하는 코드를 작성</a:t>
            </a:r>
            <a:endParaRPr lang="en-US" altLang="ko-KR" spc="150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05C3BA4-AD1B-42A2-8933-749DE08C8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934" y="1555335"/>
            <a:ext cx="6515665" cy="3513124"/>
          </a:xfrm>
        </p:spPr>
      </p:pic>
    </p:spTree>
    <p:extLst>
      <p:ext uri="{BB962C8B-B14F-4D97-AF65-F5344CB8AC3E}">
        <p14:creationId xmlns:p14="http://schemas.microsoft.com/office/powerpoint/2010/main" val="2019399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67E1D033-E0C2-4FC3-93F4-432BE3777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693"/>
            <a:ext cx="12192000" cy="566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753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4ECB3-5045-4DD3-B9A0-09D687D16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세계적 장르별 판매량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0772D2-56C0-4C0B-8F8B-F0DC39FDA9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1600" dirty="0"/>
              <a:t>연도 별로 장르를 시각화 했으며</a:t>
            </a:r>
            <a:r>
              <a:rPr lang="en-US" altLang="ko-KR" sz="1600" dirty="0"/>
              <a:t>, </a:t>
            </a:r>
            <a:r>
              <a:rPr lang="ko-KR" altLang="en-US" sz="1600" dirty="0"/>
              <a:t>최근에 세계적으로 액션 장르가 성행했음을 알 수 있음</a:t>
            </a:r>
            <a:endParaRPr lang="en-US" altLang="ko-KR" sz="16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1600" dirty="0"/>
              <a:t>또한</a:t>
            </a:r>
            <a:r>
              <a:rPr lang="en-US" altLang="ko-KR" sz="1600" dirty="0"/>
              <a:t>, </a:t>
            </a:r>
            <a:r>
              <a:rPr lang="ko-KR" altLang="en-US" sz="1600" dirty="0"/>
              <a:t>그래프에선 시각화 되지 않았지만 데이터적으론 스포츠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슈터도</a:t>
            </a:r>
            <a:r>
              <a:rPr lang="ko-KR" altLang="en-US" sz="1600" dirty="0"/>
              <a:t> 상당히 성행하는 것을 확인가능</a:t>
            </a:r>
            <a:r>
              <a:rPr lang="en-US" altLang="ko-KR" sz="16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ko-KR" altLang="en-US" sz="1600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25C34246-1A88-46C5-83CA-868ED7BBE8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최근의 데이터를 기반으로 게임을 발매시엔 액션 장르가 </a:t>
            </a:r>
            <a:r>
              <a:rPr lang="ko-KR" altLang="en-US" sz="1600" dirty="0" err="1"/>
              <a:t>발매시</a:t>
            </a:r>
            <a:r>
              <a:rPr lang="ko-KR" altLang="en-US" sz="1600" dirty="0"/>
              <a:t> 성행할 가능성이 높음</a:t>
            </a: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51957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1BE70332-ECAF-47BB-8C7B-BD049452F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158" y="1068946"/>
            <a:ext cx="4960104" cy="473550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716D9361-A35A-4DC8-AAB9-04FD2D6FE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92" y="912854"/>
            <a:ext cx="5298208" cy="503229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87FC31AD-FBB3-4219-A758-D6F7594A0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7583" y="1197735"/>
            <a:ext cx="4641209" cy="4474618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F1DF525-C9FA-4A93-973E-30D68713F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675" y="1685677"/>
            <a:ext cx="4215520" cy="236267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4400" spc="150"/>
              <a:t>출고량 높은 게임</a:t>
            </a:r>
          </a:p>
        </p:txBody>
      </p:sp>
      <p:pic>
        <p:nvPicPr>
          <p:cNvPr id="8" name="Graphic 7" descr="Game controller">
            <a:extLst>
              <a:ext uri="{FF2B5EF4-FFF2-40B4-BE49-F238E27FC236}">
                <a16:creationId xmlns:a16="http://schemas.microsoft.com/office/drawing/2014/main" id="{0E9012CE-5336-5058-546F-5E907B3FC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3487" y="1276508"/>
            <a:ext cx="4304983" cy="430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56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D3FE992-0A1C-4897-9BA6-AF73F3D16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출고량 높은 게임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BEF5095-3B13-47D6-AA3A-2235169790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출고량 </a:t>
            </a:r>
            <a:r>
              <a:rPr lang="en-US" altLang="ko-KR" sz="1600" dirty="0"/>
              <a:t>= </a:t>
            </a:r>
            <a:r>
              <a:rPr lang="ko-KR" altLang="en-US" sz="1600" dirty="0"/>
              <a:t>판매량이고</a:t>
            </a:r>
            <a:r>
              <a:rPr lang="en-US" altLang="ko-KR" sz="1600" dirty="0"/>
              <a:t>, </a:t>
            </a:r>
            <a:r>
              <a:rPr lang="ko-KR" altLang="en-US" sz="1600" dirty="0"/>
              <a:t>세계적으로 게임을 발매할 것 이라는 가정하에 세계 판매량을 기반으로 데이터 분석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전체 기간과 최근 </a:t>
            </a:r>
            <a:r>
              <a:rPr lang="en-US" altLang="ko-KR" sz="1600" dirty="0"/>
              <a:t>10</a:t>
            </a:r>
            <a:r>
              <a:rPr lang="ko-KR" altLang="en-US" sz="1600" dirty="0"/>
              <a:t>년간 판매량 </a:t>
            </a:r>
            <a:r>
              <a:rPr lang="en-US" altLang="ko-KR" sz="1600" dirty="0"/>
              <a:t>TOP 10</a:t>
            </a:r>
            <a:r>
              <a:rPr lang="ko-KR" altLang="en-US" sz="1600" dirty="0"/>
              <a:t>을 기준으로 데이터 분석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C5963B-3EBF-4696-B873-99A13AD324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sz="1600" dirty="0"/>
              <a:t>출고량 높은 게임들의 장르와 플랫폼 또한 중요하다고 생각함</a:t>
            </a:r>
            <a:endParaRPr lang="en-US" altLang="ko-KR" sz="1600" dirty="0"/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sz="1600" dirty="0"/>
              <a:t>장르와 플랫폼에 대해서도 데이터 분석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81740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81" name="Group 11">
            <a:extLst>
              <a:ext uri="{FF2B5EF4-FFF2-40B4-BE49-F238E27FC236}">
                <a16:creationId xmlns:a16="http://schemas.microsoft.com/office/drawing/2014/main" id="{7283CB8A-D538-409E-A0AF-2C1F5967C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041" y="0"/>
            <a:ext cx="7894508" cy="6858000"/>
            <a:chOff x="-11041" y="0"/>
            <a:chExt cx="7894508" cy="6858000"/>
          </a:xfrm>
        </p:grpSpPr>
        <p:sp>
          <p:nvSpPr>
            <p:cNvPr id="82" name="Freeform: Shape 12">
              <a:extLst>
                <a:ext uri="{FF2B5EF4-FFF2-40B4-BE49-F238E27FC236}">
                  <a16:creationId xmlns:a16="http://schemas.microsoft.com/office/drawing/2014/main" id="{54FEE910-B0A4-448D-9843-9F167F5C7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1041" y="0"/>
              <a:ext cx="7476051" cy="6858000"/>
            </a:xfrm>
            <a:custGeom>
              <a:avLst/>
              <a:gdLst>
                <a:gd name="connsiteX0" fmla="*/ 0 w 7476051"/>
                <a:gd name="connsiteY0" fmla="*/ 0 h 6858000"/>
                <a:gd name="connsiteX1" fmla="*/ 348024 w 7476051"/>
                <a:gd name="connsiteY1" fmla="*/ 0 h 6858000"/>
                <a:gd name="connsiteX2" fmla="*/ 681975 w 7476051"/>
                <a:gd name="connsiteY2" fmla="*/ 0 h 6858000"/>
                <a:gd name="connsiteX3" fmla="*/ 1555845 w 7476051"/>
                <a:gd name="connsiteY3" fmla="*/ 0 h 6858000"/>
                <a:gd name="connsiteX4" fmla="*/ 1568054 w 7476051"/>
                <a:gd name="connsiteY4" fmla="*/ 0 h 6858000"/>
                <a:gd name="connsiteX5" fmla="*/ 1693495 w 7476051"/>
                <a:gd name="connsiteY5" fmla="*/ 0 h 6858000"/>
                <a:gd name="connsiteX6" fmla="*/ 3186636 w 7476051"/>
                <a:gd name="connsiteY6" fmla="*/ 0 h 6858000"/>
                <a:gd name="connsiteX7" fmla="*/ 5853028 w 7476051"/>
                <a:gd name="connsiteY7" fmla="*/ 0 h 6858000"/>
                <a:gd name="connsiteX8" fmla="*/ 5875152 w 7476051"/>
                <a:gd name="connsiteY8" fmla="*/ 14997 h 6858000"/>
                <a:gd name="connsiteX9" fmla="*/ 7476051 w 7476051"/>
                <a:gd name="connsiteY9" fmla="*/ 3621656 h 6858000"/>
                <a:gd name="connsiteX10" fmla="*/ 5601701 w 7476051"/>
                <a:gd name="connsiteY10" fmla="*/ 6374814 h 6858000"/>
                <a:gd name="connsiteX11" fmla="*/ 5085053 w 7476051"/>
                <a:gd name="connsiteY11" fmla="*/ 6780599 h 6858000"/>
                <a:gd name="connsiteX12" fmla="*/ 4973297 w 7476051"/>
                <a:gd name="connsiteY12" fmla="*/ 6858000 h 6858000"/>
                <a:gd name="connsiteX13" fmla="*/ 3186636 w 7476051"/>
                <a:gd name="connsiteY13" fmla="*/ 6858000 h 6858000"/>
                <a:gd name="connsiteX14" fmla="*/ 1568054 w 7476051"/>
                <a:gd name="connsiteY14" fmla="*/ 6858000 h 6858000"/>
                <a:gd name="connsiteX15" fmla="*/ 1555845 w 7476051"/>
                <a:gd name="connsiteY15" fmla="*/ 6858000 h 6858000"/>
                <a:gd name="connsiteX16" fmla="*/ 1385101 w 7476051"/>
                <a:gd name="connsiteY16" fmla="*/ 6858000 h 6858000"/>
                <a:gd name="connsiteX17" fmla="*/ 681975 w 7476051"/>
                <a:gd name="connsiteY17" fmla="*/ 6858000 h 6858000"/>
                <a:gd name="connsiteX18" fmla="*/ 348024 w 7476051"/>
                <a:gd name="connsiteY18" fmla="*/ 6858000 h 6858000"/>
                <a:gd name="connsiteX19" fmla="*/ 0 w 7476051"/>
                <a:gd name="connsiteY19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476051" h="6858000">
                  <a:moveTo>
                    <a:pt x="0" y="0"/>
                  </a:moveTo>
                  <a:lnTo>
                    <a:pt x="348024" y="0"/>
                  </a:lnTo>
                  <a:lnTo>
                    <a:pt x="681975" y="0"/>
                  </a:lnTo>
                  <a:lnTo>
                    <a:pt x="1555845" y="0"/>
                  </a:lnTo>
                  <a:lnTo>
                    <a:pt x="1568054" y="0"/>
                  </a:lnTo>
                  <a:lnTo>
                    <a:pt x="1693495" y="0"/>
                  </a:lnTo>
                  <a:lnTo>
                    <a:pt x="3186636" y="0"/>
                  </a:lnTo>
                  <a:lnTo>
                    <a:pt x="5853028" y="0"/>
                  </a:lnTo>
                  <a:lnTo>
                    <a:pt x="5875152" y="14997"/>
                  </a:lnTo>
                  <a:cubicBezTo>
                    <a:pt x="6902315" y="754641"/>
                    <a:pt x="7476051" y="2093192"/>
                    <a:pt x="7476051" y="3621656"/>
                  </a:cubicBezTo>
                  <a:cubicBezTo>
                    <a:pt x="7476051" y="4969131"/>
                    <a:pt x="6547326" y="5602839"/>
                    <a:pt x="5601701" y="6374814"/>
                  </a:cubicBezTo>
                  <a:cubicBezTo>
                    <a:pt x="5429498" y="6515397"/>
                    <a:pt x="5258871" y="6653108"/>
                    <a:pt x="5085053" y="6780599"/>
                  </a:cubicBezTo>
                  <a:lnTo>
                    <a:pt x="4973297" y="6858000"/>
                  </a:lnTo>
                  <a:lnTo>
                    <a:pt x="3186636" y="6858000"/>
                  </a:lnTo>
                  <a:lnTo>
                    <a:pt x="1568054" y="6858000"/>
                  </a:lnTo>
                  <a:lnTo>
                    <a:pt x="1555845" y="6858000"/>
                  </a:lnTo>
                  <a:lnTo>
                    <a:pt x="1385101" y="6858000"/>
                  </a:lnTo>
                  <a:lnTo>
                    <a:pt x="681975" y="6858000"/>
                  </a:lnTo>
                  <a:lnTo>
                    <a:pt x="348024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: Shape 13">
              <a:extLst>
                <a:ext uri="{FF2B5EF4-FFF2-40B4-BE49-F238E27FC236}">
                  <a16:creationId xmlns:a16="http://schemas.microsoft.com/office/drawing/2014/main" id="{FBA7E51E-7B6A-4A79-8F84-47C845C7A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84" name="Freeform: Shape 14">
              <a:extLst>
                <a:ext uri="{FF2B5EF4-FFF2-40B4-BE49-F238E27FC236}">
                  <a16:creationId xmlns:a16="http://schemas.microsoft.com/office/drawing/2014/main" id="{03C85561-90D2-4AFA-B2C5-F2D61D86C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85" name="Freeform: Shape 15">
              <a:extLst>
                <a:ext uri="{FF2B5EF4-FFF2-40B4-BE49-F238E27FC236}">
                  <a16:creationId xmlns:a16="http://schemas.microsoft.com/office/drawing/2014/main" id="{9026B71D-5A6F-48FE-AC6A-D7AAA0180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249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4" name="제목 3">
            <a:extLst>
              <a:ext uri="{FF2B5EF4-FFF2-40B4-BE49-F238E27FC236}">
                <a16:creationId xmlns:a16="http://schemas.microsoft.com/office/drawing/2014/main" id="{0F747FA4-F32E-4997-895B-B47A4FC9E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4119660"/>
          </a:xfrm>
        </p:spPr>
        <p:txBody>
          <a:bodyPr anchor="ctr">
            <a:normAutofit/>
          </a:bodyPr>
          <a:lstStyle/>
          <a:p>
            <a:r>
              <a:rPr lang="ko-KR" altLang="en-US" sz="6000" dirty="0"/>
              <a:t>목차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E8AE7B15-7219-4792-93C3-082152B89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8307" y="1346269"/>
            <a:ext cx="3496122" cy="4119660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지역별 선호 게임장르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연도별 게임 트렌드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출고량 높은 게임 분석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게임장르와 플랫폼</a:t>
            </a:r>
          </a:p>
        </p:txBody>
      </p:sp>
    </p:spTree>
    <p:extLst>
      <p:ext uri="{BB962C8B-B14F-4D97-AF65-F5344CB8AC3E}">
        <p14:creationId xmlns:p14="http://schemas.microsoft.com/office/powerpoint/2010/main" val="463399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F50A80E-5DCB-4320-9947-73BF2D6F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E9C9717-43F9-44EA-9215-3F2D15B1C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66004D1-3DCE-405F-9046-6DE912409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319957-918B-4BBC-B357-957813808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2689967-BCE4-4CB3-AB4A-E9B6EC055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7C86C65-70F5-4826-A10D-0E4FB096B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30736" y="1948070"/>
            <a:ext cx="5261264" cy="4909930"/>
          </a:xfrm>
          <a:custGeom>
            <a:avLst/>
            <a:gdLst>
              <a:gd name="connsiteX0" fmla="*/ 2739575 w 5261264"/>
              <a:gd name="connsiteY0" fmla="*/ 1369 h 4909930"/>
              <a:gd name="connsiteX1" fmla="*/ 3931992 w 5261264"/>
              <a:gd name="connsiteY1" fmla="*/ 357115 h 4909930"/>
              <a:gd name="connsiteX2" fmla="*/ 5228644 w 5261264"/>
              <a:gd name="connsiteY2" fmla="*/ 1704869 h 4909930"/>
              <a:gd name="connsiteX3" fmla="*/ 5261264 w 5261264"/>
              <a:gd name="connsiteY3" fmla="*/ 1769901 h 4909930"/>
              <a:gd name="connsiteX4" fmla="*/ 5261264 w 5261264"/>
              <a:gd name="connsiteY4" fmla="*/ 4640262 h 4909930"/>
              <a:gd name="connsiteX5" fmla="*/ 5239287 w 5261264"/>
              <a:gd name="connsiteY5" fmla="*/ 4674079 h 4909930"/>
              <a:gd name="connsiteX6" fmla="*/ 5039558 w 5261264"/>
              <a:gd name="connsiteY6" fmla="*/ 4893028 h 4909930"/>
              <a:gd name="connsiteX7" fmla="*/ 5018342 w 5261264"/>
              <a:gd name="connsiteY7" fmla="*/ 4909930 h 4909930"/>
              <a:gd name="connsiteX8" fmla="*/ 962510 w 5261264"/>
              <a:gd name="connsiteY8" fmla="*/ 4909930 h 4909930"/>
              <a:gd name="connsiteX9" fmla="*/ 821338 w 5261264"/>
              <a:gd name="connsiteY9" fmla="*/ 4707517 h 4909930"/>
              <a:gd name="connsiteX10" fmla="*/ 448558 w 5261264"/>
              <a:gd name="connsiteY10" fmla="*/ 3922606 h 4909930"/>
              <a:gd name="connsiteX11" fmla="*/ 221727 w 5261264"/>
              <a:gd name="connsiteY11" fmla="*/ 1588926 h 4909930"/>
              <a:gd name="connsiteX12" fmla="*/ 2739575 w 5261264"/>
              <a:gd name="connsiteY12" fmla="*/ 1369 h 4909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61264" h="4909930">
                <a:moveTo>
                  <a:pt x="2739575" y="1369"/>
                </a:moveTo>
                <a:cubicBezTo>
                  <a:pt x="3132207" y="14841"/>
                  <a:pt x="3535383" y="128133"/>
                  <a:pt x="3931992" y="357115"/>
                </a:cubicBezTo>
                <a:cubicBezTo>
                  <a:pt x="4474996" y="670619"/>
                  <a:pt x="4925124" y="1151857"/>
                  <a:pt x="5228644" y="1704869"/>
                </a:cubicBezTo>
                <a:lnTo>
                  <a:pt x="5261264" y="1769901"/>
                </a:lnTo>
                <a:lnTo>
                  <a:pt x="5261264" y="4640262"/>
                </a:lnTo>
                <a:lnTo>
                  <a:pt x="5239287" y="4674079"/>
                </a:lnTo>
                <a:cubicBezTo>
                  <a:pt x="5177453" y="4758643"/>
                  <a:pt x="5110673" y="4830413"/>
                  <a:pt x="5039558" y="4893028"/>
                </a:cubicBezTo>
                <a:lnTo>
                  <a:pt x="5018342" y="4909930"/>
                </a:lnTo>
                <a:lnTo>
                  <a:pt x="962510" y="4909930"/>
                </a:lnTo>
                <a:lnTo>
                  <a:pt x="821338" y="4707517"/>
                </a:lnTo>
                <a:cubicBezTo>
                  <a:pt x="672683" y="4465717"/>
                  <a:pt x="560617" y="4198197"/>
                  <a:pt x="448558" y="3922606"/>
                </a:cubicBezTo>
                <a:cubicBezTo>
                  <a:pt x="120358" y="3115488"/>
                  <a:pt x="-245146" y="2397572"/>
                  <a:pt x="221727" y="1588926"/>
                </a:cubicBezTo>
                <a:cubicBezTo>
                  <a:pt x="801679" y="584418"/>
                  <a:pt x="1736188" y="-33060"/>
                  <a:pt x="2739575" y="1369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6A857B9-D582-4DD3-82BC-5CBF33E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5856" y="1391478"/>
            <a:ext cx="5665992" cy="5466522"/>
          </a:xfrm>
          <a:custGeom>
            <a:avLst/>
            <a:gdLst>
              <a:gd name="connsiteX0" fmla="*/ 3113576 w 5665992"/>
              <a:gd name="connsiteY0" fmla="*/ 1556 h 5401530"/>
              <a:gd name="connsiteX1" fmla="*/ 4468777 w 5665992"/>
              <a:gd name="connsiteY1" fmla="*/ 405866 h 5401530"/>
              <a:gd name="connsiteX2" fmla="*/ 5525792 w 5665992"/>
              <a:gd name="connsiteY2" fmla="*/ 1317461 h 5401530"/>
              <a:gd name="connsiteX3" fmla="*/ 5665992 w 5665992"/>
              <a:gd name="connsiteY3" fmla="*/ 1506159 h 5401530"/>
              <a:gd name="connsiteX4" fmla="*/ 5665992 w 5665992"/>
              <a:gd name="connsiteY4" fmla="*/ 5401530 h 5401530"/>
              <a:gd name="connsiteX5" fmla="*/ 965932 w 5665992"/>
              <a:gd name="connsiteY5" fmla="*/ 5401530 h 5401530"/>
              <a:gd name="connsiteX6" fmla="*/ 836753 w 5665992"/>
              <a:gd name="connsiteY6" fmla="*/ 5181943 h 5401530"/>
              <a:gd name="connsiteX7" fmla="*/ 509793 w 5665992"/>
              <a:gd name="connsiteY7" fmla="*/ 4458111 h 5401530"/>
              <a:gd name="connsiteX8" fmla="*/ 251995 w 5665992"/>
              <a:gd name="connsiteY8" fmla="*/ 1805844 h 5401530"/>
              <a:gd name="connsiteX9" fmla="*/ 3113576 w 5665992"/>
              <a:gd name="connsiteY9" fmla="*/ 1556 h 540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5992" h="5401530">
                <a:moveTo>
                  <a:pt x="3113576" y="1556"/>
                </a:moveTo>
                <a:cubicBezTo>
                  <a:pt x="3559807" y="16866"/>
                  <a:pt x="4018025" y="145625"/>
                  <a:pt x="4468777" y="405866"/>
                </a:cubicBezTo>
                <a:cubicBezTo>
                  <a:pt x="4871803" y="638554"/>
                  <a:pt x="5229811" y="952545"/>
                  <a:pt x="5525792" y="1317461"/>
                </a:cubicBezTo>
                <a:lnTo>
                  <a:pt x="5665992" y="1506159"/>
                </a:lnTo>
                <a:lnTo>
                  <a:pt x="5665992" y="5401530"/>
                </a:lnTo>
                <a:lnTo>
                  <a:pt x="965932" y="5401530"/>
                </a:lnTo>
                <a:lnTo>
                  <a:pt x="836753" y="5181943"/>
                </a:lnTo>
                <a:cubicBezTo>
                  <a:pt x="713569" y="4953383"/>
                  <a:pt x="611679" y="4708683"/>
                  <a:pt x="509793" y="4458111"/>
                </a:cubicBezTo>
                <a:cubicBezTo>
                  <a:pt x="136790" y="3540808"/>
                  <a:pt x="-278612" y="2724882"/>
                  <a:pt x="251995" y="1805844"/>
                </a:cubicBezTo>
                <a:cubicBezTo>
                  <a:pt x="911122" y="664202"/>
                  <a:pt x="1973207" y="-37572"/>
                  <a:pt x="3113576" y="1556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AA6F117-6449-4B93-850D-8EA6C7779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13" y="2785118"/>
            <a:ext cx="5490880" cy="256626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54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전체기간 판매량</a:t>
            </a:r>
            <a:endParaRPr lang="en-US" altLang="ko-KR" sz="5400" spc="1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48DB528-CEE1-450E-9D70-38B97A906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88038" y="-9274"/>
            <a:ext cx="4164597" cy="2593830"/>
          </a:xfrm>
          <a:custGeom>
            <a:avLst/>
            <a:gdLst>
              <a:gd name="connsiteX0" fmla="*/ 133289 w 4164597"/>
              <a:gd name="connsiteY0" fmla="*/ 0 h 2593830"/>
              <a:gd name="connsiteX1" fmla="*/ 4092252 w 4164597"/>
              <a:gd name="connsiteY1" fmla="*/ 0 h 2593830"/>
              <a:gd name="connsiteX2" fmla="*/ 4093505 w 4164597"/>
              <a:gd name="connsiteY2" fmla="*/ 4697 h 2593830"/>
              <a:gd name="connsiteX3" fmla="*/ 4164597 w 4164597"/>
              <a:gd name="connsiteY3" fmla="*/ 667356 h 2593830"/>
              <a:gd name="connsiteX4" fmla="*/ 3948235 w 4164597"/>
              <a:gd name="connsiteY4" fmla="*/ 1308175 h 2593830"/>
              <a:gd name="connsiteX5" fmla="*/ 3307638 w 4164597"/>
              <a:gd name="connsiteY5" fmla="*/ 1904868 h 2593830"/>
              <a:gd name="connsiteX6" fmla="*/ 3166793 w 4164597"/>
              <a:gd name="connsiteY6" fmla="*/ 2019010 h 2593830"/>
              <a:gd name="connsiteX7" fmla="*/ 2009464 w 4164597"/>
              <a:gd name="connsiteY7" fmla="*/ 2593830 h 2593830"/>
              <a:gd name="connsiteX8" fmla="*/ 484916 w 4164597"/>
              <a:gd name="connsiteY8" fmla="*/ 1659479 h 2593830"/>
              <a:gd name="connsiteX9" fmla="*/ 322444 w 4164597"/>
              <a:gd name="connsiteY9" fmla="*/ 1420446 h 2593830"/>
              <a:gd name="connsiteX10" fmla="*/ 0 w 4164597"/>
              <a:gd name="connsiteY10" fmla="*/ 667356 h 2593830"/>
              <a:gd name="connsiteX11" fmla="*/ 109866 w 4164597"/>
              <a:gd name="connsiteY11" fmla="*/ 54693 h 259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64597" h="2593830">
                <a:moveTo>
                  <a:pt x="133289" y="0"/>
                </a:moveTo>
                <a:lnTo>
                  <a:pt x="4092252" y="0"/>
                </a:lnTo>
                <a:lnTo>
                  <a:pt x="4093505" y="4697"/>
                </a:lnTo>
                <a:cubicBezTo>
                  <a:pt x="4140342" y="213236"/>
                  <a:pt x="4164597" y="435919"/>
                  <a:pt x="4164597" y="667356"/>
                </a:cubicBezTo>
                <a:cubicBezTo>
                  <a:pt x="4164597" y="913589"/>
                  <a:pt x="4097838" y="1111209"/>
                  <a:pt x="3948235" y="1308175"/>
                </a:cubicBezTo>
                <a:cubicBezTo>
                  <a:pt x="3791750" y="1514209"/>
                  <a:pt x="3556619" y="1703978"/>
                  <a:pt x="3307638" y="1904868"/>
                </a:cubicBezTo>
                <a:cubicBezTo>
                  <a:pt x="3261702" y="1941888"/>
                  <a:pt x="3214247" y="1980217"/>
                  <a:pt x="3166793" y="2019010"/>
                </a:cubicBezTo>
                <a:cubicBezTo>
                  <a:pt x="2742021" y="2366203"/>
                  <a:pt x="2431999" y="2593830"/>
                  <a:pt x="2009464" y="2593830"/>
                </a:cubicBezTo>
                <a:cubicBezTo>
                  <a:pt x="1365648" y="2593830"/>
                  <a:pt x="909688" y="2314413"/>
                  <a:pt x="484916" y="1659479"/>
                </a:cubicBezTo>
                <a:cubicBezTo>
                  <a:pt x="429330" y="1573757"/>
                  <a:pt x="374993" y="1495793"/>
                  <a:pt x="322444" y="1420446"/>
                </a:cubicBezTo>
                <a:cubicBezTo>
                  <a:pt x="104652" y="1108029"/>
                  <a:pt x="0" y="945558"/>
                  <a:pt x="0" y="667356"/>
                </a:cubicBezTo>
                <a:cubicBezTo>
                  <a:pt x="0" y="460178"/>
                  <a:pt x="36898" y="254891"/>
                  <a:pt x="109866" y="54693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E3E61E5-7309-4B68-89DB-E5CAE4841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6185" y="0"/>
            <a:ext cx="4013331" cy="2509504"/>
          </a:xfrm>
          <a:custGeom>
            <a:avLst/>
            <a:gdLst>
              <a:gd name="connsiteX0" fmla="*/ 165872 w 4013331"/>
              <a:gd name="connsiteY0" fmla="*/ 0 h 2509504"/>
              <a:gd name="connsiteX1" fmla="*/ 3920309 w 4013331"/>
              <a:gd name="connsiteY1" fmla="*/ 0 h 2509504"/>
              <a:gd name="connsiteX2" fmla="*/ 3944821 w 4013331"/>
              <a:gd name="connsiteY2" fmla="*/ 89161 h 2509504"/>
              <a:gd name="connsiteX3" fmla="*/ 4013331 w 4013331"/>
              <a:gd name="connsiteY3" fmla="*/ 708622 h 2509504"/>
              <a:gd name="connsiteX4" fmla="*/ 3804827 w 4013331"/>
              <a:gd name="connsiteY4" fmla="*/ 1307663 h 2509504"/>
              <a:gd name="connsiteX5" fmla="*/ 3187498 w 4013331"/>
              <a:gd name="connsiteY5" fmla="*/ 1865458 h 2509504"/>
              <a:gd name="connsiteX6" fmla="*/ 3051769 w 4013331"/>
              <a:gd name="connsiteY6" fmla="*/ 1972158 h 2509504"/>
              <a:gd name="connsiteX7" fmla="*/ 1936476 w 4013331"/>
              <a:gd name="connsiteY7" fmla="*/ 2509504 h 2509504"/>
              <a:gd name="connsiteX8" fmla="*/ 467303 w 4013331"/>
              <a:gd name="connsiteY8" fmla="*/ 1636066 h 2509504"/>
              <a:gd name="connsiteX9" fmla="*/ 310732 w 4013331"/>
              <a:gd name="connsiteY9" fmla="*/ 1412615 h 2509504"/>
              <a:gd name="connsiteX10" fmla="*/ 0 w 4013331"/>
              <a:gd name="connsiteY10" fmla="*/ 708622 h 2509504"/>
              <a:gd name="connsiteX11" fmla="*/ 105875 w 4013331"/>
              <a:gd name="connsiteY11" fmla="*/ 135898 h 2509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13331" h="2509504">
                <a:moveTo>
                  <a:pt x="165872" y="0"/>
                </a:moveTo>
                <a:lnTo>
                  <a:pt x="3920309" y="0"/>
                </a:lnTo>
                <a:lnTo>
                  <a:pt x="3944821" y="89161"/>
                </a:lnTo>
                <a:cubicBezTo>
                  <a:pt x="3989957" y="284106"/>
                  <a:pt x="4013331" y="492271"/>
                  <a:pt x="4013331" y="708622"/>
                </a:cubicBezTo>
                <a:cubicBezTo>
                  <a:pt x="4013331" y="938801"/>
                  <a:pt x="3948997" y="1123538"/>
                  <a:pt x="3804827" y="1307663"/>
                </a:cubicBezTo>
                <a:cubicBezTo>
                  <a:pt x="3654026" y="1500266"/>
                  <a:pt x="3427436" y="1677663"/>
                  <a:pt x="3187498" y="1865458"/>
                </a:cubicBezTo>
                <a:cubicBezTo>
                  <a:pt x="3143231" y="1900064"/>
                  <a:pt x="3097499" y="1935893"/>
                  <a:pt x="3051769" y="1972158"/>
                </a:cubicBezTo>
                <a:cubicBezTo>
                  <a:pt x="2642425" y="2296716"/>
                  <a:pt x="2343664" y="2509504"/>
                  <a:pt x="1936476" y="2509504"/>
                </a:cubicBezTo>
                <a:cubicBezTo>
                  <a:pt x="1316045" y="2509504"/>
                  <a:pt x="876648" y="2248303"/>
                  <a:pt x="467303" y="1636066"/>
                </a:cubicBezTo>
                <a:cubicBezTo>
                  <a:pt x="413736" y="1555930"/>
                  <a:pt x="361372" y="1483050"/>
                  <a:pt x="310732" y="1412615"/>
                </a:cubicBezTo>
                <a:cubicBezTo>
                  <a:pt x="100850" y="1120566"/>
                  <a:pt x="0" y="968686"/>
                  <a:pt x="0" y="708622"/>
                </a:cubicBezTo>
                <a:cubicBezTo>
                  <a:pt x="0" y="514950"/>
                  <a:pt x="35558" y="323046"/>
                  <a:pt x="105875" y="135898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8904A42-15F0-4BEF-A06A-DCCD3D2C1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0125" y="0"/>
            <a:ext cx="4389519" cy="2684308"/>
          </a:xfrm>
          <a:custGeom>
            <a:avLst/>
            <a:gdLst>
              <a:gd name="connsiteX0" fmla="*/ 106190 w 4389519"/>
              <a:gd name="connsiteY0" fmla="*/ 0 h 2684308"/>
              <a:gd name="connsiteX1" fmla="*/ 4339652 w 4389519"/>
              <a:gd name="connsiteY1" fmla="*/ 0 h 2684308"/>
              <a:gd name="connsiteX2" fmla="*/ 4368235 w 4389519"/>
              <a:gd name="connsiteY2" fmla="*/ 183124 h 2684308"/>
              <a:gd name="connsiteX3" fmla="*/ 4376420 w 4389519"/>
              <a:gd name="connsiteY3" fmla="*/ 846236 h 2684308"/>
              <a:gd name="connsiteX4" fmla="*/ 4090147 w 4389519"/>
              <a:gd name="connsiteY4" fmla="*/ 1502099 h 2684308"/>
              <a:gd name="connsiteX5" fmla="*/ 3362552 w 4389519"/>
              <a:gd name="connsiteY5" fmla="*/ 2072468 h 2684308"/>
              <a:gd name="connsiteX6" fmla="*/ 3204152 w 4389519"/>
              <a:gd name="connsiteY6" fmla="*/ 2179892 h 2684308"/>
              <a:gd name="connsiteX7" fmla="*/ 1936072 w 4389519"/>
              <a:gd name="connsiteY7" fmla="*/ 2679731 h 2684308"/>
              <a:gd name="connsiteX8" fmla="*/ 421690 w 4389519"/>
              <a:gd name="connsiteY8" fmla="*/ 1554434 h 2684308"/>
              <a:gd name="connsiteX9" fmla="*/ 273167 w 4389519"/>
              <a:gd name="connsiteY9" fmla="*/ 1287451 h 2684308"/>
              <a:gd name="connsiteX10" fmla="*/ 4118 w 4389519"/>
              <a:gd name="connsiteY10" fmla="*/ 463709 h 2684308"/>
              <a:gd name="connsiteX11" fmla="*/ 61565 w 4389519"/>
              <a:gd name="connsiteY11" fmla="*/ 140457 h 268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89519" h="2684308">
                <a:moveTo>
                  <a:pt x="106190" y="0"/>
                </a:moveTo>
                <a:lnTo>
                  <a:pt x="4339652" y="0"/>
                </a:lnTo>
                <a:lnTo>
                  <a:pt x="4368235" y="183124"/>
                </a:lnTo>
                <a:cubicBezTo>
                  <a:pt x="4393363" y="394800"/>
                  <a:pt x="4396437" y="617440"/>
                  <a:pt x="4376420" y="846236"/>
                </a:cubicBezTo>
                <a:cubicBezTo>
                  <a:pt x="4353703" y="1105885"/>
                  <a:pt x="4265383" y="1308143"/>
                  <a:pt x="4090147" y="1502099"/>
                </a:cubicBezTo>
                <a:cubicBezTo>
                  <a:pt x="3906850" y="1704987"/>
                  <a:pt x="3642485" y="1883499"/>
                  <a:pt x="3362552" y="2072468"/>
                </a:cubicBezTo>
                <a:cubicBezTo>
                  <a:pt x="3310910" y="2107285"/>
                  <a:pt x="3257553" y="2143343"/>
                  <a:pt x="3204152" y="2179892"/>
                </a:cubicBezTo>
                <a:cubicBezTo>
                  <a:pt x="2726165" y="2506987"/>
                  <a:pt x="2379682" y="2718542"/>
                  <a:pt x="1936072" y="2679731"/>
                </a:cubicBezTo>
                <a:cubicBezTo>
                  <a:pt x="1260149" y="2620595"/>
                  <a:pt x="807225" y="2284071"/>
                  <a:pt x="421690" y="1554434"/>
                </a:cubicBezTo>
                <a:cubicBezTo>
                  <a:pt x="371240" y="1458934"/>
                  <a:pt x="321385" y="1371732"/>
                  <a:pt x="273167" y="1287451"/>
                </a:cubicBezTo>
                <a:cubicBezTo>
                  <a:pt x="73334" y="938007"/>
                  <a:pt x="-21548" y="757071"/>
                  <a:pt x="4118" y="463709"/>
                </a:cubicBezTo>
                <a:cubicBezTo>
                  <a:pt x="13675" y="354475"/>
                  <a:pt x="32873" y="246587"/>
                  <a:pt x="61565" y="140457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B4D6438-495E-40D8-A2AF-D6697DA07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867" y="1"/>
            <a:ext cx="3401415" cy="2207855"/>
          </a:xfrm>
          <a:custGeom>
            <a:avLst/>
            <a:gdLst>
              <a:gd name="connsiteX0" fmla="*/ 181555 w 3401415"/>
              <a:gd name="connsiteY0" fmla="*/ 0 h 2207855"/>
              <a:gd name="connsiteX1" fmla="*/ 3298827 w 3401415"/>
              <a:gd name="connsiteY1" fmla="*/ 0 h 2207855"/>
              <a:gd name="connsiteX2" fmla="*/ 3311223 w 3401415"/>
              <a:gd name="connsiteY2" fmla="*/ 34797 h 2207855"/>
              <a:gd name="connsiteX3" fmla="*/ 3401415 w 3401415"/>
              <a:gd name="connsiteY3" fmla="*/ 681555 h 2207855"/>
              <a:gd name="connsiteX4" fmla="*/ 3224702 w 3401415"/>
              <a:gd name="connsiteY4" fmla="*/ 1189259 h 2207855"/>
              <a:gd name="connsiteX5" fmla="*/ 2701498 w 3401415"/>
              <a:gd name="connsiteY5" fmla="*/ 1662006 h 2207855"/>
              <a:gd name="connsiteX6" fmla="*/ 2586463 w 3401415"/>
              <a:gd name="connsiteY6" fmla="*/ 1752439 h 2207855"/>
              <a:gd name="connsiteX7" fmla="*/ 1641219 w 3401415"/>
              <a:gd name="connsiteY7" fmla="*/ 2207855 h 2207855"/>
              <a:gd name="connsiteX8" fmla="*/ 396053 w 3401415"/>
              <a:gd name="connsiteY8" fmla="*/ 1467590 h 2207855"/>
              <a:gd name="connsiteX9" fmla="*/ 263354 w 3401415"/>
              <a:gd name="connsiteY9" fmla="*/ 1278210 h 2207855"/>
              <a:gd name="connsiteX10" fmla="*/ 0 w 3401415"/>
              <a:gd name="connsiteY10" fmla="*/ 681555 h 2207855"/>
              <a:gd name="connsiteX11" fmla="*/ 159122 w 3401415"/>
              <a:gd name="connsiteY11" fmla="*/ 38981 h 220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01415" h="2207855">
                <a:moveTo>
                  <a:pt x="181555" y="0"/>
                </a:moveTo>
                <a:lnTo>
                  <a:pt x="3298827" y="0"/>
                </a:lnTo>
                <a:lnTo>
                  <a:pt x="3311223" y="34797"/>
                </a:lnTo>
                <a:cubicBezTo>
                  <a:pt x="3370461" y="233986"/>
                  <a:pt x="3401415" y="452351"/>
                  <a:pt x="3401415" y="681555"/>
                </a:cubicBezTo>
                <a:cubicBezTo>
                  <a:pt x="3401415" y="876639"/>
                  <a:pt x="3346890" y="1033208"/>
                  <a:pt x="3224702" y="1189259"/>
                </a:cubicBezTo>
                <a:cubicBezTo>
                  <a:pt x="3096894" y="1352496"/>
                  <a:pt x="2904852" y="1502846"/>
                  <a:pt x="2701498" y="1662006"/>
                </a:cubicBezTo>
                <a:cubicBezTo>
                  <a:pt x="2663980" y="1691337"/>
                  <a:pt x="2625221" y="1721703"/>
                  <a:pt x="2586463" y="1752439"/>
                </a:cubicBezTo>
                <a:cubicBezTo>
                  <a:pt x="2239532" y="2027511"/>
                  <a:pt x="1986324" y="2207855"/>
                  <a:pt x="1641219" y="2207855"/>
                </a:cubicBezTo>
                <a:cubicBezTo>
                  <a:pt x="1115386" y="2207855"/>
                  <a:pt x="742984" y="1986480"/>
                  <a:pt x="396053" y="1467590"/>
                </a:cubicBezTo>
                <a:cubicBezTo>
                  <a:pt x="350654" y="1399674"/>
                  <a:pt x="306273" y="1337906"/>
                  <a:pt x="263354" y="1278210"/>
                </a:cubicBezTo>
                <a:cubicBezTo>
                  <a:pt x="85473" y="1030689"/>
                  <a:pt x="0" y="901968"/>
                  <a:pt x="0" y="681555"/>
                </a:cubicBezTo>
                <a:cubicBezTo>
                  <a:pt x="0" y="462698"/>
                  <a:pt x="53576" y="246506"/>
                  <a:pt x="159122" y="38981"/>
                </a:cubicBezTo>
                <a:close/>
              </a:path>
            </a:pathLst>
          </a:custGeom>
          <a:noFill/>
          <a:ln w="158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5208F27-B5FE-414B-B2F7-340BD4053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3449" y="1550504"/>
            <a:ext cx="5448246" cy="5307496"/>
          </a:xfrm>
          <a:custGeom>
            <a:avLst/>
            <a:gdLst>
              <a:gd name="connsiteX0" fmla="*/ 2885375 w 5448246"/>
              <a:gd name="connsiteY0" fmla="*/ 1442 h 5156012"/>
              <a:gd name="connsiteX1" fmla="*/ 4141251 w 5448246"/>
              <a:gd name="connsiteY1" fmla="*/ 376120 h 5156012"/>
              <a:gd name="connsiteX2" fmla="*/ 5315487 w 5448246"/>
              <a:gd name="connsiteY2" fmla="*/ 1482940 h 5156012"/>
              <a:gd name="connsiteX3" fmla="*/ 5448246 w 5448246"/>
              <a:gd name="connsiteY3" fmla="*/ 1697243 h 5156012"/>
              <a:gd name="connsiteX4" fmla="*/ 5448246 w 5448246"/>
              <a:gd name="connsiteY4" fmla="*/ 5009611 h 5156012"/>
              <a:gd name="connsiteX5" fmla="*/ 5416607 w 5448246"/>
              <a:gd name="connsiteY5" fmla="*/ 5046802 h 5156012"/>
              <a:gd name="connsiteX6" fmla="*/ 5344828 w 5448246"/>
              <a:gd name="connsiteY6" fmla="*/ 5119639 h 5156012"/>
              <a:gd name="connsiteX7" fmla="*/ 5300719 w 5448246"/>
              <a:gd name="connsiteY7" fmla="*/ 5156012 h 5156012"/>
              <a:gd name="connsiteX8" fmla="*/ 1002287 w 5448246"/>
              <a:gd name="connsiteY8" fmla="*/ 5156012 h 5156012"/>
              <a:gd name="connsiteX9" fmla="*/ 896888 w 5448246"/>
              <a:gd name="connsiteY9" fmla="*/ 5008616 h 5156012"/>
              <a:gd name="connsiteX10" fmla="*/ 472429 w 5448246"/>
              <a:gd name="connsiteY10" fmla="*/ 4131367 h 5156012"/>
              <a:gd name="connsiteX11" fmla="*/ 233526 w 5448246"/>
              <a:gd name="connsiteY11" fmla="*/ 1673489 h 5156012"/>
              <a:gd name="connsiteX12" fmla="*/ 2885375 w 5448246"/>
              <a:gd name="connsiteY12" fmla="*/ 1442 h 5156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48246" h="5156012">
                <a:moveTo>
                  <a:pt x="2885375" y="1442"/>
                </a:moveTo>
                <a:cubicBezTo>
                  <a:pt x="3298901" y="15631"/>
                  <a:pt x="3723535" y="134952"/>
                  <a:pt x="4141251" y="376120"/>
                </a:cubicBezTo>
                <a:cubicBezTo>
                  <a:pt x="4608110" y="645661"/>
                  <a:pt x="5009784" y="1032928"/>
                  <a:pt x="5315487" y="1482940"/>
                </a:cubicBezTo>
                <a:lnTo>
                  <a:pt x="5448246" y="1697243"/>
                </a:lnTo>
                <a:lnTo>
                  <a:pt x="5448246" y="5009611"/>
                </a:lnTo>
                <a:lnTo>
                  <a:pt x="5416607" y="5046802"/>
                </a:lnTo>
                <a:cubicBezTo>
                  <a:pt x="5393215" y="5072317"/>
                  <a:pt x="5369282" y="5096549"/>
                  <a:pt x="5344828" y="5119639"/>
                </a:cubicBezTo>
                <a:lnTo>
                  <a:pt x="5300719" y="5156012"/>
                </a:lnTo>
                <a:lnTo>
                  <a:pt x="1002287" y="5156012"/>
                </a:lnTo>
                <a:lnTo>
                  <a:pt x="896888" y="5008616"/>
                </a:lnTo>
                <a:cubicBezTo>
                  <a:pt x="724221" y="4740911"/>
                  <a:pt x="598320" y="4440975"/>
                  <a:pt x="472429" y="4131367"/>
                </a:cubicBezTo>
                <a:cubicBezTo>
                  <a:pt x="126764" y="3281294"/>
                  <a:pt x="-258192" y="2525170"/>
                  <a:pt x="233526" y="1673489"/>
                </a:cubicBezTo>
                <a:cubicBezTo>
                  <a:pt x="844344" y="615522"/>
                  <a:pt x="1828586" y="-34819"/>
                  <a:pt x="2885375" y="144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90B1E87-EDFB-4D74-B288-2C27E290A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0959" y="2256518"/>
            <a:ext cx="4930889" cy="4601483"/>
          </a:xfrm>
          <a:custGeom>
            <a:avLst/>
            <a:gdLst>
              <a:gd name="connsiteX0" fmla="*/ 2486925 w 4930889"/>
              <a:gd name="connsiteY0" fmla="*/ 1243 h 4601483"/>
              <a:gd name="connsiteX1" fmla="*/ 3569374 w 4930889"/>
              <a:gd name="connsiteY1" fmla="*/ 324181 h 4601483"/>
              <a:gd name="connsiteX2" fmla="*/ 4856238 w 4930889"/>
              <a:gd name="connsiteY2" fmla="*/ 1766524 h 4601483"/>
              <a:gd name="connsiteX3" fmla="*/ 4930889 w 4930889"/>
              <a:gd name="connsiteY3" fmla="*/ 1950930 h 4601483"/>
              <a:gd name="connsiteX4" fmla="*/ 4930888 w 4930889"/>
              <a:gd name="connsiteY4" fmla="*/ 3928933 h 4601483"/>
              <a:gd name="connsiteX5" fmla="*/ 4836868 w 4930889"/>
              <a:gd name="connsiteY5" fmla="*/ 4118750 h 4601483"/>
              <a:gd name="connsiteX6" fmla="*/ 4475082 w 4930889"/>
              <a:gd name="connsiteY6" fmla="*/ 4521220 h 4601483"/>
              <a:gd name="connsiteX7" fmla="*/ 4350095 w 4930889"/>
              <a:gd name="connsiteY7" fmla="*/ 4601483 h 4601483"/>
              <a:gd name="connsiteX8" fmla="*/ 997316 w 4930889"/>
              <a:gd name="connsiteY8" fmla="*/ 4601483 h 4601483"/>
              <a:gd name="connsiteX9" fmla="*/ 892840 w 4930889"/>
              <a:gd name="connsiteY9" fmla="*/ 4484501 h 4601483"/>
              <a:gd name="connsiteX10" fmla="*/ 407191 w 4930889"/>
              <a:gd name="connsiteY10" fmla="*/ 3560852 h 4601483"/>
              <a:gd name="connsiteX11" fmla="*/ 201279 w 4930889"/>
              <a:gd name="connsiteY11" fmla="*/ 1442391 h 4601483"/>
              <a:gd name="connsiteX12" fmla="*/ 2486925 w 4930889"/>
              <a:gd name="connsiteY12" fmla="*/ 1243 h 4601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30889" h="4601483">
                <a:moveTo>
                  <a:pt x="2486925" y="1243"/>
                </a:moveTo>
                <a:cubicBezTo>
                  <a:pt x="2843347" y="13472"/>
                  <a:pt x="3209341" y="116316"/>
                  <a:pt x="3569374" y="324181"/>
                </a:cubicBezTo>
                <a:cubicBezTo>
                  <a:pt x="4132718" y="649428"/>
                  <a:pt x="4585943" y="1173553"/>
                  <a:pt x="4856238" y="1766524"/>
                </a:cubicBezTo>
                <a:lnTo>
                  <a:pt x="4930889" y="1950930"/>
                </a:lnTo>
                <a:lnTo>
                  <a:pt x="4930888" y="3928933"/>
                </a:lnTo>
                <a:lnTo>
                  <a:pt x="4836868" y="4118750"/>
                </a:lnTo>
                <a:cubicBezTo>
                  <a:pt x="4733861" y="4297163"/>
                  <a:pt x="4611785" y="4422507"/>
                  <a:pt x="4475082" y="4521220"/>
                </a:cubicBezTo>
                <a:lnTo>
                  <a:pt x="4350095" y="4601483"/>
                </a:lnTo>
                <a:lnTo>
                  <a:pt x="997316" y="4601483"/>
                </a:lnTo>
                <a:lnTo>
                  <a:pt x="892840" y="4484501"/>
                </a:lnTo>
                <a:cubicBezTo>
                  <a:pt x="678469" y="4214961"/>
                  <a:pt x="542824" y="3894419"/>
                  <a:pt x="407191" y="3560852"/>
                </a:cubicBezTo>
                <a:cubicBezTo>
                  <a:pt x="109259" y="2828169"/>
                  <a:pt x="-222537" y="2176461"/>
                  <a:pt x="201279" y="1442391"/>
                </a:cubicBezTo>
                <a:cubicBezTo>
                  <a:pt x="727747" y="530521"/>
                  <a:pt x="1576073" y="-30011"/>
                  <a:pt x="2486925" y="1243"/>
                </a:cubicBezTo>
                <a:close/>
              </a:path>
            </a:pathLst>
          </a:custGeom>
          <a:noFill/>
          <a:ln w="158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2913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2F0E00C3-4613-415F-BE3A-78FBAD906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495175" cy="6858000"/>
          </a:xfrm>
          <a:custGeom>
            <a:avLst/>
            <a:gdLst>
              <a:gd name="connsiteX0" fmla="*/ 0 w 10495175"/>
              <a:gd name="connsiteY0" fmla="*/ 0 h 6858000"/>
              <a:gd name="connsiteX1" fmla="*/ 5289224 w 10495175"/>
              <a:gd name="connsiteY1" fmla="*/ 0 h 6858000"/>
              <a:gd name="connsiteX2" fmla="*/ 6736007 w 10495175"/>
              <a:gd name="connsiteY2" fmla="*/ 0 h 6858000"/>
              <a:gd name="connsiteX3" fmla="*/ 6998753 w 10495175"/>
              <a:gd name="connsiteY3" fmla="*/ 0 h 6858000"/>
              <a:gd name="connsiteX4" fmla="*/ 7778919 w 10495175"/>
              <a:gd name="connsiteY4" fmla="*/ 0 h 6858000"/>
              <a:gd name="connsiteX5" fmla="*/ 8872152 w 10495175"/>
              <a:gd name="connsiteY5" fmla="*/ 0 h 6858000"/>
              <a:gd name="connsiteX6" fmla="*/ 8894276 w 10495175"/>
              <a:gd name="connsiteY6" fmla="*/ 14997 h 6858000"/>
              <a:gd name="connsiteX7" fmla="*/ 10495175 w 10495175"/>
              <a:gd name="connsiteY7" fmla="*/ 3621656 h 6858000"/>
              <a:gd name="connsiteX8" fmla="*/ 8620825 w 10495175"/>
              <a:gd name="connsiteY8" fmla="*/ 6374814 h 6858000"/>
              <a:gd name="connsiteX9" fmla="*/ 8104177 w 10495175"/>
              <a:gd name="connsiteY9" fmla="*/ 6780599 h 6858000"/>
              <a:gd name="connsiteX10" fmla="*/ 7992421 w 10495175"/>
              <a:gd name="connsiteY10" fmla="*/ 6858000 h 6858000"/>
              <a:gd name="connsiteX11" fmla="*/ 7778919 w 10495175"/>
              <a:gd name="connsiteY11" fmla="*/ 6858000 h 6858000"/>
              <a:gd name="connsiteX12" fmla="*/ 6998753 w 10495175"/>
              <a:gd name="connsiteY12" fmla="*/ 6858000 h 6858000"/>
              <a:gd name="connsiteX13" fmla="*/ 6736007 w 10495175"/>
              <a:gd name="connsiteY13" fmla="*/ 6858000 h 6858000"/>
              <a:gd name="connsiteX14" fmla="*/ 5289224 w 10495175"/>
              <a:gd name="connsiteY14" fmla="*/ 6858000 h 6858000"/>
              <a:gd name="connsiteX15" fmla="*/ 0 w 10495175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495175" h="6858000">
                <a:moveTo>
                  <a:pt x="0" y="0"/>
                </a:moveTo>
                <a:lnTo>
                  <a:pt x="5289224" y="0"/>
                </a:lnTo>
                <a:lnTo>
                  <a:pt x="6736007" y="0"/>
                </a:lnTo>
                <a:lnTo>
                  <a:pt x="6998753" y="0"/>
                </a:lnTo>
                <a:lnTo>
                  <a:pt x="7778919" y="0"/>
                </a:lnTo>
                <a:lnTo>
                  <a:pt x="8872152" y="0"/>
                </a:lnTo>
                <a:lnTo>
                  <a:pt x="8894276" y="14997"/>
                </a:lnTo>
                <a:cubicBezTo>
                  <a:pt x="9921439" y="754641"/>
                  <a:pt x="10495175" y="2093192"/>
                  <a:pt x="10495175" y="3621656"/>
                </a:cubicBezTo>
                <a:cubicBezTo>
                  <a:pt x="10495175" y="4969131"/>
                  <a:pt x="9566450" y="5602839"/>
                  <a:pt x="8620825" y="6374814"/>
                </a:cubicBezTo>
                <a:cubicBezTo>
                  <a:pt x="8448622" y="6515397"/>
                  <a:pt x="8277995" y="6653108"/>
                  <a:pt x="8104177" y="6780599"/>
                </a:cubicBezTo>
                <a:lnTo>
                  <a:pt x="7992421" y="6858000"/>
                </a:lnTo>
                <a:lnTo>
                  <a:pt x="7778919" y="6858000"/>
                </a:lnTo>
                <a:lnTo>
                  <a:pt x="6998753" y="6858000"/>
                </a:lnTo>
                <a:lnTo>
                  <a:pt x="6736007" y="6858000"/>
                </a:lnTo>
                <a:lnTo>
                  <a:pt x="528922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DB35F9F-0703-4FB2-B991-EC012AD55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0723" y="1072123"/>
            <a:ext cx="4986862" cy="411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980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5964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9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AB14A0EB-D7FB-4DF2-BD1E-81BEE6876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586" y="2800349"/>
            <a:ext cx="5135080" cy="92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92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72DC3EE-C469-49E0-A83D-CA3BE525C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644774" y="0"/>
            <a:ext cx="9547224" cy="6858000"/>
          </a:xfrm>
          <a:custGeom>
            <a:avLst/>
            <a:gdLst>
              <a:gd name="connsiteX0" fmla="*/ 7924201 w 9547224"/>
              <a:gd name="connsiteY0" fmla="*/ 0 h 6858000"/>
              <a:gd name="connsiteX1" fmla="*/ 6830968 w 9547224"/>
              <a:gd name="connsiteY1" fmla="*/ 0 h 6858000"/>
              <a:gd name="connsiteX2" fmla="*/ 6514769 w 9547224"/>
              <a:gd name="connsiteY2" fmla="*/ 0 h 6858000"/>
              <a:gd name="connsiteX3" fmla="*/ 6050802 w 9547224"/>
              <a:gd name="connsiteY3" fmla="*/ 0 h 6858000"/>
              <a:gd name="connsiteX4" fmla="*/ 4341273 w 9547224"/>
              <a:gd name="connsiteY4" fmla="*/ 0 h 6858000"/>
              <a:gd name="connsiteX5" fmla="*/ 0 w 9547224"/>
              <a:gd name="connsiteY5" fmla="*/ 0 h 6858000"/>
              <a:gd name="connsiteX6" fmla="*/ 0 w 9547224"/>
              <a:gd name="connsiteY6" fmla="*/ 6858000 h 6858000"/>
              <a:gd name="connsiteX7" fmla="*/ 4341273 w 9547224"/>
              <a:gd name="connsiteY7" fmla="*/ 6858000 h 6858000"/>
              <a:gd name="connsiteX8" fmla="*/ 6050802 w 9547224"/>
              <a:gd name="connsiteY8" fmla="*/ 6858000 h 6858000"/>
              <a:gd name="connsiteX9" fmla="*/ 6514769 w 9547224"/>
              <a:gd name="connsiteY9" fmla="*/ 6858000 h 6858000"/>
              <a:gd name="connsiteX10" fmla="*/ 6830968 w 9547224"/>
              <a:gd name="connsiteY10" fmla="*/ 6858000 h 6858000"/>
              <a:gd name="connsiteX11" fmla="*/ 7044470 w 9547224"/>
              <a:gd name="connsiteY11" fmla="*/ 6858000 h 6858000"/>
              <a:gd name="connsiteX12" fmla="*/ 7156226 w 9547224"/>
              <a:gd name="connsiteY12" fmla="*/ 6780599 h 6858000"/>
              <a:gd name="connsiteX13" fmla="*/ 7672874 w 9547224"/>
              <a:gd name="connsiteY13" fmla="*/ 6374814 h 6858000"/>
              <a:gd name="connsiteX14" fmla="*/ 9547224 w 9547224"/>
              <a:gd name="connsiteY14" fmla="*/ 3621656 h 6858000"/>
              <a:gd name="connsiteX15" fmla="*/ 7946325 w 9547224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547224" h="6858000">
                <a:moveTo>
                  <a:pt x="7924201" y="0"/>
                </a:moveTo>
                <a:lnTo>
                  <a:pt x="6830968" y="0"/>
                </a:lnTo>
                <a:lnTo>
                  <a:pt x="6514769" y="0"/>
                </a:lnTo>
                <a:lnTo>
                  <a:pt x="6050802" y="0"/>
                </a:lnTo>
                <a:lnTo>
                  <a:pt x="4341273" y="0"/>
                </a:lnTo>
                <a:lnTo>
                  <a:pt x="0" y="0"/>
                </a:lnTo>
                <a:lnTo>
                  <a:pt x="0" y="6858000"/>
                </a:lnTo>
                <a:lnTo>
                  <a:pt x="4341273" y="6858000"/>
                </a:lnTo>
                <a:lnTo>
                  <a:pt x="6050802" y="6858000"/>
                </a:lnTo>
                <a:lnTo>
                  <a:pt x="6514769" y="6858000"/>
                </a:lnTo>
                <a:lnTo>
                  <a:pt x="6830968" y="6858000"/>
                </a:lnTo>
                <a:lnTo>
                  <a:pt x="7044470" y="6858000"/>
                </a:lnTo>
                <a:lnTo>
                  <a:pt x="7156226" y="6780599"/>
                </a:lnTo>
                <a:cubicBezTo>
                  <a:pt x="7330044" y="6653108"/>
                  <a:pt x="7500671" y="6515397"/>
                  <a:pt x="7672874" y="6374814"/>
                </a:cubicBezTo>
                <a:cubicBezTo>
                  <a:pt x="8618499" y="5602839"/>
                  <a:pt x="9547224" y="4969131"/>
                  <a:pt x="9547224" y="3621656"/>
                </a:cubicBezTo>
                <a:cubicBezTo>
                  <a:pt x="9547224" y="2093192"/>
                  <a:pt x="8973488" y="754641"/>
                  <a:pt x="7946325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21220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17551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2C4B164-C007-44E0-95A7-F2A52790A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60482" y="1154239"/>
            <a:ext cx="4331516" cy="445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3FA80C4-2666-4772-B60E-3F173DE95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523" y="2975297"/>
            <a:ext cx="5146959" cy="92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46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9956911-74A7-47D1-A900-CB7F835A3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3780" y="347552"/>
            <a:ext cx="4632465" cy="466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EF0C35D-04C6-4306-A683-64C20FB44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615" y="2213653"/>
            <a:ext cx="6150432" cy="107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5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F50A80E-5DCB-4320-9947-73BF2D6F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E9C9717-43F9-44EA-9215-3F2D15B1C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66004D1-3DCE-405F-9046-6DE912409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319957-918B-4BBC-B357-957813808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7ACB619-0A09-4C51-8BA5-9BDECE7E4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44D3CAF-8753-4313-AA2D-F75CAC4DD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0637" y="0"/>
            <a:ext cx="4013331" cy="2742133"/>
          </a:xfrm>
          <a:custGeom>
            <a:avLst/>
            <a:gdLst>
              <a:gd name="connsiteX0" fmla="*/ 294151 w 4013331"/>
              <a:gd name="connsiteY0" fmla="*/ 0 h 2742133"/>
              <a:gd name="connsiteX1" fmla="*/ 3844057 w 4013331"/>
              <a:gd name="connsiteY1" fmla="*/ 0 h 2742133"/>
              <a:gd name="connsiteX2" fmla="*/ 3892490 w 4013331"/>
              <a:gd name="connsiteY2" fmla="*/ 131440 h 2742133"/>
              <a:gd name="connsiteX3" fmla="*/ 4013331 w 4013331"/>
              <a:gd name="connsiteY3" fmla="*/ 941251 h 2742133"/>
              <a:gd name="connsiteX4" fmla="*/ 3804827 w 4013331"/>
              <a:gd name="connsiteY4" fmla="*/ 1540292 h 2742133"/>
              <a:gd name="connsiteX5" fmla="*/ 3187498 w 4013331"/>
              <a:gd name="connsiteY5" fmla="*/ 2098087 h 2742133"/>
              <a:gd name="connsiteX6" fmla="*/ 3051769 w 4013331"/>
              <a:gd name="connsiteY6" fmla="*/ 2204787 h 2742133"/>
              <a:gd name="connsiteX7" fmla="*/ 1936476 w 4013331"/>
              <a:gd name="connsiteY7" fmla="*/ 2742133 h 2742133"/>
              <a:gd name="connsiteX8" fmla="*/ 467303 w 4013331"/>
              <a:gd name="connsiteY8" fmla="*/ 1868695 h 2742133"/>
              <a:gd name="connsiteX9" fmla="*/ 310732 w 4013331"/>
              <a:gd name="connsiteY9" fmla="*/ 1645244 h 2742133"/>
              <a:gd name="connsiteX10" fmla="*/ 0 w 4013331"/>
              <a:gd name="connsiteY10" fmla="*/ 941251 h 2742133"/>
              <a:gd name="connsiteX11" fmla="*/ 187749 w 4013331"/>
              <a:gd name="connsiteY11" fmla="*/ 183076 h 2742133"/>
              <a:gd name="connsiteX12" fmla="*/ 288888 w 4013331"/>
              <a:gd name="connsiteY12" fmla="*/ 7329 h 2742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13331" h="2742133">
                <a:moveTo>
                  <a:pt x="294151" y="0"/>
                </a:moveTo>
                <a:lnTo>
                  <a:pt x="3844057" y="0"/>
                </a:lnTo>
                <a:lnTo>
                  <a:pt x="3892490" y="131440"/>
                </a:lnTo>
                <a:cubicBezTo>
                  <a:pt x="3971777" y="378867"/>
                  <a:pt x="4013331" y="652783"/>
                  <a:pt x="4013331" y="941251"/>
                </a:cubicBezTo>
                <a:cubicBezTo>
                  <a:pt x="4013331" y="1171430"/>
                  <a:pt x="3948997" y="1356167"/>
                  <a:pt x="3804827" y="1540292"/>
                </a:cubicBezTo>
                <a:cubicBezTo>
                  <a:pt x="3654026" y="1732895"/>
                  <a:pt x="3427436" y="1910292"/>
                  <a:pt x="3187498" y="2098087"/>
                </a:cubicBezTo>
                <a:cubicBezTo>
                  <a:pt x="3143231" y="2132693"/>
                  <a:pt x="3097499" y="2168522"/>
                  <a:pt x="3051769" y="2204787"/>
                </a:cubicBezTo>
                <a:cubicBezTo>
                  <a:pt x="2642425" y="2529345"/>
                  <a:pt x="2343664" y="2742133"/>
                  <a:pt x="1936476" y="2742133"/>
                </a:cubicBezTo>
                <a:cubicBezTo>
                  <a:pt x="1316045" y="2742133"/>
                  <a:pt x="876647" y="2480932"/>
                  <a:pt x="467303" y="1868695"/>
                </a:cubicBezTo>
                <a:cubicBezTo>
                  <a:pt x="413736" y="1788559"/>
                  <a:pt x="361372" y="1715679"/>
                  <a:pt x="310732" y="1645244"/>
                </a:cubicBezTo>
                <a:cubicBezTo>
                  <a:pt x="100850" y="1353195"/>
                  <a:pt x="0" y="1201315"/>
                  <a:pt x="0" y="941251"/>
                </a:cubicBezTo>
                <a:cubicBezTo>
                  <a:pt x="0" y="683021"/>
                  <a:pt x="63214" y="427935"/>
                  <a:pt x="187749" y="183076"/>
                </a:cubicBezTo>
                <a:cubicBezTo>
                  <a:pt x="218215" y="123194"/>
                  <a:pt x="251953" y="64578"/>
                  <a:pt x="288888" y="7329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D4A9DCA-CD08-4326-A478-9ABDAC690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319" y="0"/>
            <a:ext cx="3401415" cy="2440484"/>
          </a:xfrm>
          <a:custGeom>
            <a:avLst/>
            <a:gdLst>
              <a:gd name="connsiteX0" fmla="*/ 332917 w 3401415"/>
              <a:gd name="connsiteY0" fmla="*/ 0 h 2440484"/>
              <a:gd name="connsiteX1" fmla="*/ 3207137 w 3401415"/>
              <a:gd name="connsiteY1" fmla="*/ 0 h 2440484"/>
              <a:gd name="connsiteX2" fmla="*/ 3242654 w 3401415"/>
              <a:gd name="connsiteY2" fmla="*/ 74937 h 2440484"/>
              <a:gd name="connsiteX3" fmla="*/ 3401415 w 3401415"/>
              <a:gd name="connsiteY3" fmla="*/ 914184 h 2440484"/>
              <a:gd name="connsiteX4" fmla="*/ 3224702 w 3401415"/>
              <a:gd name="connsiteY4" fmla="*/ 1421888 h 2440484"/>
              <a:gd name="connsiteX5" fmla="*/ 2701498 w 3401415"/>
              <a:gd name="connsiteY5" fmla="*/ 1894635 h 2440484"/>
              <a:gd name="connsiteX6" fmla="*/ 2586463 w 3401415"/>
              <a:gd name="connsiteY6" fmla="*/ 1985068 h 2440484"/>
              <a:gd name="connsiteX7" fmla="*/ 1641219 w 3401415"/>
              <a:gd name="connsiteY7" fmla="*/ 2440484 h 2440484"/>
              <a:gd name="connsiteX8" fmla="*/ 396053 w 3401415"/>
              <a:gd name="connsiteY8" fmla="*/ 1700219 h 2440484"/>
              <a:gd name="connsiteX9" fmla="*/ 263354 w 3401415"/>
              <a:gd name="connsiteY9" fmla="*/ 1510839 h 2440484"/>
              <a:gd name="connsiteX10" fmla="*/ 0 w 3401415"/>
              <a:gd name="connsiteY10" fmla="*/ 914184 h 2440484"/>
              <a:gd name="connsiteX11" fmla="*/ 159122 w 3401415"/>
              <a:gd name="connsiteY11" fmla="*/ 271610 h 2440484"/>
              <a:gd name="connsiteX12" fmla="*/ 244841 w 3401415"/>
              <a:gd name="connsiteY12" fmla="*/ 122658 h 2440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01415" h="2440484">
                <a:moveTo>
                  <a:pt x="332917" y="0"/>
                </a:moveTo>
                <a:lnTo>
                  <a:pt x="3207137" y="0"/>
                </a:lnTo>
                <a:lnTo>
                  <a:pt x="3242654" y="74937"/>
                </a:lnTo>
                <a:cubicBezTo>
                  <a:pt x="3346386" y="322243"/>
                  <a:pt x="3401415" y="608579"/>
                  <a:pt x="3401415" y="914184"/>
                </a:cubicBezTo>
                <a:cubicBezTo>
                  <a:pt x="3401415" y="1109268"/>
                  <a:pt x="3346890" y="1265837"/>
                  <a:pt x="3224702" y="1421888"/>
                </a:cubicBezTo>
                <a:cubicBezTo>
                  <a:pt x="3096894" y="1585125"/>
                  <a:pt x="2904852" y="1735475"/>
                  <a:pt x="2701498" y="1894635"/>
                </a:cubicBezTo>
                <a:cubicBezTo>
                  <a:pt x="2663980" y="1923966"/>
                  <a:pt x="2625221" y="1954332"/>
                  <a:pt x="2586463" y="1985068"/>
                </a:cubicBezTo>
                <a:cubicBezTo>
                  <a:pt x="2239532" y="2260140"/>
                  <a:pt x="1986324" y="2440484"/>
                  <a:pt x="1641219" y="2440484"/>
                </a:cubicBezTo>
                <a:cubicBezTo>
                  <a:pt x="1115386" y="2440484"/>
                  <a:pt x="742984" y="2219109"/>
                  <a:pt x="396053" y="1700219"/>
                </a:cubicBezTo>
                <a:cubicBezTo>
                  <a:pt x="350653" y="1632303"/>
                  <a:pt x="306273" y="1570535"/>
                  <a:pt x="263354" y="1510839"/>
                </a:cubicBezTo>
                <a:cubicBezTo>
                  <a:pt x="85473" y="1263318"/>
                  <a:pt x="0" y="1134597"/>
                  <a:pt x="0" y="914184"/>
                </a:cubicBezTo>
                <a:cubicBezTo>
                  <a:pt x="0" y="695327"/>
                  <a:pt x="53576" y="479135"/>
                  <a:pt x="159122" y="271610"/>
                </a:cubicBezTo>
                <a:cubicBezTo>
                  <a:pt x="184943" y="220858"/>
                  <a:pt x="213538" y="171179"/>
                  <a:pt x="244841" y="122658"/>
                </a:cubicBezTo>
                <a:close/>
              </a:path>
            </a:pathLst>
          </a:custGeom>
          <a:noFill/>
          <a:ln w="158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B24D6D-151C-47FB-8FFE-984F0743D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2490" y="0"/>
            <a:ext cx="4164597" cy="2817185"/>
          </a:xfrm>
          <a:custGeom>
            <a:avLst/>
            <a:gdLst>
              <a:gd name="connsiteX0" fmla="*/ 237339 w 4130517"/>
              <a:gd name="connsiteY0" fmla="*/ 0 h 2806419"/>
              <a:gd name="connsiteX1" fmla="*/ 3997489 w 4130517"/>
              <a:gd name="connsiteY1" fmla="*/ 0 h 2806419"/>
              <a:gd name="connsiteX2" fmla="*/ 4006148 w 4130517"/>
              <a:gd name="connsiteY2" fmla="*/ 24333 h 2806419"/>
              <a:gd name="connsiteX3" fmla="*/ 4130517 w 4130517"/>
              <a:gd name="connsiteY3" fmla="*/ 887307 h 2806419"/>
              <a:gd name="connsiteX4" fmla="*/ 3915925 w 4130517"/>
              <a:gd name="connsiteY4" fmla="*/ 1525677 h 2806419"/>
              <a:gd name="connsiteX5" fmla="*/ 3280571 w 4130517"/>
              <a:gd name="connsiteY5" fmla="*/ 2120090 h 2806419"/>
              <a:gd name="connsiteX6" fmla="*/ 3140878 w 4130517"/>
              <a:gd name="connsiteY6" fmla="*/ 2233796 h 2806419"/>
              <a:gd name="connsiteX7" fmla="*/ 1993019 w 4130517"/>
              <a:gd name="connsiteY7" fmla="*/ 2806419 h 2806419"/>
              <a:gd name="connsiteX8" fmla="*/ 480948 w 4130517"/>
              <a:gd name="connsiteY8" fmla="*/ 1875638 h 2806419"/>
              <a:gd name="connsiteX9" fmla="*/ 319805 w 4130517"/>
              <a:gd name="connsiteY9" fmla="*/ 1637519 h 2806419"/>
              <a:gd name="connsiteX10" fmla="*/ 0 w 4130517"/>
              <a:gd name="connsiteY10" fmla="*/ 887307 h 2806419"/>
              <a:gd name="connsiteX11" fmla="*/ 193231 w 4130517"/>
              <a:gd name="connsiteY11" fmla="*/ 79360 h 2806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30517" h="2806419">
                <a:moveTo>
                  <a:pt x="237339" y="0"/>
                </a:moveTo>
                <a:lnTo>
                  <a:pt x="3997489" y="0"/>
                </a:lnTo>
                <a:lnTo>
                  <a:pt x="4006148" y="24333"/>
                </a:lnTo>
                <a:cubicBezTo>
                  <a:pt x="4087750" y="288004"/>
                  <a:pt x="4130517" y="579903"/>
                  <a:pt x="4130517" y="887307"/>
                </a:cubicBezTo>
                <a:cubicBezTo>
                  <a:pt x="4130517" y="1132599"/>
                  <a:pt x="4064304" y="1329464"/>
                  <a:pt x="3915925" y="1525677"/>
                </a:cubicBezTo>
                <a:cubicBezTo>
                  <a:pt x="3760721" y="1730924"/>
                  <a:pt x="3527514" y="1919967"/>
                  <a:pt x="3280571" y="2120090"/>
                </a:cubicBezTo>
                <a:cubicBezTo>
                  <a:pt x="3235011" y="2156968"/>
                  <a:pt x="3187944" y="2195151"/>
                  <a:pt x="3140878" y="2233796"/>
                </a:cubicBezTo>
                <a:cubicBezTo>
                  <a:pt x="2719582" y="2579662"/>
                  <a:pt x="2412097" y="2806419"/>
                  <a:pt x="1993019" y="2806419"/>
                </a:cubicBezTo>
                <a:cubicBezTo>
                  <a:pt x="1354472" y="2806419"/>
                  <a:pt x="902244" y="2528070"/>
                  <a:pt x="480948" y="1875638"/>
                </a:cubicBezTo>
                <a:cubicBezTo>
                  <a:pt x="425816" y="1790244"/>
                  <a:pt x="371924" y="1712578"/>
                  <a:pt x="319805" y="1637519"/>
                </a:cubicBezTo>
                <a:cubicBezTo>
                  <a:pt x="103795" y="1326296"/>
                  <a:pt x="0" y="1164446"/>
                  <a:pt x="0" y="887307"/>
                </a:cubicBezTo>
                <a:cubicBezTo>
                  <a:pt x="0" y="612125"/>
                  <a:pt x="65060" y="340293"/>
                  <a:pt x="193231" y="7936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B85EDFA-C3E9-456D-B330-A7119BFB2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577" y="0"/>
            <a:ext cx="4389519" cy="2916937"/>
          </a:xfrm>
          <a:custGeom>
            <a:avLst/>
            <a:gdLst>
              <a:gd name="connsiteX0" fmla="*/ 208215 w 4389519"/>
              <a:gd name="connsiteY0" fmla="*/ 0 h 2916937"/>
              <a:gd name="connsiteX1" fmla="*/ 4284014 w 4389519"/>
              <a:gd name="connsiteY1" fmla="*/ 0 h 2916937"/>
              <a:gd name="connsiteX2" fmla="*/ 4335794 w 4389519"/>
              <a:gd name="connsiteY2" fmla="*/ 207911 h 2916937"/>
              <a:gd name="connsiteX3" fmla="*/ 4376420 w 4389519"/>
              <a:gd name="connsiteY3" fmla="*/ 1078865 h 2916937"/>
              <a:gd name="connsiteX4" fmla="*/ 4090147 w 4389519"/>
              <a:gd name="connsiteY4" fmla="*/ 1734728 h 2916937"/>
              <a:gd name="connsiteX5" fmla="*/ 3362552 w 4389519"/>
              <a:gd name="connsiteY5" fmla="*/ 2305097 h 2916937"/>
              <a:gd name="connsiteX6" fmla="*/ 3204152 w 4389519"/>
              <a:gd name="connsiteY6" fmla="*/ 2412521 h 2916937"/>
              <a:gd name="connsiteX7" fmla="*/ 1936072 w 4389519"/>
              <a:gd name="connsiteY7" fmla="*/ 2912360 h 2916937"/>
              <a:gd name="connsiteX8" fmla="*/ 421690 w 4389519"/>
              <a:gd name="connsiteY8" fmla="*/ 1787063 h 2916937"/>
              <a:gd name="connsiteX9" fmla="*/ 273167 w 4389519"/>
              <a:gd name="connsiteY9" fmla="*/ 1520080 h 2916937"/>
              <a:gd name="connsiteX10" fmla="*/ 4118 w 4389519"/>
              <a:gd name="connsiteY10" fmla="*/ 696338 h 2916937"/>
              <a:gd name="connsiteX11" fmla="*/ 175984 w 4389519"/>
              <a:gd name="connsiteY11" fmla="*/ 60381 h 2916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89519" h="2916937">
                <a:moveTo>
                  <a:pt x="208215" y="0"/>
                </a:moveTo>
                <a:lnTo>
                  <a:pt x="4284014" y="0"/>
                </a:lnTo>
                <a:lnTo>
                  <a:pt x="4335794" y="207911"/>
                </a:lnTo>
                <a:cubicBezTo>
                  <a:pt x="4388748" y="479686"/>
                  <a:pt x="4403109" y="773803"/>
                  <a:pt x="4376420" y="1078865"/>
                </a:cubicBezTo>
                <a:cubicBezTo>
                  <a:pt x="4353703" y="1338514"/>
                  <a:pt x="4265383" y="1540772"/>
                  <a:pt x="4090147" y="1734728"/>
                </a:cubicBezTo>
                <a:cubicBezTo>
                  <a:pt x="3906850" y="1937616"/>
                  <a:pt x="3642485" y="2116128"/>
                  <a:pt x="3362552" y="2305097"/>
                </a:cubicBezTo>
                <a:cubicBezTo>
                  <a:pt x="3310910" y="2339914"/>
                  <a:pt x="3257553" y="2375972"/>
                  <a:pt x="3204152" y="2412521"/>
                </a:cubicBezTo>
                <a:cubicBezTo>
                  <a:pt x="2726165" y="2739616"/>
                  <a:pt x="2379682" y="2951171"/>
                  <a:pt x="1936072" y="2912360"/>
                </a:cubicBezTo>
                <a:cubicBezTo>
                  <a:pt x="1260148" y="2853224"/>
                  <a:pt x="807225" y="2516700"/>
                  <a:pt x="421690" y="1787063"/>
                </a:cubicBezTo>
                <a:cubicBezTo>
                  <a:pt x="371240" y="1691563"/>
                  <a:pt x="321385" y="1604361"/>
                  <a:pt x="273167" y="1520080"/>
                </a:cubicBezTo>
                <a:cubicBezTo>
                  <a:pt x="73334" y="1170636"/>
                  <a:pt x="-21548" y="989700"/>
                  <a:pt x="4118" y="696338"/>
                </a:cubicBezTo>
                <a:cubicBezTo>
                  <a:pt x="23232" y="477870"/>
                  <a:pt x="80908" y="264786"/>
                  <a:pt x="175984" y="60381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516F90C-A3AC-46E0-8029-8C20BB17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684496"/>
            <a:ext cx="4293360" cy="5181455"/>
          </a:xfrm>
          <a:custGeom>
            <a:avLst/>
            <a:gdLst>
              <a:gd name="connsiteX0" fmla="*/ 1155130 w 4174269"/>
              <a:gd name="connsiteY0" fmla="*/ 990 h 5181455"/>
              <a:gd name="connsiteX1" fmla="*/ 2396955 w 4174269"/>
              <a:gd name="connsiteY1" fmla="*/ 367328 h 5181455"/>
              <a:gd name="connsiteX2" fmla="*/ 3827960 w 4174269"/>
              <a:gd name="connsiteY2" fmla="*/ 4749328 h 5181455"/>
              <a:gd name="connsiteX3" fmla="*/ 3561502 w 4174269"/>
              <a:gd name="connsiteY3" fmla="*/ 5090948 h 5181455"/>
              <a:gd name="connsiteX4" fmla="*/ 3452726 w 4174269"/>
              <a:gd name="connsiteY4" fmla="*/ 5181455 h 5181455"/>
              <a:gd name="connsiteX5" fmla="*/ 0 w 4174269"/>
              <a:gd name="connsiteY5" fmla="*/ 5181455 h 5181455"/>
              <a:gd name="connsiteX6" fmla="*/ 0 w 4174269"/>
              <a:gd name="connsiteY6" fmla="*/ 251605 h 5181455"/>
              <a:gd name="connsiteX7" fmla="*/ 157396 w 4174269"/>
              <a:gd name="connsiteY7" fmla="*/ 182600 h 5181455"/>
              <a:gd name="connsiteX8" fmla="*/ 1155130 w 4174269"/>
              <a:gd name="connsiteY8" fmla="*/ 990 h 5181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74269" h="5181455">
                <a:moveTo>
                  <a:pt x="1155130" y="990"/>
                </a:moveTo>
                <a:cubicBezTo>
                  <a:pt x="1564667" y="12730"/>
                  <a:pt x="1984593" y="129250"/>
                  <a:pt x="2396955" y="367328"/>
                </a:cubicBezTo>
                <a:cubicBezTo>
                  <a:pt x="3871760" y="1218807"/>
                  <a:pt x="4678347" y="3276416"/>
                  <a:pt x="3827960" y="4749328"/>
                </a:cubicBezTo>
                <a:cubicBezTo>
                  <a:pt x="3748235" y="4887417"/>
                  <a:pt x="3658928" y="4998272"/>
                  <a:pt x="3561502" y="5090948"/>
                </a:cubicBezTo>
                <a:lnTo>
                  <a:pt x="3452726" y="5181455"/>
                </a:lnTo>
                <a:lnTo>
                  <a:pt x="0" y="5181455"/>
                </a:lnTo>
                <a:lnTo>
                  <a:pt x="0" y="251605"/>
                </a:lnTo>
                <a:lnTo>
                  <a:pt x="157396" y="182600"/>
                </a:lnTo>
                <a:cubicBezTo>
                  <a:pt x="475610" y="54980"/>
                  <a:pt x="811718" y="-8854"/>
                  <a:pt x="1155130" y="99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CFD6E36-333B-4520-8313-396CCE682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355238"/>
            <a:ext cx="4381339" cy="5510713"/>
          </a:xfrm>
          <a:custGeom>
            <a:avLst/>
            <a:gdLst>
              <a:gd name="connsiteX0" fmla="*/ 948905 w 4259808"/>
              <a:gd name="connsiteY0" fmla="*/ 1556 h 5510713"/>
              <a:gd name="connsiteX1" fmla="*/ 2304106 w 4259808"/>
              <a:gd name="connsiteY1" fmla="*/ 405867 h 5510713"/>
              <a:gd name="connsiteX2" fmla="*/ 3890982 w 4259808"/>
              <a:gd name="connsiteY2" fmla="*/ 5156588 h 5510713"/>
              <a:gd name="connsiteX3" fmla="*/ 3680329 w 4259808"/>
              <a:gd name="connsiteY3" fmla="*/ 5445948 h 5510713"/>
              <a:gd name="connsiteX4" fmla="*/ 3616504 w 4259808"/>
              <a:gd name="connsiteY4" fmla="*/ 5510713 h 5510713"/>
              <a:gd name="connsiteX5" fmla="*/ 0 w 4259808"/>
              <a:gd name="connsiteY5" fmla="*/ 5510713 h 5510713"/>
              <a:gd name="connsiteX6" fmla="*/ 0 w 4259808"/>
              <a:gd name="connsiteY6" fmla="*/ 144797 h 5510713"/>
              <a:gd name="connsiteX7" fmla="*/ 164164 w 4259808"/>
              <a:gd name="connsiteY7" fmla="*/ 92266 h 5510713"/>
              <a:gd name="connsiteX8" fmla="*/ 948905 w 4259808"/>
              <a:gd name="connsiteY8" fmla="*/ 1556 h 5510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59808" h="5510713">
                <a:moveTo>
                  <a:pt x="948905" y="1556"/>
                </a:moveTo>
                <a:cubicBezTo>
                  <a:pt x="1395136" y="16867"/>
                  <a:pt x="1853354" y="145625"/>
                  <a:pt x="2304106" y="405867"/>
                </a:cubicBezTo>
                <a:cubicBezTo>
                  <a:pt x="3916211" y="1336616"/>
                  <a:pt x="4808028" y="3568218"/>
                  <a:pt x="3890982" y="5156588"/>
                </a:cubicBezTo>
                <a:cubicBezTo>
                  <a:pt x="3826502" y="5268272"/>
                  <a:pt x="3756052" y="5363347"/>
                  <a:pt x="3680329" y="5445948"/>
                </a:cubicBezTo>
                <a:lnTo>
                  <a:pt x="3616504" y="5510713"/>
                </a:lnTo>
                <a:lnTo>
                  <a:pt x="0" y="5510713"/>
                </a:lnTo>
                <a:lnTo>
                  <a:pt x="0" y="144797"/>
                </a:lnTo>
                <a:lnTo>
                  <a:pt x="164164" y="92266"/>
                </a:lnTo>
                <a:cubicBezTo>
                  <a:pt x="418657" y="23914"/>
                  <a:pt x="681631" y="-7614"/>
                  <a:pt x="948905" y="1556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0525857-3EAD-4969-9196-A890F8DE6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55284"/>
            <a:ext cx="3807666" cy="4710667"/>
          </a:xfrm>
          <a:custGeom>
            <a:avLst/>
            <a:gdLst>
              <a:gd name="connsiteX0" fmla="*/ 1057511 w 3702048"/>
              <a:gd name="connsiteY0" fmla="*/ 1243 h 4710667"/>
              <a:gd name="connsiteX1" fmla="*/ 2139959 w 3702048"/>
              <a:gd name="connsiteY1" fmla="*/ 324180 h 4710667"/>
              <a:gd name="connsiteX2" fmla="*/ 3407455 w 3702048"/>
              <a:gd name="connsiteY2" fmla="*/ 4118750 h 4710667"/>
              <a:gd name="connsiteX3" fmla="*/ 2754080 w 3702048"/>
              <a:gd name="connsiteY3" fmla="*/ 4690965 h 4710667"/>
              <a:gd name="connsiteX4" fmla="*/ 2711405 w 3702048"/>
              <a:gd name="connsiteY4" fmla="*/ 4710667 h 4710667"/>
              <a:gd name="connsiteX5" fmla="*/ 0 w 3702048"/>
              <a:gd name="connsiteY5" fmla="*/ 4710667 h 4710667"/>
              <a:gd name="connsiteX6" fmla="*/ 0 w 3702048"/>
              <a:gd name="connsiteY6" fmla="*/ 239601 h 4710667"/>
              <a:gd name="connsiteX7" fmla="*/ 72857 w 3702048"/>
              <a:gd name="connsiteY7" fmla="*/ 203063 h 4710667"/>
              <a:gd name="connsiteX8" fmla="*/ 1057511 w 3702048"/>
              <a:gd name="connsiteY8" fmla="*/ 1243 h 471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2048" h="4710667">
                <a:moveTo>
                  <a:pt x="1057511" y="1243"/>
                </a:moveTo>
                <a:cubicBezTo>
                  <a:pt x="1413932" y="13473"/>
                  <a:pt x="1779927" y="116316"/>
                  <a:pt x="2139959" y="324180"/>
                </a:cubicBezTo>
                <a:cubicBezTo>
                  <a:pt x="3427605" y="1067603"/>
                  <a:pt x="4139931" y="2850064"/>
                  <a:pt x="3407455" y="4118750"/>
                </a:cubicBezTo>
                <a:cubicBezTo>
                  <a:pt x="3235777" y="4416105"/>
                  <a:pt x="3011128" y="4566048"/>
                  <a:pt x="2754080" y="4690965"/>
                </a:cubicBezTo>
                <a:lnTo>
                  <a:pt x="2711405" y="4710667"/>
                </a:lnTo>
                <a:lnTo>
                  <a:pt x="0" y="4710667"/>
                </a:lnTo>
                <a:lnTo>
                  <a:pt x="0" y="239601"/>
                </a:lnTo>
                <a:lnTo>
                  <a:pt x="72857" y="203063"/>
                </a:lnTo>
                <a:cubicBezTo>
                  <a:pt x="383165" y="61024"/>
                  <a:pt x="715942" y="-10476"/>
                  <a:pt x="1057511" y="1243"/>
                </a:cubicBezTo>
                <a:close/>
              </a:path>
            </a:pathLst>
          </a:custGeom>
          <a:noFill/>
          <a:ln w="158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EA385DF-E58A-4933-89FF-3F93F8CAE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EFF1FDE-82B1-467C-9F5C-8492F4107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8B73C1E-EDFD-431F-8713-8E7A48E29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5B7DBD8-99BB-42EA-9292-033600CE0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A25BC3F-79D7-496B-9CAD-9BC490954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AA6F117-6449-4B93-850D-8EA6C7779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3543626"/>
            <a:ext cx="7060135" cy="1807759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54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최근 </a:t>
            </a:r>
            <a:r>
              <a:rPr lang="en-US" altLang="ko-KR" sz="54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</a:t>
            </a:r>
            <a:r>
              <a:rPr lang="ko-KR" altLang="en-US" sz="54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년 판매량</a:t>
            </a:r>
            <a:endParaRPr lang="en-US" altLang="ko-KR" sz="54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494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8" name="Rectangle 79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9" name="Freeform: Shape 81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200" name="Freeform: Shape 83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201" name="Freeform: Shape 85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D18AFA5A-6D64-4D85-880C-6BE0474BD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970" y="364165"/>
            <a:ext cx="6328718" cy="425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997C76C-D14B-40D5-9F28-CFFBA3C8B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641" y="3103624"/>
            <a:ext cx="6666389" cy="151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68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F0E00C3-4613-415F-BE3A-78FBAD906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495175" cy="6858000"/>
          </a:xfrm>
          <a:custGeom>
            <a:avLst/>
            <a:gdLst>
              <a:gd name="connsiteX0" fmla="*/ 0 w 10495175"/>
              <a:gd name="connsiteY0" fmla="*/ 0 h 6858000"/>
              <a:gd name="connsiteX1" fmla="*/ 5289224 w 10495175"/>
              <a:gd name="connsiteY1" fmla="*/ 0 h 6858000"/>
              <a:gd name="connsiteX2" fmla="*/ 6736007 w 10495175"/>
              <a:gd name="connsiteY2" fmla="*/ 0 h 6858000"/>
              <a:gd name="connsiteX3" fmla="*/ 6998753 w 10495175"/>
              <a:gd name="connsiteY3" fmla="*/ 0 h 6858000"/>
              <a:gd name="connsiteX4" fmla="*/ 7778919 w 10495175"/>
              <a:gd name="connsiteY4" fmla="*/ 0 h 6858000"/>
              <a:gd name="connsiteX5" fmla="*/ 8872152 w 10495175"/>
              <a:gd name="connsiteY5" fmla="*/ 0 h 6858000"/>
              <a:gd name="connsiteX6" fmla="*/ 8894276 w 10495175"/>
              <a:gd name="connsiteY6" fmla="*/ 14997 h 6858000"/>
              <a:gd name="connsiteX7" fmla="*/ 10495175 w 10495175"/>
              <a:gd name="connsiteY7" fmla="*/ 3621656 h 6858000"/>
              <a:gd name="connsiteX8" fmla="*/ 8620825 w 10495175"/>
              <a:gd name="connsiteY8" fmla="*/ 6374814 h 6858000"/>
              <a:gd name="connsiteX9" fmla="*/ 8104177 w 10495175"/>
              <a:gd name="connsiteY9" fmla="*/ 6780599 h 6858000"/>
              <a:gd name="connsiteX10" fmla="*/ 7992421 w 10495175"/>
              <a:gd name="connsiteY10" fmla="*/ 6858000 h 6858000"/>
              <a:gd name="connsiteX11" fmla="*/ 7778919 w 10495175"/>
              <a:gd name="connsiteY11" fmla="*/ 6858000 h 6858000"/>
              <a:gd name="connsiteX12" fmla="*/ 6998753 w 10495175"/>
              <a:gd name="connsiteY12" fmla="*/ 6858000 h 6858000"/>
              <a:gd name="connsiteX13" fmla="*/ 6736007 w 10495175"/>
              <a:gd name="connsiteY13" fmla="*/ 6858000 h 6858000"/>
              <a:gd name="connsiteX14" fmla="*/ 5289224 w 10495175"/>
              <a:gd name="connsiteY14" fmla="*/ 6858000 h 6858000"/>
              <a:gd name="connsiteX15" fmla="*/ 0 w 10495175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495175" h="6858000">
                <a:moveTo>
                  <a:pt x="0" y="0"/>
                </a:moveTo>
                <a:lnTo>
                  <a:pt x="5289224" y="0"/>
                </a:lnTo>
                <a:lnTo>
                  <a:pt x="6736007" y="0"/>
                </a:lnTo>
                <a:lnTo>
                  <a:pt x="6998753" y="0"/>
                </a:lnTo>
                <a:lnTo>
                  <a:pt x="7778919" y="0"/>
                </a:lnTo>
                <a:lnTo>
                  <a:pt x="8872152" y="0"/>
                </a:lnTo>
                <a:lnTo>
                  <a:pt x="8894276" y="14997"/>
                </a:lnTo>
                <a:cubicBezTo>
                  <a:pt x="9921439" y="754641"/>
                  <a:pt x="10495175" y="2093192"/>
                  <a:pt x="10495175" y="3621656"/>
                </a:cubicBezTo>
                <a:cubicBezTo>
                  <a:pt x="10495175" y="4969131"/>
                  <a:pt x="9566450" y="5602839"/>
                  <a:pt x="8620825" y="6374814"/>
                </a:cubicBezTo>
                <a:cubicBezTo>
                  <a:pt x="8448622" y="6515397"/>
                  <a:pt x="8277995" y="6653108"/>
                  <a:pt x="8104177" y="6780599"/>
                </a:cubicBezTo>
                <a:lnTo>
                  <a:pt x="7992421" y="6858000"/>
                </a:lnTo>
                <a:lnTo>
                  <a:pt x="7778919" y="6858000"/>
                </a:lnTo>
                <a:lnTo>
                  <a:pt x="6998753" y="6858000"/>
                </a:lnTo>
                <a:lnTo>
                  <a:pt x="6736007" y="6858000"/>
                </a:lnTo>
                <a:lnTo>
                  <a:pt x="528922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980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5964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311A44-D366-4FE7-9A3F-31B62911FDC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160" y="917247"/>
            <a:ext cx="4885358" cy="50235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7760EAD-B046-4FB2-BD4B-A333A586D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038" y="2923953"/>
            <a:ext cx="6328810" cy="129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03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E7DD3905-43A2-4450-A03D-EFC2ADEB8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38677" y="61416"/>
            <a:ext cx="5166716" cy="505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7E73669-C445-4334-8223-68E0842FC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2" y="2751815"/>
            <a:ext cx="7786735" cy="119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17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02296" y="1287887"/>
            <a:ext cx="4523890" cy="418719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51182" y="1382922"/>
            <a:ext cx="4174735" cy="394195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6733248" y="1097468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F1DF525-C9FA-4A93-973E-30D68713F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501" y="1847596"/>
            <a:ext cx="3459760" cy="218639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pc="150" dirty="0"/>
              <a:t>장르와 플랫폼은 관계가 있는가</a:t>
            </a:r>
            <a:r>
              <a:rPr lang="en-US" altLang="ko-KR" spc="150" dirty="0"/>
              <a:t>?</a:t>
            </a:r>
            <a:endParaRPr lang="ko-KR" altLang="en-US" spc="150" dirty="0"/>
          </a:p>
        </p:txBody>
      </p:sp>
      <p:pic>
        <p:nvPicPr>
          <p:cNvPr id="8" name="Graphic 7" descr="Game controller">
            <a:extLst>
              <a:ext uri="{FF2B5EF4-FFF2-40B4-BE49-F238E27FC236}">
                <a16:creationId xmlns:a16="http://schemas.microsoft.com/office/drawing/2014/main" id="{0E9012CE-5336-5058-546F-5E907B3FC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9684" y="957869"/>
            <a:ext cx="4943233" cy="494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63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14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16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0D4C1C5B-7A5F-4055-A946-439A466D6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295569" cy="182212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3200" spc="150"/>
              <a:t>장르와 플랫폼은 관계가 있는가</a:t>
            </a:r>
            <a:r>
              <a:rPr lang="en-US" altLang="ko-KR" sz="3200" spc="150"/>
              <a:t>?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796BFD5-C6DA-4E60-A3D4-25DE6D571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496720"/>
            <a:ext cx="5181599" cy="3467518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indent="-342900">
              <a:lnSpc>
                <a:spcPct val="130000"/>
              </a:lnSpc>
              <a:buFont typeface="Corbel" panose="020B0503020204020204" pitchFamily="34" charset="0"/>
              <a:buChar char="§"/>
            </a:pPr>
            <a:r>
              <a:rPr lang="ko-KR" altLang="en-US" sz="1600" spc="150" dirty="0"/>
              <a:t>게임 장르와 플랫폼 사이에 연관성이 있는가에 대해 검증</a:t>
            </a:r>
            <a:endParaRPr lang="en-US" altLang="ko-KR" sz="1600" spc="150" dirty="0"/>
          </a:p>
          <a:p>
            <a:pPr indent="-342900">
              <a:lnSpc>
                <a:spcPct val="130000"/>
              </a:lnSpc>
              <a:buFont typeface="Corbel" panose="020B0503020204020204" pitchFamily="34" charset="0"/>
              <a:buChar char="§"/>
            </a:pPr>
            <a:endParaRPr lang="en-US" altLang="ko-KR" sz="1600" spc="150" dirty="0"/>
          </a:p>
          <a:p>
            <a:pPr indent="-342900">
              <a:lnSpc>
                <a:spcPct val="130000"/>
              </a:lnSpc>
              <a:buFont typeface="Corbel" panose="020B0503020204020204" pitchFamily="34" charset="0"/>
              <a:buChar char="§"/>
            </a:pPr>
            <a:r>
              <a:rPr lang="ko-KR" altLang="en-US" sz="1600" spc="150" dirty="0" err="1"/>
              <a:t>귀무가설</a:t>
            </a:r>
            <a:r>
              <a:rPr lang="en-US" altLang="ko-KR" sz="1600" spc="150" dirty="0"/>
              <a:t> = </a:t>
            </a:r>
            <a:r>
              <a:rPr lang="ko-KR" altLang="en-US" sz="1600" spc="150" dirty="0"/>
              <a:t>장르와 플랫폼은 연관이 없다</a:t>
            </a:r>
            <a:endParaRPr lang="en-US" altLang="ko-KR" sz="1600" spc="150" dirty="0"/>
          </a:p>
          <a:p>
            <a:pPr indent="-342900">
              <a:lnSpc>
                <a:spcPct val="130000"/>
              </a:lnSpc>
              <a:buFont typeface="Corbel" panose="020B0503020204020204" pitchFamily="34" charset="0"/>
              <a:buChar char="§"/>
            </a:pPr>
            <a:endParaRPr lang="en-US" altLang="ko-KR" sz="1600" spc="150" dirty="0"/>
          </a:p>
          <a:p>
            <a:pPr indent="-342900">
              <a:lnSpc>
                <a:spcPct val="130000"/>
              </a:lnSpc>
              <a:buFont typeface="Corbel" panose="020B0503020204020204" pitchFamily="34" charset="0"/>
              <a:buChar char="§"/>
            </a:pPr>
            <a:r>
              <a:rPr lang="ko-KR" altLang="en-US" sz="1600" spc="150" dirty="0"/>
              <a:t>대안가설</a:t>
            </a:r>
            <a:r>
              <a:rPr lang="en-US" altLang="ko-KR" sz="1600" spc="150" dirty="0"/>
              <a:t> = </a:t>
            </a:r>
            <a:r>
              <a:rPr lang="ko-KR" altLang="en-US" sz="1600" spc="150" dirty="0"/>
              <a:t>장르와 플랫폼은 연관이 있다</a:t>
            </a:r>
            <a:endParaRPr lang="en-US" altLang="ko-KR" sz="1600" spc="150" dirty="0"/>
          </a:p>
          <a:p>
            <a:pPr indent="-342900">
              <a:lnSpc>
                <a:spcPct val="130000"/>
              </a:lnSpc>
              <a:buFont typeface="Corbel" panose="020B0503020204020204" pitchFamily="34" charset="0"/>
              <a:buChar char="§"/>
            </a:pPr>
            <a:r>
              <a:rPr lang="ko-KR" altLang="en-US" sz="1600" spc="150" dirty="0" err="1"/>
              <a:t>카이제곱으로</a:t>
            </a:r>
            <a:r>
              <a:rPr lang="ko-KR" altLang="en-US" sz="1600" spc="150" dirty="0"/>
              <a:t> 확인결과 </a:t>
            </a:r>
            <a:r>
              <a:rPr lang="en-US" altLang="ko-KR" sz="1600" spc="150" dirty="0" err="1"/>
              <a:t>pvalue</a:t>
            </a:r>
            <a:r>
              <a:rPr lang="ko-KR" altLang="en-US" sz="1600" spc="150" dirty="0"/>
              <a:t>가 </a:t>
            </a:r>
            <a:r>
              <a:rPr lang="en-US" altLang="ko-KR" sz="1600" spc="150" dirty="0"/>
              <a:t>0.05</a:t>
            </a:r>
            <a:r>
              <a:rPr lang="ko-KR" altLang="en-US" sz="1600" spc="150" dirty="0"/>
              <a:t>보다 작아 </a:t>
            </a:r>
            <a:r>
              <a:rPr lang="ko-KR" altLang="en-US" sz="1600" spc="150" dirty="0" err="1"/>
              <a:t>귀무가설</a:t>
            </a:r>
            <a:r>
              <a:rPr lang="ko-KR" altLang="en-US" sz="1600" spc="150" dirty="0"/>
              <a:t> 기각</a:t>
            </a:r>
            <a:endParaRPr lang="en-US" altLang="ko-KR" sz="1600" spc="150" dirty="0"/>
          </a:p>
          <a:p>
            <a:pPr indent="-342900">
              <a:lnSpc>
                <a:spcPct val="130000"/>
              </a:lnSpc>
              <a:buFont typeface="Corbel" panose="020B0503020204020204" pitchFamily="34" charset="0"/>
              <a:buChar char="§"/>
            </a:pPr>
            <a:endParaRPr lang="en-US" altLang="ko-KR" sz="1600" spc="150" dirty="0"/>
          </a:p>
        </p:txBody>
      </p:sp>
      <p:sp>
        <p:nvSpPr>
          <p:cNvPr id="27" name="Freeform: Shape 18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0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Freeform: Shape 22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E7450B36-BCA8-4DA5-944B-C331C335CD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15809" y="1562974"/>
            <a:ext cx="4806203" cy="223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36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650E4E2-56E0-4517-BD6E-A76B1B674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algn="ctr"/>
            <a:r>
              <a:rPr lang="ko-KR" altLang="en-US" dirty="0"/>
              <a:t>데이터 기본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25" name="내용 개체 틀 24">
            <a:extLst>
              <a:ext uri="{FF2B5EF4-FFF2-40B4-BE49-F238E27FC236}">
                <a16:creationId xmlns:a16="http://schemas.microsoft.com/office/drawing/2014/main" id="{1E15D3C9-4AAC-4212-8C4B-4A079518E6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행이 약 </a:t>
            </a:r>
            <a:r>
              <a:rPr lang="en-US" altLang="ko-KR" sz="1600" dirty="0"/>
              <a:t>16600</a:t>
            </a:r>
            <a:r>
              <a:rPr lang="ko-KR" altLang="en-US" sz="1600" dirty="0"/>
              <a:t>개 확인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</a:t>
            </a:r>
            <a:r>
              <a:rPr lang="ko-KR" altLang="en-US" sz="1600" dirty="0" err="1"/>
              <a:t>결측치</a:t>
            </a:r>
            <a:r>
              <a:rPr lang="ko-KR" altLang="en-US" sz="1600" dirty="0"/>
              <a:t> 확인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결측치</a:t>
            </a:r>
            <a:r>
              <a:rPr lang="ko-KR" altLang="en-US" sz="1600" dirty="0"/>
              <a:t> 최대 </a:t>
            </a:r>
            <a:r>
              <a:rPr lang="en-US" altLang="ko-KR" sz="1600" dirty="0"/>
              <a:t>400</a:t>
            </a:r>
            <a:r>
              <a:rPr lang="ko-KR" altLang="en-US" sz="1600" dirty="0"/>
              <a:t>개 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결측치</a:t>
            </a:r>
            <a:r>
              <a:rPr lang="ko-KR" altLang="en-US" sz="1600" dirty="0"/>
              <a:t> 삭제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sp>
        <p:nvSpPr>
          <p:cNvPr id="26" name="내용 개체 틀 25">
            <a:extLst>
              <a:ext uri="{FF2B5EF4-FFF2-40B4-BE49-F238E27FC236}">
                <a16:creationId xmlns:a16="http://schemas.microsoft.com/office/drawing/2014/main" id="{A765C71B-7E83-4BA1-95A9-01C20EB35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9946" y="2377074"/>
            <a:ext cx="4160520" cy="3657601"/>
          </a:xfrm>
        </p:spPr>
        <p:txBody>
          <a:bodyPr/>
          <a:lstStyle/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연도 값 확인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연도 변환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48673904-701D-47A8-9D64-2A9386BAA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371" y="2471014"/>
            <a:ext cx="1588070" cy="191597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812FE68-3ABF-4649-9CCD-E36D1A7EA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163" y="2471014"/>
            <a:ext cx="2076927" cy="175575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82248D7-23CD-462C-98FD-6BE2B7909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962" y="2471014"/>
            <a:ext cx="1257409" cy="65537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32EEC9A-873A-403C-8448-F27925DE75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7355" y="2450121"/>
            <a:ext cx="2175314" cy="348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62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DA1A54-9FBE-4DAE-B253-1715AA029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325" y="584218"/>
            <a:ext cx="5693134" cy="5480198"/>
            <a:chOff x="787179" y="834887"/>
            <a:chExt cx="5308821" cy="5110259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A36CE68-CB3C-4699-9422-3073853CB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0546" y="1057523"/>
              <a:ext cx="5009716" cy="474692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356DA69-4637-40FE-A14B-5213BBB58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179" y="834887"/>
              <a:ext cx="5308821" cy="511025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4D709A-6610-48B7-9F98-AFA02ECB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3427" y="1200647"/>
              <a:ext cx="4675366" cy="4471706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29DC4E50-35D7-4ED3-88AE-E9FDBB224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212" y="1796995"/>
            <a:ext cx="4269851" cy="1132217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800" spc="150" dirty="0"/>
              <a:t>장르별 플랫폼 비율</a:t>
            </a:r>
            <a:endParaRPr lang="en-US" altLang="ko-KR" sz="2800" spc="15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DB9FCF9-1857-FE1D-E94C-77738F8F1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8212" y="3088465"/>
            <a:ext cx="4269851" cy="1897003"/>
          </a:xfrm>
        </p:spPr>
        <p:txBody>
          <a:bodyPr vert="horz" lIns="109728" tIns="109728" rIns="109728" bIns="91440" rtlCol="0">
            <a:normAutofit/>
          </a:bodyPr>
          <a:lstStyle/>
          <a:p>
            <a:pPr marL="342900" indent="-342900" algn="ctr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ko-KR" altLang="en-US" sz="1400" spc="150" dirty="0"/>
              <a:t>장르와 플랫폼이 연관이 있음을 알았고</a:t>
            </a:r>
            <a:r>
              <a:rPr lang="en-US" altLang="ko-KR" sz="1400" spc="150" dirty="0"/>
              <a:t>, </a:t>
            </a:r>
            <a:r>
              <a:rPr lang="ko-KR" altLang="en-US" sz="1400" spc="150" dirty="0"/>
              <a:t>이를 기반으로 게임 장르별 차지하는 플랫폼 비율을 확인하기로 함</a:t>
            </a:r>
            <a:endParaRPr lang="en-US" sz="1400" spc="15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E907817-A1B7-46AE-928A-85D428A5A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275" y="874318"/>
            <a:ext cx="4343400" cy="2338754"/>
          </a:xfrm>
          <a:prstGeom prst="rect">
            <a:avLst/>
          </a:prstGeom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C92F4443-C09C-4A2D-8929-EC4BEC2008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85275" y="4369249"/>
            <a:ext cx="4343400" cy="1283510"/>
          </a:xfrm>
          <a:prstGeom prst="rect">
            <a:avLst/>
          </a:prstGeom>
        </p:spPr>
      </p:pic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8EC62F5E-9E3A-42F1-99A0-19FEECC1A329}"/>
              </a:ext>
            </a:extLst>
          </p:cNvPr>
          <p:cNvSpPr/>
          <p:nvPr/>
        </p:nvSpPr>
        <p:spPr>
          <a:xfrm>
            <a:off x="8934450" y="3429000"/>
            <a:ext cx="762000" cy="6583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5559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1E7AC3D2-7C62-4E8A-95B0-AC1033BA9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632" y="1617639"/>
            <a:ext cx="3517119" cy="361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>
            <a:extLst>
              <a:ext uri="{FF2B5EF4-FFF2-40B4-BE49-F238E27FC236}">
                <a16:creationId xmlns:a16="http://schemas.microsoft.com/office/drawing/2014/main" id="{9C2F9520-F090-419D-950A-93FD8D0DD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0676" y="1607240"/>
            <a:ext cx="3537345" cy="363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>
            <a:extLst>
              <a:ext uri="{FF2B5EF4-FFF2-40B4-BE49-F238E27FC236}">
                <a16:creationId xmlns:a16="http://schemas.microsoft.com/office/drawing/2014/main" id="{F0C1F0DB-A2A7-4638-B426-D90480C91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62336" y="1617640"/>
            <a:ext cx="3517120" cy="361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068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C4E50-35D7-4ED3-88AE-E9FDBB224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800" spc="150" dirty="0"/>
              <a:t>다음 분기에 우리가 어떤 장르의 게임을 발매하는 것이 좋은가</a:t>
            </a:r>
            <a:r>
              <a:rPr lang="en-US" altLang="ko-KR" sz="2800" spc="150" dirty="0"/>
              <a:t>?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149C12-4EE6-4CD0-9173-48F180226E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</a:rPr>
              <a:t>세계 게임 트렌드 동향으로서는 </a:t>
            </a:r>
            <a:r>
              <a:rPr lang="ko-KR" altLang="en-US" sz="1600" b="1" dirty="0">
                <a:solidFill>
                  <a:srgbClr val="FF0000"/>
                </a:solidFill>
              </a:rPr>
              <a:t>액션 </a:t>
            </a:r>
            <a:r>
              <a:rPr lang="ko-KR" altLang="en-US" sz="1600" b="1" dirty="0">
                <a:solidFill>
                  <a:schemeClr val="tx1"/>
                </a:solidFill>
              </a:rPr>
              <a:t>장르의 게임을 발매하는 것이 현재로 가장 판매량이 많을 것으로 예상됨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다만</a:t>
            </a:r>
            <a:r>
              <a:rPr lang="en-US" altLang="ko-KR" sz="1600" dirty="0"/>
              <a:t>,</a:t>
            </a:r>
            <a:r>
              <a:rPr lang="ko-KR" altLang="en-US" sz="1600" dirty="0"/>
              <a:t> 최근</a:t>
            </a:r>
            <a:r>
              <a:rPr lang="en-US" altLang="ko-KR" sz="1600" dirty="0"/>
              <a:t> 10</a:t>
            </a:r>
            <a:r>
              <a:rPr lang="ko-KR" altLang="en-US" sz="1600" dirty="0"/>
              <a:t>년간 판매량 </a:t>
            </a:r>
            <a:r>
              <a:rPr lang="en-US" altLang="ko-KR" sz="1600" dirty="0"/>
              <a:t>TOP10 </a:t>
            </a:r>
            <a:r>
              <a:rPr lang="ko-KR" altLang="en-US" sz="1600" dirty="0"/>
              <a:t>장르의 경우 </a:t>
            </a:r>
            <a:r>
              <a:rPr lang="ko-KR" altLang="en-US" sz="1600" dirty="0" err="1"/>
              <a:t>슈터가</a:t>
            </a:r>
            <a:r>
              <a:rPr lang="ko-KR" altLang="en-US" sz="1600" dirty="0"/>
              <a:t> 더 많은 것으로 파악되나 이는 데이터상 게임의 이름은 같으나 플랫폼이 다른 경우의 값이 배제되어 이를 그룹화해서 할 경우 세계 게임 장르 트렌드와 비슷할 것으로 예상</a:t>
            </a:r>
            <a:endParaRPr lang="en-US" altLang="ko-KR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19F359F5-CF62-4FFD-80E6-D28D547B55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액션 장르의 경우 플랫폼은 </a:t>
            </a:r>
            <a:r>
              <a:rPr lang="en-US" altLang="ko-KR" sz="1600" b="1" dirty="0">
                <a:solidFill>
                  <a:srgbClr val="FF0000"/>
                </a:solidFill>
              </a:rPr>
              <a:t>PS</a:t>
            </a:r>
            <a:r>
              <a:rPr lang="ko-KR" altLang="en-US" sz="1600" b="1" dirty="0">
                <a:solidFill>
                  <a:srgbClr val="FF0000"/>
                </a:solidFill>
              </a:rPr>
              <a:t>계열</a:t>
            </a:r>
            <a:r>
              <a:rPr lang="ko-KR" altLang="en-US" sz="1600" dirty="0"/>
              <a:t>의 플랫폼이 거의</a:t>
            </a:r>
            <a:r>
              <a:rPr lang="en-US" altLang="ko-KR" sz="1600" dirty="0"/>
              <a:t> </a:t>
            </a:r>
            <a:r>
              <a:rPr lang="en-US" altLang="ko-KR" sz="1600" b="1" u="sng" dirty="0">
                <a:solidFill>
                  <a:srgbClr val="FF0000"/>
                </a:solidFill>
              </a:rPr>
              <a:t>60%</a:t>
            </a:r>
            <a:r>
              <a:rPr lang="ko-KR" altLang="en-US" sz="1600" dirty="0"/>
              <a:t>를 장악하는 것을 볼 수 있음</a:t>
            </a: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b="1" dirty="0"/>
              <a:t>따라서</a:t>
            </a:r>
            <a:r>
              <a:rPr lang="en-US" altLang="ko-KR" sz="1600" b="1" dirty="0"/>
              <a:t>, </a:t>
            </a:r>
            <a:r>
              <a:rPr lang="ko-KR" altLang="en-US" sz="1600" b="1" dirty="0">
                <a:solidFill>
                  <a:srgbClr val="FF0000"/>
                </a:solidFill>
              </a:rPr>
              <a:t>액션 장르</a:t>
            </a:r>
            <a:r>
              <a:rPr lang="ko-KR" altLang="en-US" sz="1600" b="1" dirty="0"/>
              <a:t>의 </a:t>
            </a:r>
            <a:r>
              <a:rPr lang="en-US" altLang="ko-KR" sz="1600" b="1" dirty="0">
                <a:solidFill>
                  <a:srgbClr val="FF0000"/>
                </a:solidFill>
              </a:rPr>
              <a:t>PS </a:t>
            </a:r>
            <a:r>
              <a:rPr lang="ko-KR" altLang="en-US" sz="1600" b="1" dirty="0">
                <a:solidFill>
                  <a:srgbClr val="FF0000"/>
                </a:solidFill>
              </a:rPr>
              <a:t>플랫폼</a:t>
            </a:r>
            <a:r>
              <a:rPr lang="ko-KR" altLang="en-US" sz="1600" b="1" dirty="0"/>
              <a:t> 기반인 게임을 발매 시 가장 많은 판매량을 올릴 것으로 예상할 수 있음</a:t>
            </a:r>
            <a:r>
              <a:rPr lang="en-US" altLang="ko-KR" sz="1600" b="1" dirty="0"/>
              <a:t>.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9870044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F50A80E-5DCB-4320-9947-73BF2D6F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4E9C9717-43F9-44EA-9215-3F2D15B1C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E66004D1-3DCE-405F-9046-6DE912409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D1319957-918B-4BBC-B357-957813808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F624CBFB-D803-467F-960F-B6A30F821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D32EBDE5-AEA4-49FC-B94A-D0CE1B6B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823" y="1346268"/>
            <a:ext cx="8868354" cy="2463667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6600" spc="150">
                <a:solidFill>
                  <a:schemeClr val="tx1">
                    <a:lumMod val="85000"/>
                    <a:lumOff val="15000"/>
                  </a:schemeClr>
                </a:solidFill>
              </a:rPr>
              <a:t>감사합니다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03C85561-90D2-4AFA-B2C5-F2D61D86C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9026B71D-5A6F-48FE-AC6A-D7AAA018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47015" y="-1314429"/>
            <a:ext cx="1697663" cy="12191695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3224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650E4E2-56E0-4517-BD6E-A76B1B674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615" y="1045596"/>
            <a:ext cx="4148511" cy="1944371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3200" spc="150"/>
              <a:t>데이터 기본 전처리</a:t>
            </a:r>
            <a:endParaRPr lang="en-US" altLang="ko-KR" sz="3200" spc="150"/>
          </a:p>
        </p:txBody>
      </p:sp>
      <p:pic>
        <p:nvPicPr>
          <p:cNvPr id="60" name="내용 개체 틀 59">
            <a:extLst>
              <a:ext uri="{FF2B5EF4-FFF2-40B4-BE49-F238E27FC236}">
                <a16:creationId xmlns:a16="http://schemas.microsoft.com/office/drawing/2014/main" id="{8D63BA55-4B9F-4D94-AC3B-862500427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199" y="2219861"/>
            <a:ext cx="4788670" cy="2418277"/>
          </a:xfrm>
          <a:prstGeom prst="rect">
            <a:avLst/>
          </a:prstGeom>
        </p:spPr>
      </p:pic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A6AB3C05-47B1-4215-A1AB-BBD7498F2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57106" y="3220279"/>
            <a:ext cx="4023361" cy="2385392"/>
          </a:xfrm>
        </p:spPr>
        <p:txBody>
          <a:bodyPr vert="horz" lIns="109728" tIns="109728" rIns="109728" bIns="91440" rtlCol="0">
            <a:normAutofit/>
          </a:bodyPr>
          <a:lstStyle/>
          <a:p>
            <a:pPr indent="-28575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altLang="ko-KR" spc="150"/>
              <a:t>Sales</a:t>
            </a:r>
            <a:r>
              <a:rPr lang="ko-KR" altLang="en-US" spc="150"/>
              <a:t>행에 </a:t>
            </a:r>
            <a:r>
              <a:rPr lang="en-US" altLang="ko-KR" spc="150"/>
              <a:t>K</a:t>
            </a:r>
            <a:r>
              <a:rPr lang="ko-KR" altLang="en-US" spc="150"/>
              <a:t>와 </a:t>
            </a:r>
            <a:r>
              <a:rPr lang="en-US" altLang="ko-KR" spc="150"/>
              <a:t>M</a:t>
            </a:r>
            <a:r>
              <a:rPr lang="ko-KR" altLang="en-US" spc="150"/>
              <a:t>이 들어있어 값을 바꿔준다</a:t>
            </a:r>
            <a:endParaRPr lang="en-US" altLang="ko-KR" spc="150"/>
          </a:p>
          <a:p>
            <a:pPr indent="-28575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endParaRPr lang="en-US" altLang="ko-KR" spc="150"/>
          </a:p>
          <a:p>
            <a:pPr indent="-28575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ko-KR" altLang="en-US" spc="150"/>
              <a:t>값은 문자가 들어있는 값들이 </a:t>
            </a:r>
            <a:r>
              <a:rPr lang="en-US" altLang="ko-KR" spc="150"/>
              <a:t>M</a:t>
            </a:r>
            <a:r>
              <a:rPr lang="ko-KR" altLang="en-US" spc="150"/>
              <a:t>이 있는 값과 유형이 비슷해 </a:t>
            </a:r>
            <a:r>
              <a:rPr lang="en-US" altLang="ko-KR" spc="150"/>
              <a:t>M</a:t>
            </a:r>
            <a:r>
              <a:rPr lang="ko-KR" altLang="en-US" spc="150"/>
              <a:t>이 들어있는 값인 </a:t>
            </a:r>
            <a:r>
              <a:rPr lang="en-US" altLang="ko-KR" spc="150"/>
              <a:t>Float</a:t>
            </a:r>
            <a:r>
              <a:rPr lang="ko-KR" altLang="en-US" spc="150"/>
              <a:t>으로 바꿔준다</a:t>
            </a:r>
            <a:r>
              <a:rPr lang="en-US" altLang="ko-KR" spc="15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6094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BE70332-ECAF-47BB-8C7B-BD049452F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158" y="1068946"/>
            <a:ext cx="4960104" cy="473550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716D9361-A35A-4DC8-AAB9-04FD2D6FE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92" y="912854"/>
            <a:ext cx="5298208" cy="503229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87FC31AD-FBB3-4219-A758-D6F7594A0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7583" y="1197735"/>
            <a:ext cx="4641209" cy="4474618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F1DF525-C9FA-4A93-973E-30D68713F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675" y="1685677"/>
            <a:ext cx="4215520" cy="236267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4400" spc="150"/>
              <a:t>지역별 선호 게임 장르</a:t>
            </a:r>
          </a:p>
        </p:txBody>
      </p:sp>
      <p:pic>
        <p:nvPicPr>
          <p:cNvPr id="8" name="Graphic 7" descr="Game controller">
            <a:extLst>
              <a:ext uri="{FF2B5EF4-FFF2-40B4-BE49-F238E27FC236}">
                <a16:creationId xmlns:a16="http://schemas.microsoft.com/office/drawing/2014/main" id="{0E9012CE-5336-5058-546F-5E907B3FC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3487" y="1276508"/>
            <a:ext cx="4304983" cy="430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12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67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69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9" name="Freeform: Shape 71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Freeform: Shape 73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3" name="Freeform: Shape 75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3" name="내용 개체 틀 62">
            <a:extLst>
              <a:ext uri="{FF2B5EF4-FFF2-40B4-BE49-F238E27FC236}">
                <a16:creationId xmlns:a16="http://schemas.microsoft.com/office/drawing/2014/main" id="{C0C32D73-A67C-4606-B19D-794570707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554" y="2176009"/>
            <a:ext cx="5599958" cy="2505980"/>
          </a:xfrm>
          <a:prstGeom prst="rect">
            <a:avLst/>
          </a:prstGeom>
        </p:spPr>
      </p:pic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B9E4723D-A7D5-4C2B-95BB-427548B3B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09085" y="2287902"/>
            <a:ext cx="4023361" cy="2385392"/>
          </a:xfrm>
        </p:spPr>
        <p:txBody>
          <a:bodyPr vert="horz" lIns="109728" tIns="109728" rIns="109728" bIns="91440" rtlCol="0">
            <a:normAutofit/>
          </a:bodyPr>
          <a:lstStyle/>
          <a:p>
            <a:pPr marL="285750" indent="-285750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endParaRPr lang="en-US" altLang="ko-KR" spc="150" dirty="0"/>
          </a:p>
          <a:p>
            <a:pPr marL="285750" indent="-285750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ko-KR" altLang="en-US" spc="150" dirty="0"/>
              <a:t>장르 선호도는 곧 판매량과 직결된다고 생각했기때문에</a:t>
            </a:r>
            <a:r>
              <a:rPr lang="en-US" altLang="ko-KR" spc="150" dirty="0"/>
              <a:t>, </a:t>
            </a:r>
            <a:r>
              <a:rPr lang="ko-KR" altLang="en-US" spc="150" dirty="0"/>
              <a:t>판매량에 근거한 시각화를 실시함</a:t>
            </a:r>
            <a:r>
              <a:rPr lang="en-US" altLang="ko-KR" spc="1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3388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C81DC224-FE16-45C6-9248-226F3FD03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867" y="1206500"/>
            <a:ext cx="5291666" cy="444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EA6CCE3-ECB7-4F64-9E6C-4B1123DF8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206500"/>
            <a:ext cx="5291667" cy="444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386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18">
            <a:extLst>
              <a:ext uri="{FF2B5EF4-FFF2-40B4-BE49-F238E27FC236}">
                <a16:creationId xmlns:a16="http://schemas.microsoft.com/office/drawing/2014/main" id="{EDC7DA7A-7304-476A-BE8B-0F5F7A862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8" y="1206500"/>
            <a:ext cx="5291666" cy="444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0">
            <a:extLst>
              <a:ext uri="{FF2B5EF4-FFF2-40B4-BE49-F238E27FC236}">
                <a16:creationId xmlns:a16="http://schemas.microsoft.com/office/drawing/2014/main" id="{BBAB0A3D-BBAB-4EFB-BAFF-1F9BB35DA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7733" y="1206500"/>
            <a:ext cx="5339339" cy="444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124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5AB8F98-27E9-490A-9FFC-6FB07CEAB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4762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BB673AF-CE4B-46CB-AF61-47A2F6B51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92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B244C92-C225-4ED6-9477-FE38CFE2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3B79606-5986-49BA-9D40-A0FD94094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7618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534AD34-A74F-4FCD-8E77-6A38F9263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6083" y="0"/>
            <a:ext cx="9841377" cy="6858000"/>
          </a:xfrm>
          <a:custGeom>
            <a:avLst/>
            <a:gdLst>
              <a:gd name="connsiteX0" fmla="*/ 1623023 w 9841377"/>
              <a:gd name="connsiteY0" fmla="*/ 0 h 6858000"/>
              <a:gd name="connsiteX1" fmla="*/ 4289416 w 9841377"/>
              <a:gd name="connsiteY1" fmla="*/ 0 h 6858000"/>
              <a:gd name="connsiteX2" fmla="*/ 4359035 w 9841377"/>
              <a:gd name="connsiteY2" fmla="*/ 0 h 6858000"/>
              <a:gd name="connsiteX3" fmla="*/ 5482342 w 9841377"/>
              <a:gd name="connsiteY3" fmla="*/ 0 h 6858000"/>
              <a:gd name="connsiteX4" fmla="*/ 5551962 w 9841377"/>
              <a:gd name="connsiteY4" fmla="*/ 0 h 6858000"/>
              <a:gd name="connsiteX5" fmla="*/ 8218354 w 9841377"/>
              <a:gd name="connsiteY5" fmla="*/ 0 h 6858000"/>
              <a:gd name="connsiteX6" fmla="*/ 8240478 w 9841377"/>
              <a:gd name="connsiteY6" fmla="*/ 14997 h 6858000"/>
              <a:gd name="connsiteX7" fmla="*/ 9841377 w 9841377"/>
              <a:gd name="connsiteY7" fmla="*/ 3621656 h 6858000"/>
              <a:gd name="connsiteX8" fmla="*/ 7967027 w 9841377"/>
              <a:gd name="connsiteY8" fmla="*/ 6374814 h 6858000"/>
              <a:gd name="connsiteX9" fmla="*/ 7450379 w 9841377"/>
              <a:gd name="connsiteY9" fmla="*/ 6780599 h 6858000"/>
              <a:gd name="connsiteX10" fmla="*/ 7338623 w 9841377"/>
              <a:gd name="connsiteY10" fmla="*/ 6858000 h 6858000"/>
              <a:gd name="connsiteX11" fmla="*/ 5551962 w 9841377"/>
              <a:gd name="connsiteY11" fmla="*/ 6858000 h 6858000"/>
              <a:gd name="connsiteX12" fmla="*/ 5482342 w 9841377"/>
              <a:gd name="connsiteY12" fmla="*/ 6858000 h 6858000"/>
              <a:gd name="connsiteX13" fmla="*/ 4359035 w 9841377"/>
              <a:gd name="connsiteY13" fmla="*/ 6858000 h 6858000"/>
              <a:gd name="connsiteX14" fmla="*/ 4289416 w 9841377"/>
              <a:gd name="connsiteY14" fmla="*/ 6858000 h 6858000"/>
              <a:gd name="connsiteX15" fmla="*/ 2502754 w 9841377"/>
              <a:gd name="connsiteY15" fmla="*/ 6858000 h 6858000"/>
              <a:gd name="connsiteX16" fmla="*/ 2390998 w 9841377"/>
              <a:gd name="connsiteY16" fmla="*/ 6780599 h 6858000"/>
              <a:gd name="connsiteX17" fmla="*/ 1874350 w 9841377"/>
              <a:gd name="connsiteY17" fmla="*/ 6374814 h 6858000"/>
              <a:gd name="connsiteX18" fmla="*/ 0 w 9841377"/>
              <a:gd name="connsiteY18" fmla="*/ 3621656 h 6858000"/>
              <a:gd name="connsiteX19" fmla="*/ 1600899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1623023" y="0"/>
                </a:moveTo>
                <a:lnTo>
                  <a:pt x="4289416" y="0"/>
                </a:lnTo>
                <a:lnTo>
                  <a:pt x="4359035" y="0"/>
                </a:lnTo>
                <a:lnTo>
                  <a:pt x="5482342" y="0"/>
                </a:lnTo>
                <a:lnTo>
                  <a:pt x="5551962" y="0"/>
                </a:lnTo>
                <a:lnTo>
                  <a:pt x="8218354" y="0"/>
                </a:lnTo>
                <a:lnTo>
                  <a:pt x="8240478" y="14997"/>
                </a:lnTo>
                <a:cubicBezTo>
                  <a:pt x="9267641" y="754641"/>
                  <a:pt x="9841377" y="2093192"/>
                  <a:pt x="9841377" y="3621656"/>
                </a:cubicBezTo>
                <a:cubicBezTo>
                  <a:pt x="9841377" y="4969131"/>
                  <a:pt x="8912652" y="5602839"/>
                  <a:pt x="7967027" y="6374814"/>
                </a:cubicBezTo>
                <a:cubicBezTo>
                  <a:pt x="7794824" y="6515397"/>
                  <a:pt x="7624197" y="6653108"/>
                  <a:pt x="7450379" y="6780599"/>
                </a:cubicBezTo>
                <a:lnTo>
                  <a:pt x="7338623" y="6858000"/>
                </a:lnTo>
                <a:lnTo>
                  <a:pt x="5551962" y="6858000"/>
                </a:lnTo>
                <a:lnTo>
                  <a:pt x="5482342" y="6858000"/>
                </a:lnTo>
                <a:lnTo>
                  <a:pt x="4359035" y="6858000"/>
                </a:lnTo>
                <a:lnTo>
                  <a:pt x="428941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Picture 16">
            <a:extLst>
              <a:ext uri="{FF2B5EF4-FFF2-40B4-BE49-F238E27FC236}">
                <a16:creationId xmlns:a16="http://schemas.microsoft.com/office/drawing/2014/main" id="{D63A0D2F-F6BF-4DBD-86D7-5C57AF6F8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75548" y="1180532"/>
            <a:ext cx="5231640" cy="439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78754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448</Words>
  <Application>Microsoft Office PowerPoint</Application>
  <PresentationFormat>와이드스크린</PresentationFormat>
  <Paragraphs>88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Malgun Gothic Semilight</vt:lpstr>
      <vt:lpstr>Meiryo</vt:lpstr>
      <vt:lpstr>Malgun Gothic</vt:lpstr>
      <vt:lpstr>Arial</vt:lpstr>
      <vt:lpstr>Corbel</vt:lpstr>
      <vt:lpstr>Wingdings</vt:lpstr>
      <vt:lpstr>SketchLinesVTI</vt:lpstr>
      <vt:lpstr>다음 분기에 발매하면 좋은 게임은 무엇인가?</vt:lpstr>
      <vt:lpstr>목차</vt:lpstr>
      <vt:lpstr>데이터 기본 전처리</vt:lpstr>
      <vt:lpstr>데이터 기본 전처리</vt:lpstr>
      <vt:lpstr>지역별 선호 게임 장르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지역별 선호 장르</vt:lpstr>
      <vt:lpstr>연도별 게임장르 트렌드 </vt:lpstr>
      <vt:lpstr>PowerPoint 프레젠테이션</vt:lpstr>
      <vt:lpstr>PowerPoint 프레젠테이션</vt:lpstr>
      <vt:lpstr>PowerPoint 프레젠테이션</vt:lpstr>
      <vt:lpstr>세계적 장르별 판매량</vt:lpstr>
      <vt:lpstr>출고량 높은 게임</vt:lpstr>
      <vt:lpstr>출고량 높은 게임</vt:lpstr>
      <vt:lpstr>전체기간 판매량</vt:lpstr>
      <vt:lpstr>PowerPoint 프레젠테이션</vt:lpstr>
      <vt:lpstr>PowerPoint 프레젠테이션</vt:lpstr>
      <vt:lpstr>PowerPoint 프레젠테이션</vt:lpstr>
      <vt:lpstr>최근 10년 판매량</vt:lpstr>
      <vt:lpstr>PowerPoint 프레젠테이션</vt:lpstr>
      <vt:lpstr>PowerPoint 프레젠테이션</vt:lpstr>
      <vt:lpstr>PowerPoint 프레젠테이션</vt:lpstr>
      <vt:lpstr>장르와 플랫폼은 관계가 있는가?</vt:lpstr>
      <vt:lpstr>장르와 플랫폼은 관계가 있는가?</vt:lpstr>
      <vt:lpstr>장르별 플랫폼 비율</vt:lpstr>
      <vt:lpstr>PowerPoint 프레젠테이션</vt:lpstr>
      <vt:lpstr>다음 분기에 우리가 어떤 장르의 게임을 발매하는 것이 좋은가?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다음 분기에 발매하면 좋은 게임은 무엇인가?</dc:title>
  <dc:creator>임재민</dc:creator>
  <cp:lastModifiedBy>임재민</cp:lastModifiedBy>
  <cp:revision>3</cp:revision>
  <dcterms:created xsi:type="dcterms:W3CDTF">2022-04-21T01:30:30Z</dcterms:created>
  <dcterms:modified xsi:type="dcterms:W3CDTF">2022-04-21T05:26:57Z</dcterms:modified>
</cp:coreProperties>
</file>