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81" r:id="rId4"/>
    <p:sldId id="282" r:id="rId5"/>
    <p:sldId id="279" r:id="rId6"/>
    <p:sldId id="283" r:id="rId7"/>
    <p:sldId id="259" r:id="rId8"/>
    <p:sldId id="261" r:id="rId9"/>
    <p:sldId id="258" r:id="rId10"/>
    <p:sldId id="284" r:id="rId11"/>
    <p:sldId id="260" r:id="rId12"/>
    <p:sldId id="288" r:id="rId13"/>
    <p:sldId id="286" r:id="rId14"/>
    <p:sldId id="285" r:id="rId15"/>
    <p:sldId id="287" r:id="rId16"/>
    <p:sldId id="262" r:id="rId17"/>
    <p:sldId id="289" r:id="rId18"/>
    <p:sldId id="290" r:id="rId19"/>
    <p:sldId id="291" r:id="rId20"/>
    <p:sldId id="293" r:id="rId21"/>
    <p:sldId id="271" r:id="rId22"/>
    <p:sldId id="270" r:id="rId23"/>
    <p:sldId id="269" r:id="rId24"/>
    <p:sldId id="292" r:id="rId25"/>
    <p:sldId id="268" r:id="rId26"/>
    <p:sldId id="294" r:id="rId27"/>
    <p:sldId id="266" r:id="rId28"/>
    <p:sldId id="295" r:id="rId29"/>
    <p:sldId id="296" r:id="rId30"/>
    <p:sldId id="297" r:id="rId31"/>
    <p:sldId id="265" r:id="rId32"/>
    <p:sldId id="298" r:id="rId33"/>
    <p:sldId id="29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6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2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2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2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3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9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9A3BD3-23ED-43EB-93A0-A93C84BA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z="5400" dirty="0"/>
              <a:t>다음 분기에 발매하면 좋은 게임은</a:t>
            </a:r>
            <a:r>
              <a:rPr lang="en-US" altLang="ko-KR" sz="5400" dirty="0"/>
              <a:t> </a:t>
            </a:r>
            <a:r>
              <a:rPr lang="ko-KR" altLang="en-US" sz="5400" dirty="0"/>
              <a:t>무엇인가</a:t>
            </a:r>
            <a:r>
              <a:rPr lang="en-US" altLang="ko-KR" sz="5400" dirty="0"/>
              <a:t>?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C4E8B-E800-4D8E-AE33-0F23DE02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endParaRPr lang="en-US" altLang="ko-KR" sz="1700" dirty="0"/>
          </a:p>
          <a:p>
            <a:pPr algn="ctr">
              <a:lnSpc>
                <a:spcPct val="120000"/>
              </a:lnSpc>
            </a:pPr>
            <a:r>
              <a:rPr lang="en-US" altLang="ko-KR" sz="1700" dirty="0"/>
              <a:t>AI_13 </a:t>
            </a:r>
            <a:r>
              <a:rPr lang="ko-KR" altLang="en-US" sz="1700" dirty="0"/>
              <a:t>임재민</a:t>
            </a:r>
          </a:p>
        </p:txBody>
      </p:sp>
      <p:sp>
        <p:nvSpPr>
          <p:cNvPr id="62" name="Freeform: Shape 3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4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그물망이 있는 추상적 배경">
            <a:extLst>
              <a:ext uri="{FF2B5EF4-FFF2-40B4-BE49-F238E27FC236}">
                <a16:creationId xmlns:a16="http://schemas.microsoft.com/office/drawing/2014/main" id="{4B03261C-441D-979C-98B3-D011854CA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424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754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위에 시각화한 그래프 하나로 모아 직관적으로 보기위해 데이터를 재배열하였음</a:t>
            </a:r>
            <a:r>
              <a:rPr lang="en-US" altLang="ko-KR" spc="150" dirty="0"/>
              <a:t>.</a:t>
            </a:r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5964B-8C49-4EBA-8D9E-D9D5BAF6F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4" y="2287902"/>
            <a:ext cx="6950075" cy="2032289"/>
          </a:xfrm>
        </p:spPr>
      </p:pic>
    </p:spTree>
    <p:extLst>
      <p:ext uri="{BB962C8B-B14F-4D97-AF65-F5344CB8AC3E}">
        <p14:creationId xmlns:p14="http://schemas.microsoft.com/office/powerpoint/2010/main" val="34178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9EB899-B5B7-4182-9F3F-836449726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27" y="643467"/>
            <a:ext cx="107653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06820-0E65-4AB1-B619-2F956041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지역별 선호 장르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8D960-720F-4899-9EDC-4950274CF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일본지역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36DED-F730-44A0-A713-ADB7A12C1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600" dirty="0"/>
              <a:t>일본 지역은 타 지역과는 다르게 롤 </a:t>
            </a:r>
            <a:r>
              <a:rPr lang="ko-KR" altLang="en-US" sz="1600" dirty="0" err="1"/>
              <a:t>플레잉</a:t>
            </a:r>
            <a:r>
              <a:rPr lang="en-US" altLang="ko-KR" sz="1600" dirty="0"/>
              <a:t>, </a:t>
            </a:r>
            <a:r>
              <a:rPr lang="ko-KR" altLang="en-US" sz="1600" dirty="0"/>
              <a:t>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 순으로 판매량이 많았기에 롤 </a:t>
            </a:r>
            <a:r>
              <a:rPr lang="ko-KR" altLang="en-US" sz="1600" dirty="0" err="1"/>
              <a:t>플레잉이</a:t>
            </a:r>
            <a:r>
              <a:rPr lang="ko-KR" altLang="en-US" sz="1600" dirty="0"/>
              <a:t> 가장 선호하는 장르라 할 수 있음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일본은 롤 </a:t>
            </a:r>
            <a:r>
              <a:rPr lang="ko-KR" altLang="en-US" sz="1600" dirty="0" err="1"/>
              <a:t>플레잉</a:t>
            </a:r>
            <a:r>
              <a:rPr lang="ko-KR" altLang="en-US" sz="1600" dirty="0"/>
              <a:t> 장르가 성행할 것으로 예상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0593D-B156-4FA4-A412-B800BE4B2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ko-KR" altLang="en-US" dirty="0"/>
              <a:t>그 외 모든 지역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1FA705-633B-4949-898F-BFF5556B7B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일본을 제외한 모든 지역에서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</a:t>
            </a:r>
            <a:r>
              <a:rPr lang="ko-KR" altLang="en-US" sz="1600" dirty="0"/>
              <a:t> 순으로 판매량이 집계되었고</a:t>
            </a:r>
            <a:r>
              <a:rPr lang="en-US" altLang="ko-KR" sz="1600" dirty="0"/>
              <a:t>, </a:t>
            </a:r>
            <a:r>
              <a:rPr lang="ko-KR" altLang="en-US" sz="1600" dirty="0"/>
              <a:t>액션이 가장 선호하는 장르라 할 수 있음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대다수의 지역에서는 액션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</a:t>
            </a:r>
            <a:r>
              <a:rPr lang="ko-KR" altLang="en-US" sz="1600" dirty="0"/>
              <a:t> 장르의 게임이 성행할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359959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150"/>
              <a:t>연도별 게임장르 트렌드 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5" y="2434094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연도별 게임장르 트렌드 또한 장르별 세계 판매량을 근거로 경향을 파악 가능할 것이라 생각함</a:t>
            </a:r>
            <a:endParaRPr lang="en-US" altLang="ko-KR" spc="150" dirty="0"/>
          </a:p>
          <a:p>
            <a:pPr>
              <a:lnSpc>
                <a:spcPct val="140000"/>
              </a:lnSpc>
              <a:spcBef>
                <a:spcPts val="930"/>
              </a:spcBef>
            </a:pPr>
            <a:endParaRPr lang="en-US" altLang="ko-KR" spc="15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A6116C-FF98-496D-BF0A-EF7270895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0" y="1821026"/>
            <a:ext cx="6950075" cy="2998460"/>
          </a:xfrm>
        </p:spPr>
      </p:pic>
    </p:spTree>
    <p:extLst>
      <p:ext uri="{BB962C8B-B14F-4D97-AF65-F5344CB8AC3E}">
        <p14:creationId xmlns:p14="http://schemas.microsoft.com/office/powerpoint/2010/main" val="234995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위에 데이터를 취합한 것을 기반으로 시각화 하는 코드를 작성</a:t>
            </a:r>
            <a:endParaRPr lang="en-US" altLang="ko-KR" spc="15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5C3BA4-AD1B-42A2-8933-749DE08C8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34" y="1555335"/>
            <a:ext cx="6515665" cy="3513124"/>
          </a:xfrm>
        </p:spPr>
      </p:pic>
    </p:spTree>
    <p:extLst>
      <p:ext uri="{BB962C8B-B14F-4D97-AF65-F5344CB8AC3E}">
        <p14:creationId xmlns:p14="http://schemas.microsoft.com/office/powerpoint/2010/main" val="201939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7E1D033-E0C2-4FC3-93F4-432BE37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93"/>
            <a:ext cx="12192000" cy="56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5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4ECB3-5045-4DD3-B9A0-09D687D1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세계적 장르별 판매량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772D2-56C0-4C0B-8F8B-F0DC39FD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연도 별로 장르를 시각화 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최근에 세계적으로 액션 장르가 성행했음을 알 수 있음</a:t>
            </a: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그래프에선 시각화 되지 않았지만 데이터적으론 스포츠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슈터도</a:t>
            </a:r>
            <a:r>
              <a:rPr lang="ko-KR" altLang="en-US" sz="1600" dirty="0"/>
              <a:t> 상당히 성행하는 것을 확인가능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sz="16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C34246-1A88-46C5-83CA-868ED7BBE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최근의 데이터를 기반으로 게임을 발매시엔 액션 장르가 </a:t>
            </a:r>
            <a:r>
              <a:rPr lang="ko-KR" altLang="en-US" sz="1600" dirty="0" err="1"/>
              <a:t>발매시</a:t>
            </a:r>
            <a:r>
              <a:rPr lang="ko-KR" altLang="en-US" sz="1600" dirty="0"/>
              <a:t> 성행할 가능성이 높음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195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spc="150"/>
              <a:t>출고량 높은 게임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487" y="1276508"/>
            <a:ext cx="4304983" cy="4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3FE992-0A1C-4897-9BA6-AF73F3D1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출고량 높은 게임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EF5095-3B13-47D6-AA3A-223516979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출고량 </a:t>
            </a:r>
            <a:r>
              <a:rPr lang="en-US" altLang="ko-KR" sz="1600" dirty="0"/>
              <a:t>= </a:t>
            </a:r>
            <a:r>
              <a:rPr lang="ko-KR" altLang="en-US" sz="1600" dirty="0"/>
              <a:t>판매량이고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세계적으로 게임을 발매할 것 이라는 가정하에 세계 판매량을 기반으로 데이터 분석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전체 기간과 최근 </a:t>
            </a:r>
            <a:r>
              <a:rPr lang="en-US" altLang="ko-KR" sz="1600" dirty="0"/>
              <a:t>10</a:t>
            </a:r>
            <a:r>
              <a:rPr lang="ko-KR" altLang="en-US" sz="1600" dirty="0"/>
              <a:t>년간 판매량 </a:t>
            </a:r>
            <a:r>
              <a:rPr lang="en-US" altLang="ko-KR" sz="1600" dirty="0"/>
              <a:t>TOP 10</a:t>
            </a:r>
            <a:r>
              <a:rPr lang="ko-KR" altLang="en-US" sz="1600" dirty="0"/>
              <a:t>을 기준으로 데이터 분석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5963B-3EBF-4696-B873-99A13AD32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1600" dirty="0"/>
              <a:t>출고량 높은 게임들의 장르와 플랫폼 또한 중요하다고 생각함</a:t>
            </a: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1600" dirty="0"/>
              <a:t>장르와 플랫폼에 대해서도 데이터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740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81" name="Group 11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82" name="Freeform: Shape 12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13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84" name="Freeform: Shape 14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85" name="Freeform: Shape 15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제목 3">
            <a:extLst>
              <a:ext uri="{FF2B5EF4-FFF2-40B4-BE49-F238E27FC236}">
                <a16:creationId xmlns:a16="http://schemas.microsoft.com/office/drawing/2014/main" id="{0F747FA4-F32E-4997-895B-B47A4FC9E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4119660"/>
          </a:xfrm>
        </p:spPr>
        <p:txBody>
          <a:bodyPr anchor="ctr"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8AE7B15-7219-4792-93C3-082152B89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8307" y="1346269"/>
            <a:ext cx="3496122" cy="41196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지역별 선호 게임장르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연도별 게임 트렌드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출고량 높은 게임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게임장르와 플랫폼</a:t>
            </a:r>
          </a:p>
        </p:txBody>
      </p:sp>
    </p:spTree>
    <p:extLst>
      <p:ext uri="{BB962C8B-B14F-4D97-AF65-F5344CB8AC3E}">
        <p14:creationId xmlns:p14="http://schemas.microsoft.com/office/powerpoint/2010/main" val="46339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689967-BCE4-4CB3-AB4A-E9B6EC055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7C86C65-70F5-4826-A10D-0E4FB096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36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A857B9-D582-4DD3-82BC-5CBF33E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5856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A6F117-6449-4B93-850D-8EA6C777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3" y="2785118"/>
            <a:ext cx="5490880" cy="256626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전체기간 판매량</a:t>
            </a:r>
            <a:endParaRPr lang="en-US" altLang="ko-KR" sz="5400" spc="1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48DB528-CEE1-450E-9D70-38B97A9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8038" y="-9274"/>
            <a:ext cx="4164597" cy="2593830"/>
          </a:xfrm>
          <a:custGeom>
            <a:avLst/>
            <a:gdLst>
              <a:gd name="connsiteX0" fmla="*/ 133289 w 4164597"/>
              <a:gd name="connsiteY0" fmla="*/ 0 h 2593830"/>
              <a:gd name="connsiteX1" fmla="*/ 4092252 w 4164597"/>
              <a:gd name="connsiteY1" fmla="*/ 0 h 2593830"/>
              <a:gd name="connsiteX2" fmla="*/ 4093505 w 4164597"/>
              <a:gd name="connsiteY2" fmla="*/ 4697 h 2593830"/>
              <a:gd name="connsiteX3" fmla="*/ 4164597 w 4164597"/>
              <a:gd name="connsiteY3" fmla="*/ 667356 h 2593830"/>
              <a:gd name="connsiteX4" fmla="*/ 3948235 w 4164597"/>
              <a:gd name="connsiteY4" fmla="*/ 1308175 h 2593830"/>
              <a:gd name="connsiteX5" fmla="*/ 3307638 w 4164597"/>
              <a:gd name="connsiteY5" fmla="*/ 1904868 h 2593830"/>
              <a:gd name="connsiteX6" fmla="*/ 3166793 w 4164597"/>
              <a:gd name="connsiteY6" fmla="*/ 2019010 h 2593830"/>
              <a:gd name="connsiteX7" fmla="*/ 2009464 w 4164597"/>
              <a:gd name="connsiteY7" fmla="*/ 2593830 h 2593830"/>
              <a:gd name="connsiteX8" fmla="*/ 484916 w 4164597"/>
              <a:gd name="connsiteY8" fmla="*/ 1659479 h 2593830"/>
              <a:gd name="connsiteX9" fmla="*/ 322444 w 4164597"/>
              <a:gd name="connsiteY9" fmla="*/ 1420446 h 2593830"/>
              <a:gd name="connsiteX10" fmla="*/ 0 w 4164597"/>
              <a:gd name="connsiteY10" fmla="*/ 667356 h 2593830"/>
              <a:gd name="connsiteX11" fmla="*/ 109866 w 4164597"/>
              <a:gd name="connsiteY11" fmla="*/ 54693 h 259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64597" h="2593830">
                <a:moveTo>
                  <a:pt x="133289" y="0"/>
                </a:moveTo>
                <a:lnTo>
                  <a:pt x="4092252" y="0"/>
                </a:lnTo>
                <a:lnTo>
                  <a:pt x="4093505" y="4697"/>
                </a:lnTo>
                <a:cubicBezTo>
                  <a:pt x="4140342" y="213236"/>
                  <a:pt x="4164597" y="435919"/>
                  <a:pt x="4164597" y="667356"/>
                </a:cubicBezTo>
                <a:cubicBezTo>
                  <a:pt x="4164597" y="913589"/>
                  <a:pt x="4097838" y="1111209"/>
                  <a:pt x="3948235" y="1308175"/>
                </a:cubicBezTo>
                <a:cubicBezTo>
                  <a:pt x="3791750" y="1514209"/>
                  <a:pt x="3556619" y="1703978"/>
                  <a:pt x="3307638" y="1904868"/>
                </a:cubicBezTo>
                <a:cubicBezTo>
                  <a:pt x="3261702" y="1941888"/>
                  <a:pt x="3214247" y="1980217"/>
                  <a:pt x="3166793" y="2019010"/>
                </a:cubicBezTo>
                <a:cubicBezTo>
                  <a:pt x="2742021" y="2366203"/>
                  <a:pt x="2431999" y="2593830"/>
                  <a:pt x="2009464" y="2593830"/>
                </a:cubicBezTo>
                <a:cubicBezTo>
                  <a:pt x="1365648" y="2593830"/>
                  <a:pt x="909688" y="2314413"/>
                  <a:pt x="484916" y="1659479"/>
                </a:cubicBezTo>
                <a:cubicBezTo>
                  <a:pt x="429330" y="1573757"/>
                  <a:pt x="374993" y="1495793"/>
                  <a:pt x="322444" y="1420446"/>
                </a:cubicBezTo>
                <a:cubicBezTo>
                  <a:pt x="104652" y="1108029"/>
                  <a:pt x="0" y="945558"/>
                  <a:pt x="0" y="667356"/>
                </a:cubicBezTo>
                <a:cubicBezTo>
                  <a:pt x="0" y="460178"/>
                  <a:pt x="36898" y="254891"/>
                  <a:pt x="109866" y="54693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3E61E5-7309-4B68-89DB-E5CAE484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6185" y="0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920309 w 4013331"/>
              <a:gd name="connsiteY1" fmla="*/ 0 h 2509504"/>
              <a:gd name="connsiteX2" fmla="*/ 3944821 w 4013331"/>
              <a:gd name="connsiteY2" fmla="*/ 89161 h 2509504"/>
              <a:gd name="connsiteX3" fmla="*/ 4013331 w 4013331"/>
              <a:gd name="connsiteY3" fmla="*/ 708622 h 2509504"/>
              <a:gd name="connsiteX4" fmla="*/ 3804827 w 4013331"/>
              <a:gd name="connsiteY4" fmla="*/ 1307663 h 2509504"/>
              <a:gd name="connsiteX5" fmla="*/ 3187498 w 4013331"/>
              <a:gd name="connsiteY5" fmla="*/ 1865458 h 2509504"/>
              <a:gd name="connsiteX6" fmla="*/ 3051769 w 4013331"/>
              <a:gd name="connsiteY6" fmla="*/ 1972158 h 2509504"/>
              <a:gd name="connsiteX7" fmla="*/ 1936476 w 4013331"/>
              <a:gd name="connsiteY7" fmla="*/ 2509504 h 2509504"/>
              <a:gd name="connsiteX8" fmla="*/ 467303 w 4013331"/>
              <a:gd name="connsiteY8" fmla="*/ 1636066 h 2509504"/>
              <a:gd name="connsiteX9" fmla="*/ 310732 w 4013331"/>
              <a:gd name="connsiteY9" fmla="*/ 1412615 h 2509504"/>
              <a:gd name="connsiteX10" fmla="*/ 0 w 4013331"/>
              <a:gd name="connsiteY10" fmla="*/ 708622 h 2509504"/>
              <a:gd name="connsiteX11" fmla="*/ 105875 w 4013331"/>
              <a:gd name="connsiteY11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904A42-15F0-4BEF-A06A-DCCD3D2C1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0"/>
            <a:ext cx="4389519" cy="2684308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B4D6438-495E-40D8-A2AF-D6697DA07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867" y="1"/>
            <a:ext cx="3401415" cy="2207855"/>
          </a:xfrm>
          <a:custGeom>
            <a:avLst/>
            <a:gdLst>
              <a:gd name="connsiteX0" fmla="*/ 181555 w 3401415"/>
              <a:gd name="connsiteY0" fmla="*/ 0 h 2207855"/>
              <a:gd name="connsiteX1" fmla="*/ 3298827 w 3401415"/>
              <a:gd name="connsiteY1" fmla="*/ 0 h 2207855"/>
              <a:gd name="connsiteX2" fmla="*/ 3311223 w 3401415"/>
              <a:gd name="connsiteY2" fmla="*/ 34797 h 2207855"/>
              <a:gd name="connsiteX3" fmla="*/ 3401415 w 3401415"/>
              <a:gd name="connsiteY3" fmla="*/ 681555 h 2207855"/>
              <a:gd name="connsiteX4" fmla="*/ 3224702 w 3401415"/>
              <a:gd name="connsiteY4" fmla="*/ 1189259 h 2207855"/>
              <a:gd name="connsiteX5" fmla="*/ 2701498 w 3401415"/>
              <a:gd name="connsiteY5" fmla="*/ 1662006 h 2207855"/>
              <a:gd name="connsiteX6" fmla="*/ 2586463 w 3401415"/>
              <a:gd name="connsiteY6" fmla="*/ 1752439 h 2207855"/>
              <a:gd name="connsiteX7" fmla="*/ 1641219 w 3401415"/>
              <a:gd name="connsiteY7" fmla="*/ 2207855 h 2207855"/>
              <a:gd name="connsiteX8" fmla="*/ 396053 w 3401415"/>
              <a:gd name="connsiteY8" fmla="*/ 1467590 h 2207855"/>
              <a:gd name="connsiteX9" fmla="*/ 263354 w 3401415"/>
              <a:gd name="connsiteY9" fmla="*/ 1278210 h 2207855"/>
              <a:gd name="connsiteX10" fmla="*/ 0 w 3401415"/>
              <a:gd name="connsiteY10" fmla="*/ 681555 h 2207855"/>
              <a:gd name="connsiteX11" fmla="*/ 159122 w 3401415"/>
              <a:gd name="connsiteY11" fmla="*/ 38981 h 22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01415" h="2207855">
                <a:moveTo>
                  <a:pt x="181555" y="0"/>
                </a:moveTo>
                <a:lnTo>
                  <a:pt x="3298827" y="0"/>
                </a:lnTo>
                <a:lnTo>
                  <a:pt x="3311223" y="34797"/>
                </a:lnTo>
                <a:cubicBezTo>
                  <a:pt x="3370461" y="233986"/>
                  <a:pt x="3401415" y="452351"/>
                  <a:pt x="3401415" y="681555"/>
                </a:cubicBezTo>
                <a:cubicBezTo>
                  <a:pt x="3401415" y="876639"/>
                  <a:pt x="3346890" y="1033208"/>
                  <a:pt x="3224702" y="1189259"/>
                </a:cubicBezTo>
                <a:cubicBezTo>
                  <a:pt x="3096894" y="1352496"/>
                  <a:pt x="2904852" y="1502846"/>
                  <a:pt x="2701498" y="1662006"/>
                </a:cubicBezTo>
                <a:cubicBezTo>
                  <a:pt x="2663980" y="1691337"/>
                  <a:pt x="2625221" y="1721703"/>
                  <a:pt x="2586463" y="1752439"/>
                </a:cubicBezTo>
                <a:cubicBezTo>
                  <a:pt x="2239532" y="2027511"/>
                  <a:pt x="1986324" y="2207855"/>
                  <a:pt x="1641219" y="2207855"/>
                </a:cubicBezTo>
                <a:cubicBezTo>
                  <a:pt x="1115386" y="2207855"/>
                  <a:pt x="742984" y="1986480"/>
                  <a:pt x="396053" y="1467590"/>
                </a:cubicBezTo>
                <a:cubicBezTo>
                  <a:pt x="350654" y="1399674"/>
                  <a:pt x="306273" y="1337906"/>
                  <a:pt x="263354" y="1278210"/>
                </a:cubicBezTo>
                <a:cubicBezTo>
                  <a:pt x="85473" y="1030689"/>
                  <a:pt x="0" y="901968"/>
                  <a:pt x="0" y="681555"/>
                </a:cubicBezTo>
                <a:cubicBezTo>
                  <a:pt x="0" y="462698"/>
                  <a:pt x="53576" y="246506"/>
                  <a:pt x="159122" y="38981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208F27-B5FE-414B-B2F7-340BD405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550504"/>
            <a:ext cx="5448246" cy="5307496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0B1E87-EDFB-4D74-B288-2C27E290A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1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B35F9F-0703-4FB2-B991-EC012AD5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723" y="1072123"/>
            <a:ext cx="4986862" cy="411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B14A0EB-D7FB-4DF2-BD1E-81BEE687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586" y="2800349"/>
            <a:ext cx="5135080" cy="9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2DC3EE-C469-49E0-A83D-CA3BE525C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9547224" cy="6858000"/>
          </a:xfrm>
          <a:custGeom>
            <a:avLst/>
            <a:gdLst>
              <a:gd name="connsiteX0" fmla="*/ 7924201 w 9547224"/>
              <a:gd name="connsiteY0" fmla="*/ 0 h 6858000"/>
              <a:gd name="connsiteX1" fmla="*/ 6830968 w 9547224"/>
              <a:gd name="connsiteY1" fmla="*/ 0 h 6858000"/>
              <a:gd name="connsiteX2" fmla="*/ 6514769 w 9547224"/>
              <a:gd name="connsiteY2" fmla="*/ 0 h 6858000"/>
              <a:gd name="connsiteX3" fmla="*/ 6050802 w 9547224"/>
              <a:gd name="connsiteY3" fmla="*/ 0 h 6858000"/>
              <a:gd name="connsiteX4" fmla="*/ 4341273 w 9547224"/>
              <a:gd name="connsiteY4" fmla="*/ 0 h 6858000"/>
              <a:gd name="connsiteX5" fmla="*/ 0 w 9547224"/>
              <a:gd name="connsiteY5" fmla="*/ 0 h 6858000"/>
              <a:gd name="connsiteX6" fmla="*/ 0 w 9547224"/>
              <a:gd name="connsiteY6" fmla="*/ 6858000 h 6858000"/>
              <a:gd name="connsiteX7" fmla="*/ 4341273 w 9547224"/>
              <a:gd name="connsiteY7" fmla="*/ 6858000 h 6858000"/>
              <a:gd name="connsiteX8" fmla="*/ 6050802 w 9547224"/>
              <a:gd name="connsiteY8" fmla="*/ 6858000 h 6858000"/>
              <a:gd name="connsiteX9" fmla="*/ 6514769 w 9547224"/>
              <a:gd name="connsiteY9" fmla="*/ 6858000 h 6858000"/>
              <a:gd name="connsiteX10" fmla="*/ 6830968 w 9547224"/>
              <a:gd name="connsiteY10" fmla="*/ 6858000 h 6858000"/>
              <a:gd name="connsiteX11" fmla="*/ 7044470 w 9547224"/>
              <a:gd name="connsiteY11" fmla="*/ 6858000 h 6858000"/>
              <a:gd name="connsiteX12" fmla="*/ 7156226 w 9547224"/>
              <a:gd name="connsiteY12" fmla="*/ 6780599 h 6858000"/>
              <a:gd name="connsiteX13" fmla="*/ 7672874 w 9547224"/>
              <a:gd name="connsiteY13" fmla="*/ 6374814 h 6858000"/>
              <a:gd name="connsiteX14" fmla="*/ 9547224 w 9547224"/>
              <a:gd name="connsiteY14" fmla="*/ 3621656 h 6858000"/>
              <a:gd name="connsiteX15" fmla="*/ 7946325 w 9547224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547224" h="6858000">
                <a:moveTo>
                  <a:pt x="7924201" y="0"/>
                </a:moveTo>
                <a:lnTo>
                  <a:pt x="6830968" y="0"/>
                </a:lnTo>
                <a:lnTo>
                  <a:pt x="6514769" y="0"/>
                </a:lnTo>
                <a:lnTo>
                  <a:pt x="6050802" y="0"/>
                </a:lnTo>
                <a:lnTo>
                  <a:pt x="4341273" y="0"/>
                </a:lnTo>
                <a:lnTo>
                  <a:pt x="0" y="0"/>
                </a:lnTo>
                <a:lnTo>
                  <a:pt x="0" y="6858000"/>
                </a:lnTo>
                <a:lnTo>
                  <a:pt x="4341273" y="6858000"/>
                </a:lnTo>
                <a:lnTo>
                  <a:pt x="6050802" y="6858000"/>
                </a:lnTo>
                <a:lnTo>
                  <a:pt x="6514769" y="6858000"/>
                </a:lnTo>
                <a:lnTo>
                  <a:pt x="6830968" y="6858000"/>
                </a:lnTo>
                <a:lnTo>
                  <a:pt x="7044470" y="6858000"/>
                </a:lnTo>
                <a:lnTo>
                  <a:pt x="7156226" y="6780599"/>
                </a:lnTo>
                <a:cubicBezTo>
                  <a:pt x="7330044" y="6653108"/>
                  <a:pt x="7500671" y="6515397"/>
                  <a:pt x="7672874" y="6374814"/>
                </a:cubicBezTo>
                <a:cubicBezTo>
                  <a:pt x="8618499" y="5602839"/>
                  <a:pt x="9547224" y="4969131"/>
                  <a:pt x="9547224" y="3621656"/>
                </a:cubicBezTo>
                <a:cubicBezTo>
                  <a:pt x="9547224" y="2093192"/>
                  <a:pt x="8973488" y="754641"/>
                  <a:pt x="794632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C4B164-C007-44E0-95A7-F2A52790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482" y="1154239"/>
            <a:ext cx="4331516" cy="44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FA80C4-2666-4772-B60E-3F173DE9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23" y="2975297"/>
            <a:ext cx="5146959" cy="9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56911-74A7-47D1-A900-CB7F835A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780" y="347552"/>
            <a:ext cx="4632465" cy="4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F0C35D-04C6-4306-A683-64C20FB44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15" y="2213653"/>
            <a:ext cx="6150432" cy="10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7ACB619-0A09-4C51-8BA5-9BDECE7E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44D3CAF-8753-4313-AA2D-F75CAC4DD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0637" y="0"/>
            <a:ext cx="4013331" cy="2742133"/>
          </a:xfrm>
          <a:custGeom>
            <a:avLst/>
            <a:gdLst>
              <a:gd name="connsiteX0" fmla="*/ 294151 w 4013331"/>
              <a:gd name="connsiteY0" fmla="*/ 0 h 2742133"/>
              <a:gd name="connsiteX1" fmla="*/ 3844057 w 4013331"/>
              <a:gd name="connsiteY1" fmla="*/ 0 h 2742133"/>
              <a:gd name="connsiteX2" fmla="*/ 3892490 w 4013331"/>
              <a:gd name="connsiteY2" fmla="*/ 131440 h 2742133"/>
              <a:gd name="connsiteX3" fmla="*/ 4013331 w 4013331"/>
              <a:gd name="connsiteY3" fmla="*/ 941251 h 2742133"/>
              <a:gd name="connsiteX4" fmla="*/ 3804827 w 4013331"/>
              <a:gd name="connsiteY4" fmla="*/ 1540292 h 2742133"/>
              <a:gd name="connsiteX5" fmla="*/ 3187498 w 4013331"/>
              <a:gd name="connsiteY5" fmla="*/ 2098087 h 2742133"/>
              <a:gd name="connsiteX6" fmla="*/ 3051769 w 4013331"/>
              <a:gd name="connsiteY6" fmla="*/ 2204787 h 2742133"/>
              <a:gd name="connsiteX7" fmla="*/ 1936476 w 4013331"/>
              <a:gd name="connsiteY7" fmla="*/ 2742133 h 2742133"/>
              <a:gd name="connsiteX8" fmla="*/ 467303 w 4013331"/>
              <a:gd name="connsiteY8" fmla="*/ 1868695 h 2742133"/>
              <a:gd name="connsiteX9" fmla="*/ 310732 w 4013331"/>
              <a:gd name="connsiteY9" fmla="*/ 1645244 h 2742133"/>
              <a:gd name="connsiteX10" fmla="*/ 0 w 4013331"/>
              <a:gd name="connsiteY10" fmla="*/ 941251 h 2742133"/>
              <a:gd name="connsiteX11" fmla="*/ 187749 w 4013331"/>
              <a:gd name="connsiteY11" fmla="*/ 183076 h 2742133"/>
              <a:gd name="connsiteX12" fmla="*/ 288888 w 4013331"/>
              <a:gd name="connsiteY12" fmla="*/ 7329 h 274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3331" h="2742133">
                <a:moveTo>
                  <a:pt x="294151" y="0"/>
                </a:moveTo>
                <a:lnTo>
                  <a:pt x="3844057" y="0"/>
                </a:lnTo>
                <a:lnTo>
                  <a:pt x="3892490" y="131440"/>
                </a:lnTo>
                <a:cubicBezTo>
                  <a:pt x="3971777" y="378867"/>
                  <a:pt x="4013331" y="652783"/>
                  <a:pt x="4013331" y="941251"/>
                </a:cubicBezTo>
                <a:cubicBezTo>
                  <a:pt x="4013331" y="1171430"/>
                  <a:pt x="3948997" y="1356167"/>
                  <a:pt x="3804827" y="1540292"/>
                </a:cubicBezTo>
                <a:cubicBezTo>
                  <a:pt x="3654026" y="1732895"/>
                  <a:pt x="3427436" y="1910292"/>
                  <a:pt x="3187498" y="2098087"/>
                </a:cubicBezTo>
                <a:cubicBezTo>
                  <a:pt x="3143231" y="2132693"/>
                  <a:pt x="3097499" y="2168522"/>
                  <a:pt x="3051769" y="2204787"/>
                </a:cubicBezTo>
                <a:cubicBezTo>
                  <a:pt x="2642425" y="2529345"/>
                  <a:pt x="2343664" y="2742133"/>
                  <a:pt x="1936476" y="2742133"/>
                </a:cubicBezTo>
                <a:cubicBezTo>
                  <a:pt x="1316045" y="2742133"/>
                  <a:pt x="876647" y="2480932"/>
                  <a:pt x="467303" y="1868695"/>
                </a:cubicBezTo>
                <a:cubicBezTo>
                  <a:pt x="413736" y="1788559"/>
                  <a:pt x="361372" y="1715679"/>
                  <a:pt x="310732" y="1645244"/>
                </a:cubicBezTo>
                <a:cubicBezTo>
                  <a:pt x="100850" y="1353195"/>
                  <a:pt x="0" y="1201315"/>
                  <a:pt x="0" y="941251"/>
                </a:cubicBezTo>
                <a:cubicBezTo>
                  <a:pt x="0" y="683021"/>
                  <a:pt x="63214" y="427935"/>
                  <a:pt x="187749" y="183076"/>
                </a:cubicBezTo>
                <a:cubicBezTo>
                  <a:pt x="218215" y="123194"/>
                  <a:pt x="251953" y="64578"/>
                  <a:pt x="288888" y="73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4A9DCA-CD08-4326-A478-9ABDAC690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319" y="0"/>
            <a:ext cx="3401415" cy="2440484"/>
          </a:xfrm>
          <a:custGeom>
            <a:avLst/>
            <a:gdLst>
              <a:gd name="connsiteX0" fmla="*/ 332917 w 3401415"/>
              <a:gd name="connsiteY0" fmla="*/ 0 h 2440484"/>
              <a:gd name="connsiteX1" fmla="*/ 3207137 w 3401415"/>
              <a:gd name="connsiteY1" fmla="*/ 0 h 2440484"/>
              <a:gd name="connsiteX2" fmla="*/ 3242654 w 3401415"/>
              <a:gd name="connsiteY2" fmla="*/ 74937 h 2440484"/>
              <a:gd name="connsiteX3" fmla="*/ 3401415 w 3401415"/>
              <a:gd name="connsiteY3" fmla="*/ 914184 h 2440484"/>
              <a:gd name="connsiteX4" fmla="*/ 3224702 w 3401415"/>
              <a:gd name="connsiteY4" fmla="*/ 1421888 h 2440484"/>
              <a:gd name="connsiteX5" fmla="*/ 2701498 w 3401415"/>
              <a:gd name="connsiteY5" fmla="*/ 1894635 h 2440484"/>
              <a:gd name="connsiteX6" fmla="*/ 2586463 w 3401415"/>
              <a:gd name="connsiteY6" fmla="*/ 1985068 h 2440484"/>
              <a:gd name="connsiteX7" fmla="*/ 1641219 w 3401415"/>
              <a:gd name="connsiteY7" fmla="*/ 2440484 h 2440484"/>
              <a:gd name="connsiteX8" fmla="*/ 396053 w 3401415"/>
              <a:gd name="connsiteY8" fmla="*/ 1700219 h 2440484"/>
              <a:gd name="connsiteX9" fmla="*/ 263354 w 3401415"/>
              <a:gd name="connsiteY9" fmla="*/ 1510839 h 2440484"/>
              <a:gd name="connsiteX10" fmla="*/ 0 w 3401415"/>
              <a:gd name="connsiteY10" fmla="*/ 914184 h 2440484"/>
              <a:gd name="connsiteX11" fmla="*/ 159122 w 3401415"/>
              <a:gd name="connsiteY11" fmla="*/ 271610 h 2440484"/>
              <a:gd name="connsiteX12" fmla="*/ 244841 w 3401415"/>
              <a:gd name="connsiteY12" fmla="*/ 122658 h 244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1415" h="2440484">
                <a:moveTo>
                  <a:pt x="332917" y="0"/>
                </a:moveTo>
                <a:lnTo>
                  <a:pt x="3207137" y="0"/>
                </a:lnTo>
                <a:lnTo>
                  <a:pt x="3242654" y="74937"/>
                </a:lnTo>
                <a:cubicBezTo>
                  <a:pt x="3346386" y="322243"/>
                  <a:pt x="3401415" y="608579"/>
                  <a:pt x="3401415" y="914184"/>
                </a:cubicBezTo>
                <a:cubicBezTo>
                  <a:pt x="3401415" y="1109268"/>
                  <a:pt x="3346890" y="1265837"/>
                  <a:pt x="3224702" y="1421888"/>
                </a:cubicBezTo>
                <a:cubicBezTo>
                  <a:pt x="3096894" y="1585125"/>
                  <a:pt x="2904852" y="1735475"/>
                  <a:pt x="2701498" y="1894635"/>
                </a:cubicBezTo>
                <a:cubicBezTo>
                  <a:pt x="2663980" y="1923966"/>
                  <a:pt x="2625221" y="1954332"/>
                  <a:pt x="2586463" y="1985068"/>
                </a:cubicBezTo>
                <a:cubicBezTo>
                  <a:pt x="2239532" y="2260140"/>
                  <a:pt x="1986324" y="2440484"/>
                  <a:pt x="1641219" y="2440484"/>
                </a:cubicBezTo>
                <a:cubicBezTo>
                  <a:pt x="1115386" y="2440484"/>
                  <a:pt x="742984" y="2219109"/>
                  <a:pt x="396053" y="1700219"/>
                </a:cubicBezTo>
                <a:cubicBezTo>
                  <a:pt x="350653" y="1632303"/>
                  <a:pt x="306273" y="1570535"/>
                  <a:pt x="263354" y="1510839"/>
                </a:cubicBezTo>
                <a:cubicBezTo>
                  <a:pt x="85473" y="1263318"/>
                  <a:pt x="0" y="1134597"/>
                  <a:pt x="0" y="914184"/>
                </a:cubicBezTo>
                <a:cubicBezTo>
                  <a:pt x="0" y="695327"/>
                  <a:pt x="53576" y="479135"/>
                  <a:pt x="159122" y="271610"/>
                </a:cubicBezTo>
                <a:cubicBezTo>
                  <a:pt x="184943" y="220858"/>
                  <a:pt x="213538" y="171179"/>
                  <a:pt x="244841" y="122658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B24D6D-151C-47FB-8FFE-984F0743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2490" y="0"/>
            <a:ext cx="4164597" cy="2817185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85EDFA-C3E9-456D-B330-A7119BFB2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577" y="0"/>
            <a:ext cx="4389519" cy="2916937"/>
          </a:xfrm>
          <a:custGeom>
            <a:avLst/>
            <a:gdLst>
              <a:gd name="connsiteX0" fmla="*/ 208215 w 4389519"/>
              <a:gd name="connsiteY0" fmla="*/ 0 h 2916937"/>
              <a:gd name="connsiteX1" fmla="*/ 4284014 w 4389519"/>
              <a:gd name="connsiteY1" fmla="*/ 0 h 2916937"/>
              <a:gd name="connsiteX2" fmla="*/ 4335794 w 4389519"/>
              <a:gd name="connsiteY2" fmla="*/ 207911 h 2916937"/>
              <a:gd name="connsiteX3" fmla="*/ 4376420 w 4389519"/>
              <a:gd name="connsiteY3" fmla="*/ 1078865 h 2916937"/>
              <a:gd name="connsiteX4" fmla="*/ 4090147 w 4389519"/>
              <a:gd name="connsiteY4" fmla="*/ 1734728 h 2916937"/>
              <a:gd name="connsiteX5" fmla="*/ 3362552 w 4389519"/>
              <a:gd name="connsiteY5" fmla="*/ 2305097 h 2916937"/>
              <a:gd name="connsiteX6" fmla="*/ 3204152 w 4389519"/>
              <a:gd name="connsiteY6" fmla="*/ 2412521 h 2916937"/>
              <a:gd name="connsiteX7" fmla="*/ 1936072 w 4389519"/>
              <a:gd name="connsiteY7" fmla="*/ 2912360 h 2916937"/>
              <a:gd name="connsiteX8" fmla="*/ 421690 w 4389519"/>
              <a:gd name="connsiteY8" fmla="*/ 1787063 h 2916937"/>
              <a:gd name="connsiteX9" fmla="*/ 273167 w 4389519"/>
              <a:gd name="connsiteY9" fmla="*/ 1520080 h 2916937"/>
              <a:gd name="connsiteX10" fmla="*/ 4118 w 4389519"/>
              <a:gd name="connsiteY10" fmla="*/ 696338 h 2916937"/>
              <a:gd name="connsiteX11" fmla="*/ 175984 w 4389519"/>
              <a:gd name="connsiteY11" fmla="*/ 60381 h 291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916937">
                <a:moveTo>
                  <a:pt x="208215" y="0"/>
                </a:moveTo>
                <a:lnTo>
                  <a:pt x="4284014" y="0"/>
                </a:lnTo>
                <a:lnTo>
                  <a:pt x="4335794" y="207911"/>
                </a:lnTo>
                <a:cubicBezTo>
                  <a:pt x="4388748" y="479686"/>
                  <a:pt x="4403109" y="773803"/>
                  <a:pt x="4376420" y="1078865"/>
                </a:cubicBezTo>
                <a:cubicBezTo>
                  <a:pt x="4353703" y="1338514"/>
                  <a:pt x="4265383" y="1540772"/>
                  <a:pt x="4090147" y="1734728"/>
                </a:cubicBezTo>
                <a:cubicBezTo>
                  <a:pt x="3906850" y="1937616"/>
                  <a:pt x="3642485" y="2116128"/>
                  <a:pt x="3362552" y="2305097"/>
                </a:cubicBezTo>
                <a:cubicBezTo>
                  <a:pt x="3310910" y="2339914"/>
                  <a:pt x="3257553" y="2375972"/>
                  <a:pt x="3204152" y="2412521"/>
                </a:cubicBezTo>
                <a:cubicBezTo>
                  <a:pt x="2726165" y="2739616"/>
                  <a:pt x="2379682" y="2951171"/>
                  <a:pt x="1936072" y="2912360"/>
                </a:cubicBezTo>
                <a:cubicBezTo>
                  <a:pt x="1260148" y="2853224"/>
                  <a:pt x="807225" y="2516700"/>
                  <a:pt x="421690" y="1787063"/>
                </a:cubicBezTo>
                <a:cubicBezTo>
                  <a:pt x="371240" y="1691563"/>
                  <a:pt x="321385" y="1604361"/>
                  <a:pt x="273167" y="1520080"/>
                </a:cubicBezTo>
                <a:cubicBezTo>
                  <a:pt x="73334" y="1170636"/>
                  <a:pt x="-21548" y="989700"/>
                  <a:pt x="4118" y="696338"/>
                </a:cubicBezTo>
                <a:cubicBezTo>
                  <a:pt x="23232" y="477870"/>
                  <a:pt x="80908" y="264786"/>
                  <a:pt x="175984" y="6038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516F90C-A3AC-46E0-8029-8C20BB17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CFD6E36-333B-4520-8313-396CCE68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0525857-3EAD-4969-9196-A890F8DE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55284"/>
            <a:ext cx="3807666" cy="4710667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A385DF-E58A-4933-89FF-3F93F8CA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EFF1FDE-82B1-467C-9F5C-8492F4107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73C1E-EDFD-431F-8713-8E7A48E29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B7DBD8-99BB-42EA-9292-033600CE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25BC3F-79D7-496B-9CAD-9BC490954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AA6F117-6449-4B93-850D-8EA6C777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3543626"/>
            <a:ext cx="7060135" cy="180775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최근 </a:t>
            </a:r>
            <a:r>
              <a:rPr lang="en-US" altLang="ko-KR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ko-KR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년 판매량</a:t>
            </a:r>
            <a:endParaRPr lang="en-US" altLang="ko-KR" sz="5400" spc="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9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8" name="Rectangle 7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9" name="Freeform: Shape 81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00" name="Freeform: Shape 83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01" name="Freeform: Shape 85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18AFA5A-6D64-4D85-880C-6BE0474B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70" y="364165"/>
            <a:ext cx="6328718" cy="425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97C76C-D14B-40D5-9F28-CFFBA3C8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641" y="3103624"/>
            <a:ext cx="6666389" cy="15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311A44-D366-4FE7-9A3F-31B62911FD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160" y="917247"/>
            <a:ext cx="4885358" cy="5023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760EAD-B046-4FB2-BD4B-A333A586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38" y="2923953"/>
            <a:ext cx="6328810" cy="12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03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7DD3905-43A2-4450-A03D-EFC2ADEB8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8677" y="61416"/>
            <a:ext cx="5166716" cy="505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73669-C445-4334-8223-68E0842F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" y="2751815"/>
            <a:ext cx="7786735" cy="11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7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150" dirty="0"/>
              <a:t>장르와 플랫폼은 관계가 있는가</a:t>
            </a:r>
            <a:r>
              <a:rPr lang="en-US" altLang="ko-KR" spc="150" dirty="0"/>
              <a:t>?</a:t>
            </a:r>
            <a:endParaRPr lang="ko-KR" altLang="en-US" spc="150" dirty="0"/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3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D4C1C5B-7A5F-4055-A946-439A466D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150"/>
              <a:t>장르와 플랫폼은 관계가 있는가</a:t>
            </a:r>
            <a:r>
              <a:rPr lang="en-US" altLang="ko-KR" sz="3200" spc="150"/>
              <a:t>?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796BFD5-C6DA-4E60-A3D4-25DE6D57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496720"/>
            <a:ext cx="5181599" cy="346751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/>
              <a:t>게임 장르와 플랫폼 사이에 연관성이 있는가에 대해 검증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 err="1"/>
              <a:t>귀무가설</a:t>
            </a:r>
            <a:r>
              <a:rPr lang="en-US" altLang="ko-KR" sz="1600" spc="150" dirty="0"/>
              <a:t> = </a:t>
            </a:r>
            <a:r>
              <a:rPr lang="ko-KR" altLang="en-US" sz="1600" spc="150" dirty="0"/>
              <a:t>장르와 플랫폼은 연관이 없다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/>
              <a:t>대안가설</a:t>
            </a:r>
            <a:r>
              <a:rPr lang="en-US" altLang="ko-KR" sz="1600" spc="150" dirty="0"/>
              <a:t> = </a:t>
            </a:r>
            <a:r>
              <a:rPr lang="ko-KR" altLang="en-US" sz="1600" spc="150" dirty="0"/>
              <a:t>장르와 플랫폼은 연관이 있다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r>
              <a:rPr lang="ko-KR" altLang="en-US" sz="1600" spc="150" dirty="0" err="1"/>
              <a:t>카이제곱으로</a:t>
            </a:r>
            <a:r>
              <a:rPr lang="ko-KR" altLang="en-US" sz="1600" spc="150" dirty="0"/>
              <a:t> 확인결과 </a:t>
            </a:r>
            <a:r>
              <a:rPr lang="en-US" altLang="ko-KR" sz="1600" spc="150" dirty="0" err="1"/>
              <a:t>pvalue</a:t>
            </a:r>
            <a:r>
              <a:rPr lang="ko-KR" altLang="en-US" sz="1600" spc="150" dirty="0"/>
              <a:t>가 </a:t>
            </a:r>
            <a:r>
              <a:rPr lang="en-US" altLang="ko-KR" sz="1600" spc="150" dirty="0"/>
              <a:t>0.05</a:t>
            </a:r>
            <a:r>
              <a:rPr lang="ko-KR" altLang="en-US" sz="1600" spc="150" dirty="0"/>
              <a:t>보다 작아 </a:t>
            </a:r>
            <a:r>
              <a:rPr lang="ko-KR" altLang="en-US" sz="1600" spc="150" dirty="0" err="1"/>
              <a:t>귀무가설</a:t>
            </a:r>
            <a:r>
              <a:rPr lang="ko-KR" altLang="en-US" sz="1600" spc="150" dirty="0"/>
              <a:t> 기각</a:t>
            </a:r>
            <a:endParaRPr lang="en-US" altLang="ko-KR" sz="1600" spc="150" dirty="0"/>
          </a:p>
          <a:p>
            <a:pPr indent="-342900">
              <a:lnSpc>
                <a:spcPct val="130000"/>
              </a:lnSpc>
              <a:buFont typeface="Corbel" panose="020B0503020204020204" pitchFamily="34" charset="0"/>
              <a:buChar char="§"/>
            </a:pPr>
            <a:endParaRPr lang="en-US" altLang="ko-KR" sz="1600" spc="150" dirty="0"/>
          </a:p>
        </p:txBody>
      </p:sp>
      <p:sp>
        <p:nvSpPr>
          <p:cNvPr id="27" name="Freeform: Shape 18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7450B36-BCA8-4DA5-944B-C331C335C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5809" y="1562974"/>
            <a:ext cx="4806203" cy="223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3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650E4E2-56E0-4517-BD6E-A76B1B67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ko-KR" altLang="en-US" dirty="0"/>
              <a:t>데이터 기본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25" name="내용 개체 틀 24">
            <a:extLst>
              <a:ext uri="{FF2B5EF4-FFF2-40B4-BE49-F238E27FC236}">
                <a16:creationId xmlns:a16="http://schemas.microsoft.com/office/drawing/2014/main" id="{1E15D3C9-4AAC-4212-8C4B-4A079518E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행이 약 </a:t>
            </a:r>
            <a:r>
              <a:rPr lang="en-US" altLang="ko-KR" sz="1600" dirty="0"/>
              <a:t>16600</a:t>
            </a:r>
            <a:r>
              <a:rPr lang="ko-KR" altLang="en-US" sz="1600" dirty="0"/>
              <a:t>개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결측치</a:t>
            </a:r>
            <a:r>
              <a:rPr lang="ko-KR" altLang="en-US" sz="1600" dirty="0"/>
              <a:t> 최대 </a:t>
            </a:r>
            <a:r>
              <a:rPr lang="en-US" altLang="ko-KR" sz="1600" dirty="0"/>
              <a:t>400</a:t>
            </a:r>
            <a:r>
              <a:rPr lang="ko-KR" altLang="en-US" sz="1600" dirty="0"/>
              <a:t>개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결측치</a:t>
            </a:r>
            <a:r>
              <a:rPr lang="ko-KR" altLang="en-US" sz="1600" dirty="0"/>
              <a:t> 삭제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A765C71B-7E83-4BA1-95A9-01C20EB35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9946" y="2377074"/>
            <a:ext cx="4160520" cy="3657601"/>
          </a:xfrm>
        </p:spPr>
        <p:txBody>
          <a:bodyPr/>
          <a:lstStyle/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연도 값 확인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연도 변환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8673904-701D-47A8-9D64-2A9386BA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71" y="2471014"/>
            <a:ext cx="1588070" cy="191597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812FE68-3ABF-4649-9CCD-E36D1A7E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163" y="2471014"/>
            <a:ext cx="2076927" cy="17557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2248D7-23CD-462C-98FD-6BE2B790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62" y="2471014"/>
            <a:ext cx="1257409" cy="655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2EEC9A-873A-403C-8448-F27925DE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355" y="2450121"/>
            <a:ext cx="2175314" cy="34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6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8"/>
            <a:ext cx="5693134" cy="5480198"/>
            <a:chOff x="787179" y="834887"/>
            <a:chExt cx="5308821" cy="511025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1057523"/>
              <a:ext cx="5009716" cy="474692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200647"/>
              <a:ext cx="4675366" cy="447170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9DC4E50-35D7-4ED3-88AE-E9FDBB22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spc="150" dirty="0"/>
              <a:t>장르별 플랫폼 비율</a:t>
            </a:r>
            <a:endParaRPr lang="en-US" altLang="ko-KR" sz="2800" spc="1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B9FCF9-1857-FE1D-E94C-77738F8F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212" y="3088465"/>
            <a:ext cx="4269851" cy="1897003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 algn="ctr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sz="1400" spc="150" dirty="0"/>
              <a:t>장르와 플랫폼이 연관이 있음을 알았고</a:t>
            </a:r>
            <a:r>
              <a:rPr lang="en-US" altLang="ko-KR" sz="1400" spc="150" dirty="0"/>
              <a:t>, </a:t>
            </a:r>
            <a:r>
              <a:rPr lang="ko-KR" altLang="en-US" sz="1400" spc="150" dirty="0"/>
              <a:t>이를 기반으로 게임 장르별 차지하는 플랫폼 비율을 확인하기로 함</a:t>
            </a:r>
            <a:endParaRPr lang="en-US" sz="1400" spc="15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E907817-A1B7-46AE-928A-85D428A5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75" y="874318"/>
            <a:ext cx="4343400" cy="2338754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92F4443-C09C-4A2D-8929-EC4BEC2008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85275" y="4369249"/>
            <a:ext cx="4343400" cy="128351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EC62F5E-9E3A-42F1-99A0-19FEECC1A329}"/>
              </a:ext>
            </a:extLst>
          </p:cNvPr>
          <p:cNvSpPr/>
          <p:nvPr/>
        </p:nvSpPr>
        <p:spPr>
          <a:xfrm>
            <a:off x="8934450" y="3429000"/>
            <a:ext cx="762000" cy="6583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55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E7AC3D2-7C62-4E8A-95B0-AC1033BA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2" y="1617639"/>
            <a:ext cx="3517119" cy="3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C2F9520-F090-419D-950A-93FD8D0D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0676" y="1607240"/>
            <a:ext cx="3537345" cy="36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F0C1F0DB-A2A7-4638-B426-D90480C9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2336" y="1617640"/>
            <a:ext cx="3517120" cy="361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C4E50-35D7-4ED3-88AE-E9FDBB22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spc="150" dirty="0"/>
              <a:t>다음 분기에 우리가 어떤 장르의 게임을 발매하는 것이 좋은가</a:t>
            </a:r>
            <a:r>
              <a:rPr lang="en-US" altLang="ko-KR" sz="2800" spc="150" dirty="0"/>
              <a:t>?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49C12-4EE6-4CD0-9173-48F180226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</a:rPr>
              <a:t>세계 게임 트렌드 동향으로서는 </a:t>
            </a:r>
            <a:r>
              <a:rPr lang="ko-KR" altLang="en-US" sz="1600" b="1" dirty="0">
                <a:solidFill>
                  <a:srgbClr val="FF0000"/>
                </a:solidFill>
              </a:rPr>
              <a:t>액션 </a:t>
            </a:r>
            <a:r>
              <a:rPr lang="ko-KR" altLang="en-US" sz="1600" b="1" dirty="0">
                <a:solidFill>
                  <a:schemeClr val="tx1"/>
                </a:solidFill>
              </a:rPr>
              <a:t>장르의 게임을 발매하는 것이 현재로 가장 판매량이 많을 것으로 예상됨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다만</a:t>
            </a:r>
            <a:r>
              <a:rPr lang="en-US" altLang="ko-KR" sz="1600" dirty="0"/>
              <a:t>,</a:t>
            </a:r>
            <a:r>
              <a:rPr lang="ko-KR" altLang="en-US" sz="1600" dirty="0"/>
              <a:t> 최근</a:t>
            </a:r>
            <a:r>
              <a:rPr lang="en-US" altLang="ko-KR" sz="1600" dirty="0"/>
              <a:t> 10</a:t>
            </a:r>
            <a:r>
              <a:rPr lang="ko-KR" altLang="en-US" sz="1600" dirty="0"/>
              <a:t>년간 판매량 </a:t>
            </a:r>
            <a:r>
              <a:rPr lang="en-US" altLang="ko-KR" sz="1600" dirty="0"/>
              <a:t>TOP10 </a:t>
            </a:r>
            <a:r>
              <a:rPr lang="ko-KR" altLang="en-US" sz="1600" dirty="0"/>
              <a:t>장르의 경우 </a:t>
            </a:r>
            <a:r>
              <a:rPr lang="ko-KR" altLang="en-US" sz="1600" dirty="0" err="1"/>
              <a:t>슈터가</a:t>
            </a:r>
            <a:r>
              <a:rPr lang="ko-KR" altLang="en-US" sz="1600" dirty="0"/>
              <a:t> 더 많은 것으로 파악되나 이는 데이터상 </a:t>
            </a:r>
            <a:r>
              <a:rPr lang="en-US" altLang="ko-KR" sz="1600" dirty="0"/>
              <a:t>TOP10</a:t>
            </a:r>
            <a:r>
              <a:rPr lang="ko-KR" altLang="en-US" sz="1600" dirty="0"/>
              <a:t>을 기준으로 한 것 이기때문에 이렇게 나온 것으로 확인됨</a:t>
            </a:r>
            <a:endParaRPr lang="en-US" altLang="ko-KR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9F359F5-CF62-4FFD-80E6-D28D547B55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dirty="0"/>
              <a:t>액션 장르의 경우 플랫폼은 </a:t>
            </a:r>
            <a:r>
              <a:rPr lang="en-US" altLang="ko-KR" sz="1600" b="1" dirty="0">
                <a:solidFill>
                  <a:srgbClr val="FF0000"/>
                </a:solidFill>
              </a:rPr>
              <a:t>PS</a:t>
            </a:r>
            <a:r>
              <a:rPr lang="ko-KR" altLang="en-US" sz="1600" b="1" dirty="0">
                <a:solidFill>
                  <a:srgbClr val="FF0000"/>
                </a:solidFill>
              </a:rPr>
              <a:t>계열</a:t>
            </a:r>
            <a:r>
              <a:rPr lang="ko-KR" altLang="en-US" sz="1600" dirty="0"/>
              <a:t>의 플랫폼이 거의</a:t>
            </a:r>
            <a:r>
              <a:rPr lang="en-US" altLang="ko-KR" sz="1600" dirty="0"/>
              <a:t> </a:t>
            </a:r>
            <a:r>
              <a:rPr lang="en-US" altLang="ko-KR" sz="1600" b="1" u="sng" dirty="0">
                <a:solidFill>
                  <a:srgbClr val="FF0000"/>
                </a:solidFill>
              </a:rPr>
              <a:t>60%</a:t>
            </a:r>
            <a:r>
              <a:rPr lang="ko-KR" altLang="en-US" sz="1600" dirty="0"/>
              <a:t>를 장악하는 것을 볼 수 있음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따라서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액션 장르</a:t>
            </a:r>
            <a:r>
              <a:rPr lang="ko-KR" altLang="en-US" sz="1600" b="1" dirty="0"/>
              <a:t>의 </a:t>
            </a:r>
            <a:r>
              <a:rPr lang="en-US" altLang="ko-KR" sz="1600" b="1" dirty="0">
                <a:solidFill>
                  <a:srgbClr val="FF0000"/>
                </a:solidFill>
              </a:rPr>
              <a:t>PS </a:t>
            </a:r>
            <a:r>
              <a:rPr lang="ko-KR" altLang="en-US" sz="1600" b="1" dirty="0">
                <a:solidFill>
                  <a:srgbClr val="FF0000"/>
                </a:solidFill>
              </a:rPr>
              <a:t>플랫폼</a:t>
            </a:r>
            <a:r>
              <a:rPr lang="ko-KR" altLang="en-US" sz="1600" b="1" dirty="0"/>
              <a:t> 기반인 게임을 발매 시 가장 많은 판매량을 올릴 것으로 예상할 수 있음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87004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32EBDE5-AEA4-49FC-B94A-D0CE1B6B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23" y="1346268"/>
            <a:ext cx="8868354" cy="246366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6600" spc="150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2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650E4E2-56E0-4517-BD6E-A76B1B67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5" y="1045596"/>
            <a:ext cx="4148511" cy="194437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3200" spc="150"/>
              <a:t>데이터 기본 전처리</a:t>
            </a:r>
            <a:endParaRPr lang="en-US" altLang="ko-KR" sz="3200" spc="150"/>
          </a:p>
        </p:txBody>
      </p:sp>
      <p:pic>
        <p:nvPicPr>
          <p:cNvPr id="60" name="내용 개체 틀 59">
            <a:extLst>
              <a:ext uri="{FF2B5EF4-FFF2-40B4-BE49-F238E27FC236}">
                <a16:creationId xmlns:a16="http://schemas.microsoft.com/office/drawing/2014/main" id="{8D63BA55-4B9F-4D94-AC3B-86250042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99" y="2219861"/>
            <a:ext cx="4788670" cy="2418277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6AB3C05-47B1-4215-A1AB-BBD7498F2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7106" y="3220279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altLang="ko-KR" spc="150"/>
              <a:t>Sales</a:t>
            </a:r>
            <a:r>
              <a:rPr lang="ko-KR" altLang="en-US" spc="150"/>
              <a:t>행에 </a:t>
            </a:r>
            <a:r>
              <a:rPr lang="en-US" altLang="ko-KR" spc="150"/>
              <a:t>K</a:t>
            </a:r>
            <a:r>
              <a:rPr lang="ko-KR" altLang="en-US" spc="150"/>
              <a:t>와 </a:t>
            </a:r>
            <a:r>
              <a:rPr lang="en-US" altLang="ko-KR" spc="150"/>
              <a:t>M</a:t>
            </a:r>
            <a:r>
              <a:rPr lang="ko-KR" altLang="en-US" spc="150"/>
              <a:t>이 들어있어 값을 바꿔준다</a:t>
            </a:r>
            <a:endParaRPr lang="en-US" altLang="ko-KR" spc="150"/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altLang="ko-KR" spc="150"/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ko-KR" altLang="en-US" spc="150"/>
              <a:t>값은 문자가 들어있는 값들이 </a:t>
            </a:r>
            <a:r>
              <a:rPr lang="en-US" altLang="ko-KR" spc="150"/>
              <a:t>M</a:t>
            </a:r>
            <a:r>
              <a:rPr lang="ko-KR" altLang="en-US" spc="150"/>
              <a:t>이 있는 값과 유형이 비슷해 </a:t>
            </a:r>
            <a:r>
              <a:rPr lang="en-US" altLang="ko-KR" spc="150"/>
              <a:t>M</a:t>
            </a:r>
            <a:r>
              <a:rPr lang="ko-KR" altLang="en-US" spc="150"/>
              <a:t>이 들어있는 값인 </a:t>
            </a:r>
            <a:r>
              <a:rPr lang="en-US" altLang="ko-KR" spc="150"/>
              <a:t>Float</a:t>
            </a:r>
            <a:r>
              <a:rPr lang="ko-KR" altLang="en-US" spc="150"/>
              <a:t>으로 바꿔준다</a:t>
            </a:r>
            <a:r>
              <a:rPr lang="en-US" altLang="ko-KR" spc="15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609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8" y="1068946"/>
            <a:ext cx="4960104" cy="4735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92" y="912854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583" y="1197735"/>
            <a:ext cx="4641209" cy="447461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DF525-C9FA-4A93-973E-30D68713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675" y="1685677"/>
            <a:ext cx="4215520" cy="236267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400" spc="150"/>
              <a:t>지역별 선호 게임 장르</a:t>
            </a:r>
          </a:p>
        </p:txBody>
      </p:sp>
      <p:pic>
        <p:nvPicPr>
          <p:cNvPr id="8" name="Graphic 7" descr="Game controller">
            <a:extLst>
              <a:ext uri="{FF2B5EF4-FFF2-40B4-BE49-F238E27FC236}">
                <a16:creationId xmlns:a16="http://schemas.microsoft.com/office/drawing/2014/main" id="{0E9012CE-5336-5058-546F-5E907B3FC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3487" y="1276508"/>
            <a:ext cx="4304983" cy="43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6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1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7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7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3" name="내용 개체 틀 62">
            <a:extLst>
              <a:ext uri="{FF2B5EF4-FFF2-40B4-BE49-F238E27FC236}">
                <a16:creationId xmlns:a16="http://schemas.microsoft.com/office/drawing/2014/main" id="{C0C32D73-A67C-4606-B19D-794570707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554" y="2176009"/>
            <a:ext cx="5599958" cy="2505980"/>
          </a:xfrm>
          <a:prstGeom prst="rect">
            <a:avLst/>
          </a:prstGeom>
        </p:spPr>
      </p:pic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9E4723D-A7D5-4C2B-95BB-427548B3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9085" y="2287902"/>
            <a:ext cx="4023361" cy="2385392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endParaRPr lang="en-US" altLang="ko-KR" spc="150" dirty="0"/>
          </a:p>
          <a:p>
            <a:pPr marL="285750" indent="-285750">
              <a:lnSpc>
                <a:spcPct val="140000"/>
              </a:lnSpc>
              <a:spcBef>
                <a:spcPts val="930"/>
              </a:spcBef>
              <a:buFont typeface="Arial" panose="020B0604020202020204" pitchFamily="34" charset="0"/>
              <a:buChar char="•"/>
            </a:pPr>
            <a:r>
              <a:rPr lang="ko-KR" altLang="en-US" spc="150" dirty="0"/>
              <a:t>장르 선호도는 곧 판매량과 직결된다고 생각했기때문에</a:t>
            </a:r>
            <a:r>
              <a:rPr lang="en-US" altLang="ko-KR" spc="150" dirty="0"/>
              <a:t>, </a:t>
            </a:r>
            <a:r>
              <a:rPr lang="ko-KR" altLang="en-US" spc="150" dirty="0"/>
              <a:t>판매량에 근거한 시각화를 실시함</a:t>
            </a:r>
            <a:r>
              <a:rPr lang="en-US" altLang="ko-KR" spc="1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38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81DC224-FE16-45C6-9248-226F3FD03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7" y="1206500"/>
            <a:ext cx="5291666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A6CCE3-ECB7-4F64-9E6C-4B1123DF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06500"/>
            <a:ext cx="5291667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8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8">
            <a:extLst>
              <a:ext uri="{FF2B5EF4-FFF2-40B4-BE49-F238E27FC236}">
                <a16:creationId xmlns:a16="http://schemas.microsoft.com/office/drawing/2014/main" id="{EDC7DA7A-7304-476A-BE8B-0F5F7A862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8" y="1206500"/>
            <a:ext cx="5291666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BBAB0A3D-BBAB-4EFB-BAFF-1F9BB35D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206500"/>
            <a:ext cx="5339339" cy="444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2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6">
            <a:extLst>
              <a:ext uri="{FF2B5EF4-FFF2-40B4-BE49-F238E27FC236}">
                <a16:creationId xmlns:a16="http://schemas.microsoft.com/office/drawing/2014/main" id="{D63A0D2F-F6BF-4DBD-86D7-5C57AF6F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5548" y="1180532"/>
            <a:ext cx="5231640" cy="4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754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439</Words>
  <Application>Microsoft Office PowerPoint</Application>
  <PresentationFormat>와이드스크린</PresentationFormat>
  <Paragraphs>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Malgun Gothic Semilight</vt:lpstr>
      <vt:lpstr>Meiryo</vt:lpstr>
      <vt:lpstr>Malgun Gothic</vt:lpstr>
      <vt:lpstr>Arial</vt:lpstr>
      <vt:lpstr>Corbel</vt:lpstr>
      <vt:lpstr>Wingdings</vt:lpstr>
      <vt:lpstr>SketchLinesVTI</vt:lpstr>
      <vt:lpstr>다음 분기에 발매하면 좋은 게임은 무엇인가?</vt:lpstr>
      <vt:lpstr>목차</vt:lpstr>
      <vt:lpstr>데이터 기본 전처리</vt:lpstr>
      <vt:lpstr>데이터 기본 전처리</vt:lpstr>
      <vt:lpstr>지역별 선호 게임 장르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지역별 선호 장르</vt:lpstr>
      <vt:lpstr>연도별 게임장르 트렌드 </vt:lpstr>
      <vt:lpstr>PowerPoint 프레젠테이션</vt:lpstr>
      <vt:lpstr>PowerPoint 프레젠테이션</vt:lpstr>
      <vt:lpstr>PowerPoint 프레젠테이션</vt:lpstr>
      <vt:lpstr>세계적 장르별 판매량</vt:lpstr>
      <vt:lpstr>출고량 높은 게임</vt:lpstr>
      <vt:lpstr>출고량 높은 게임</vt:lpstr>
      <vt:lpstr>전체기간 판매량</vt:lpstr>
      <vt:lpstr>PowerPoint 프레젠테이션</vt:lpstr>
      <vt:lpstr>PowerPoint 프레젠테이션</vt:lpstr>
      <vt:lpstr>PowerPoint 프레젠테이션</vt:lpstr>
      <vt:lpstr>최근 10년 판매량</vt:lpstr>
      <vt:lpstr>PowerPoint 프레젠테이션</vt:lpstr>
      <vt:lpstr>PowerPoint 프레젠테이션</vt:lpstr>
      <vt:lpstr>PowerPoint 프레젠테이션</vt:lpstr>
      <vt:lpstr>장르와 플랫폼은 관계가 있는가?</vt:lpstr>
      <vt:lpstr>장르와 플랫폼은 관계가 있는가?</vt:lpstr>
      <vt:lpstr>장르별 플랫폼 비율</vt:lpstr>
      <vt:lpstr>PowerPoint 프레젠테이션</vt:lpstr>
      <vt:lpstr>다음 분기에 우리가 어떤 장르의 게임을 발매하는 것이 좋은가?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분기에 발매하면 좋은 게임은 무엇인가?</dc:title>
  <dc:creator>임재민</dc:creator>
  <cp:lastModifiedBy>임재민</cp:lastModifiedBy>
  <cp:revision>4</cp:revision>
  <dcterms:created xsi:type="dcterms:W3CDTF">2022-04-21T01:30:30Z</dcterms:created>
  <dcterms:modified xsi:type="dcterms:W3CDTF">2022-04-21T06:52:12Z</dcterms:modified>
</cp:coreProperties>
</file>