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commentAuthors.xml" ContentType="application/vnd.openxmlformats-officedocument.presentationml.commentAuthor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719" r:id="rId2"/>
    <p:sldId id="722" r:id="rId3"/>
    <p:sldId id="262" r:id="rId4"/>
    <p:sldId id="720" r:id="rId5"/>
    <p:sldId id="723" r:id="rId6"/>
    <p:sldId id="721" r:id="rId7"/>
    <p:sldId id="734" r:id="rId8"/>
    <p:sldId id="724" r:id="rId9"/>
    <p:sldId id="725" r:id="rId10"/>
    <p:sldId id="726" r:id="rId11"/>
    <p:sldId id="730" r:id="rId12"/>
    <p:sldId id="728" r:id="rId13"/>
    <p:sldId id="731" r:id="rId14"/>
    <p:sldId id="732" r:id="rId15"/>
    <p:sldId id="733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071" userDrawn="1">
          <p15:clr>
            <a:srgbClr val="A4A3A4"/>
          </p15:clr>
        </p15:guide>
        <p15:guide id="2" pos="385" userDrawn="1">
          <p15:clr>
            <a:srgbClr val="A4A3A4"/>
          </p15:clr>
        </p15:guide>
        <p15:guide id="3" pos="5375" userDrawn="1">
          <p15:clr>
            <a:srgbClr val="A4A3A4"/>
          </p15:clr>
        </p15:guide>
        <p15:guide id="4" pos="54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SEN Kim" initials="SK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4E9C"/>
    <a:srgbClr val="39BCB8"/>
    <a:srgbClr val="39BBB6"/>
    <a:srgbClr val="B83010"/>
    <a:srgbClr val="49C1BE"/>
    <a:srgbClr val="B5A8D3"/>
    <a:srgbClr val="EE5835"/>
    <a:srgbClr val="2D8F8A"/>
    <a:srgbClr val="3CBCB7"/>
    <a:srgbClr val="281F3D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25" autoAdjust="0"/>
    <p:restoredTop sz="94660"/>
  </p:normalViewPr>
  <p:slideViewPr>
    <p:cSldViewPr snapToGrid="0">
      <p:cViewPr>
        <p:scale>
          <a:sx n="90" d="100"/>
          <a:sy n="90" d="100"/>
        </p:scale>
        <p:origin x="-2430" y="-594"/>
      </p:cViewPr>
      <p:guideLst>
        <p:guide orient="horz" pos="1071"/>
        <p:guide pos="385"/>
        <p:guide pos="5375"/>
        <p:guide pos="54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108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7094D2-52B1-4A24-9772-F4ABB377CA0B}" type="datetimeFigureOut">
              <a:rPr lang="ko-KR" altLang="en-US" smtClean="0"/>
              <a:pPr/>
              <a:t>2019-11-11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3C5F93-DBD8-475E-B5C0-664EF94AA89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510062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스크린샷이(가) 표시된 사진&#10;&#10;매우 높은 신뢰도로 생성된 설명">
            <a:extLst>
              <a:ext uri="{FF2B5EF4-FFF2-40B4-BE49-F238E27FC236}">
                <a16:creationId xmlns="" xmlns:a16="http://schemas.microsoft.com/office/drawing/2014/main" id="{1F71807D-336E-4FF6-BE4D-1DFB82D18E1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8503"/>
            <a:ext cx="9144000" cy="6875006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" y="0"/>
            <a:ext cx="9121381" cy="6858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3688742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" y="0"/>
            <a:ext cx="9121381" cy="6858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4922527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756227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://localhost:8090/rateServer/calc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6B39C80-C2B0-4665-B702-5858641FA5C7}"/>
              </a:ext>
            </a:extLst>
          </p:cNvPr>
          <p:cNvSpPr txBox="1"/>
          <p:nvPr/>
        </p:nvSpPr>
        <p:spPr>
          <a:xfrm>
            <a:off x="0" y="652004"/>
            <a:ext cx="9144000" cy="725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65000"/>
              </a:lnSpc>
            </a:pPr>
            <a:r>
              <a:rPr lang="en-US" altLang="ko-KR" sz="28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28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장</a:t>
            </a:r>
            <a:r>
              <a:rPr lang="en-US" altLang="ko-KR" sz="28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</a:t>
            </a:r>
            <a:r>
              <a:rPr lang="ko-KR" altLang="en-US" sz="28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프로그램의 발전 과정</a:t>
            </a:r>
            <a:endParaRPr lang="ko-KR" altLang="en-US" sz="2800" spc="-1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="" xmlns:a16="http://schemas.microsoft.com/office/drawing/2014/main" id="{36613603-1D49-4741-B2D3-A521AC92038F}"/>
              </a:ext>
            </a:extLst>
          </p:cNvPr>
          <p:cNvCxnSpPr/>
          <p:nvPr/>
        </p:nvCxnSpPr>
        <p:spPr>
          <a:xfrm>
            <a:off x="716437" y="1455301"/>
            <a:ext cx="7748833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CC962CC6-CE15-416C-9D3C-48EF4128E734}"/>
              </a:ext>
            </a:extLst>
          </p:cNvPr>
          <p:cNvSpPr txBox="1"/>
          <p:nvPr/>
        </p:nvSpPr>
        <p:spPr>
          <a:xfrm>
            <a:off x="1366887" y="1909244"/>
            <a:ext cx="6400800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2000" dirty="0" smtClean="0">
                <a:solidFill>
                  <a:schemeClr val="bg2">
                    <a:lumMod val="9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1.1</a:t>
            </a:r>
            <a:r>
              <a:rPr lang="ko-KR" altLang="en-US" sz="2000" dirty="0" smtClean="0">
                <a:solidFill>
                  <a:schemeClr val="bg2">
                    <a:lumMod val="9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0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000" dirty="0" smtClean="0">
                <a:solidFill>
                  <a:srgbClr val="352B4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클라이언트 </a:t>
            </a:r>
            <a:r>
              <a:rPr lang="en-US" altLang="ko-KR" sz="2000" dirty="0" smtClean="0">
                <a:solidFill>
                  <a:srgbClr val="352B4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PC </a:t>
            </a:r>
            <a:r>
              <a:rPr lang="ko-KR" altLang="en-US" sz="2000" dirty="0" smtClean="0">
                <a:solidFill>
                  <a:srgbClr val="352B4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기반 프로그램</a:t>
            </a:r>
            <a:endParaRPr lang="en-US" altLang="ko-KR" sz="2000" dirty="0" smtClean="0">
              <a:solidFill>
                <a:srgbClr val="352B4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65000"/>
              </a:lnSpc>
            </a:pPr>
            <a:r>
              <a:rPr lang="en-US" altLang="ko-KR" sz="2000" dirty="0" smtClean="0">
                <a:solidFill>
                  <a:schemeClr val="bg2">
                    <a:lumMod val="9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1.2</a:t>
            </a:r>
            <a:r>
              <a:rPr lang="en-US" altLang="ko-KR" sz="2000" dirty="0" smtClean="0">
                <a:solidFill>
                  <a:srgbClr val="7C68A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</a:t>
            </a:r>
            <a:r>
              <a:rPr lang="ko-KR" altLang="en-US" sz="2000" dirty="0" smtClean="0">
                <a:solidFill>
                  <a:srgbClr val="352B4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클라이언트</a:t>
            </a:r>
            <a:r>
              <a:rPr lang="en-US" altLang="ko-KR" sz="2000" dirty="0" smtClean="0">
                <a:solidFill>
                  <a:srgbClr val="352B4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2000" dirty="0" smtClean="0">
                <a:solidFill>
                  <a:srgbClr val="352B4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서버 기반 프로그램 동작 방식</a:t>
            </a:r>
            <a:endParaRPr lang="en-US" altLang="ko-KR" sz="2000" dirty="0" smtClean="0">
              <a:solidFill>
                <a:srgbClr val="352B4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65000"/>
              </a:lnSpc>
            </a:pPr>
            <a:r>
              <a:rPr lang="en-US" altLang="ko-KR" sz="2000" dirty="0" smtClean="0">
                <a:solidFill>
                  <a:schemeClr val="bg2">
                    <a:lumMod val="9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1.3</a:t>
            </a:r>
            <a:r>
              <a:rPr lang="en-US" altLang="ko-KR" sz="2000" dirty="0" smtClean="0">
                <a:solidFill>
                  <a:srgbClr val="352B4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000" dirty="0" smtClean="0">
                <a:solidFill>
                  <a:srgbClr val="352B4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웹 기반 프로그램 동작 방식</a:t>
            </a:r>
            <a:endParaRPr lang="en-US" altLang="ko-KR" sz="2000" dirty="0">
              <a:solidFill>
                <a:srgbClr val="352B4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75788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19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</a:t>
            </a:r>
            <a:r>
              <a:rPr lang="ko-KR" altLang="en-US" sz="15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프로그램의 발전 과정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8" y="1444380"/>
            <a:ext cx="8039113" cy="453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웹 기반 프로그램 구조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1.3 </a:t>
            </a:r>
            <a:r>
              <a:rPr lang="ko-KR" altLang="en-US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웹 기반 프로그램 동작 방식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54546" y="5375517"/>
            <a:ext cx="6269005" cy="646331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200" dirty="0" smtClean="0">
                <a:latin typeface="+mj-ea"/>
                <a:ea typeface="+mj-ea"/>
              </a:rPr>
              <a:t>브라우저에서 웹 페이지를 요청합니다</a:t>
            </a:r>
            <a:r>
              <a:rPr lang="en-US" altLang="ko-KR" sz="1200" dirty="0" smtClean="0">
                <a:latin typeface="+mj-ea"/>
                <a:ea typeface="+mj-ea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200" dirty="0" smtClean="0">
                <a:latin typeface="+mj-ea"/>
                <a:ea typeface="+mj-ea"/>
              </a:rPr>
              <a:t>브라우저는 서버에서 전송된 </a:t>
            </a:r>
            <a:r>
              <a:rPr lang="en-US" altLang="ko-KR" sz="1200" dirty="0" smtClean="0">
                <a:latin typeface="+mj-ea"/>
                <a:ea typeface="+mj-ea"/>
              </a:rPr>
              <a:t>HTML</a:t>
            </a:r>
            <a:r>
              <a:rPr lang="ko-KR" altLang="en-US" sz="1200" dirty="0" smtClean="0">
                <a:latin typeface="+mj-ea"/>
                <a:ea typeface="+mj-ea"/>
              </a:rPr>
              <a:t>을 화면에 표시합니다</a:t>
            </a:r>
            <a:r>
              <a:rPr lang="en-US" altLang="ko-KR" sz="1200" dirty="0" smtClean="0">
                <a:latin typeface="+mj-ea"/>
                <a:ea typeface="+mj-ea"/>
              </a:rPr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7683" y="2005912"/>
            <a:ext cx="6355869" cy="276999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200" smtClean="0"/>
              <a:t>화면과 데이터 처리를 모두 서버에서 수행함</a:t>
            </a:r>
            <a:endParaRPr lang="ko-KR" altLang="en-US" sz="1200"/>
          </a:p>
        </p:txBody>
      </p:sp>
      <p:pic>
        <p:nvPicPr>
          <p:cNvPr id="9" name="그림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4547" y="2584022"/>
            <a:ext cx="5943600" cy="238569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="" xmlns:p14="http://schemas.microsoft.com/office/powerpoint/2010/main" val="3609533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19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</a:t>
            </a:r>
            <a:r>
              <a:rPr lang="ko-KR" altLang="en-US" sz="15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프로그램의 발전 과정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604510" y="1360451"/>
            <a:ext cx="8039113" cy="453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/>
              </a:rPr>
              <a:t>웹 기반 환율 계산기 동작 과정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1.3 </a:t>
            </a:r>
            <a:r>
              <a:rPr lang="ko-KR" altLang="en-US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웹 기반 프로그램 동작 방식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8169" y="5872440"/>
            <a:ext cx="5831899" cy="893193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200" smtClean="0">
                <a:latin typeface="+mj-ea"/>
                <a:ea typeface="+mj-ea"/>
              </a:rPr>
              <a:t>화면에서 처리할 데이터를 입력 후 서버에 요청합니다</a:t>
            </a:r>
            <a:r>
              <a:rPr lang="en-US" altLang="ko-KR" sz="1200" smtClean="0">
                <a:latin typeface="+mj-ea"/>
                <a:ea typeface="+mj-ea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200" smtClean="0">
                <a:latin typeface="+mj-ea"/>
                <a:ea typeface="+mj-ea"/>
              </a:rPr>
              <a:t>서버는 브라우저에서 전송된 데이터를 받아서 처리합니다</a:t>
            </a:r>
            <a:r>
              <a:rPr lang="en-US" altLang="ko-KR" sz="1200" smtClean="0">
                <a:latin typeface="+mj-ea"/>
                <a:ea typeface="+mj-ea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200" smtClean="0">
                <a:latin typeface="+mj-ea"/>
                <a:ea typeface="+mj-ea"/>
              </a:rPr>
              <a:t>서버는 처리 결과를 브라우저로 전송해서 결과를 보여줍니다</a:t>
            </a:r>
            <a:r>
              <a:rPr lang="en-US" altLang="ko-KR" sz="1200" smtClean="0">
                <a:latin typeface="+mj-ea"/>
                <a:ea typeface="+mj-ea"/>
              </a:rPr>
              <a:t>.</a:t>
            </a:r>
          </a:p>
        </p:txBody>
      </p:sp>
      <p:pic>
        <p:nvPicPr>
          <p:cNvPr id="8" name="그림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18169" y="1813717"/>
            <a:ext cx="5943600" cy="372237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="" xmlns:p14="http://schemas.microsoft.com/office/powerpoint/2010/main" val="3658236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19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</a:t>
            </a:r>
            <a:r>
              <a:rPr lang="ko-KR" altLang="en-US" sz="15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프로그램의 발전 과정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8" y="1533832"/>
            <a:ext cx="8039113" cy="45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웹 기반 프로그램의 특징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1.3 </a:t>
            </a:r>
            <a:r>
              <a:rPr lang="ko-KR" altLang="en-US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웹 기반 프로그램 동작 방식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24501" y="1986712"/>
            <a:ext cx="7919122" cy="646331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 smtClean="0">
                <a:latin typeface="+mj-ea"/>
                <a:ea typeface="+mj-ea"/>
              </a:rPr>
              <a:t>화면과 </a:t>
            </a:r>
            <a:r>
              <a:rPr lang="ko-KR" altLang="en-US" sz="1200" dirty="0" smtClean="0">
                <a:latin typeface="+mj-ea"/>
                <a:ea typeface="+mj-ea"/>
              </a:rPr>
              <a:t>로직을 모두 </a:t>
            </a:r>
            <a:r>
              <a:rPr lang="ko-KR" altLang="en-US" sz="1200" dirty="0" smtClean="0">
                <a:latin typeface="+mj-ea"/>
                <a:ea typeface="+mj-ea"/>
              </a:rPr>
              <a:t>처리하므로 클라이언트가 특별히 수행할 작업이 없음</a:t>
            </a:r>
            <a:endParaRPr lang="en-US" altLang="ko-KR" sz="1200" dirty="0" smtClean="0">
              <a:latin typeface="+mj-ea"/>
              <a:ea typeface="+mj-ea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 smtClean="0">
                <a:latin typeface="+mj-ea"/>
                <a:ea typeface="+mj-ea"/>
              </a:rPr>
              <a:t>모든 기능이 서버에서 </a:t>
            </a:r>
            <a:r>
              <a:rPr lang="ko-KR" altLang="en-US" sz="1200" dirty="0" smtClean="0">
                <a:latin typeface="+mj-ea"/>
                <a:ea typeface="+mj-ea"/>
              </a:rPr>
              <a:t>서버에서 처리되므로 </a:t>
            </a:r>
            <a:r>
              <a:rPr lang="ko-KR" altLang="en-US" sz="1200" dirty="0" smtClean="0">
                <a:latin typeface="+mj-ea"/>
                <a:ea typeface="+mj-ea"/>
              </a:rPr>
              <a:t>보안 면에서도 월등히 우수함</a:t>
            </a:r>
            <a:endParaRPr lang="en-US" altLang="ko-KR" sz="1200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09533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19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</a:t>
            </a:r>
            <a:r>
              <a:rPr lang="ko-KR" altLang="en-US" sz="15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프로그램의 발전 과정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1.3 </a:t>
            </a:r>
            <a:r>
              <a:rPr lang="ko-KR" altLang="en-US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웹 기반 프로그램 동작 방식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654202" y="1316251"/>
            <a:ext cx="8039113" cy="453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화면과 계산 기능을 모두 처리하는 환율 계산기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8240" y="1769517"/>
            <a:ext cx="5447679" cy="50053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3843283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19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</a:t>
            </a:r>
            <a:r>
              <a:rPr lang="ko-KR" altLang="en-US" sz="15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프로그램의 발전 과정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1.3 </a:t>
            </a:r>
            <a:r>
              <a:rPr lang="ko-KR" altLang="en-US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웹 기반 프로그램 동작 방식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7" y="1601535"/>
            <a:ext cx="8039113" cy="453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브라우저에서 </a:t>
            </a:r>
            <a:r>
              <a:rPr lang="en-US" altLang="ko-KR" spc="-1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  <a:hlinkClick r:id="rId2"/>
              </a:rPr>
              <a:t>http://localhost:8090/rateServer/calc</a:t>
            </a:r>
            <a:r>
              <a:rPr lang="ko-KR" altLang="en-US" spc="-1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로 요청 시 계산기 화면 표시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6" y="4225465"/>
            <a:ext cx="8039113" cy="453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텍스트 필드에 변환할 원화를 입력 후 변환 버튼 클릭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3" name="그림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24274" y="2183308"/>
            <a:ext cx="3876675" cy="16478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그림 1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95698" y="4758244"/>
            <a:ext cx="3933825" cy="16287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="" xmlns:p14="http://schemas.microsoft.com/office/powerpoint/2010/main" val="3843283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19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</a:t>
            </a:r>
            <a:r>
              <a:rPr lang="ko-KR" altLang="en-US" sz="15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프로그램의 발전 과정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1.3 </a:t>
            </a:r>
            <a:r>
              <a:rPr lang="ko-KR" altLang="en-US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웹 기반 프로그램 동작 방식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7" y="1601535"/>
            <a:ext cx="8039113" cy="453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서버에서 전달된 원화를 달러로 변환 후 브라우저로 결과 출력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7" name="그림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50057" y="2054801"/>
            <a:ext cx="3686175" cy="27432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="" xmlns:p14="http://schemas.microsoft.com/office/powerpoint/2010/main" val="1284089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19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</a:t>
            </a:r>
            <a:r>
              <a:rPr lang="ko-KR" altLang="en-US" sz="15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프로그램의 발전 과정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8" y="1394684"/>
            <a:ext cx="8039113" cy="455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b="1" spc="-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프로그램  발전 과정</a:t>
            </a:r>
            <a:endParaRPr lang="en-US" altLang="ko-KR" b="1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1.1</a:t>
            </a:r>
            <a:r>
              <a:rPr lang="ko-KR" altLang="en-US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800" spc="-1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클라이언트  </a:t>
            </a:r>
            <a:r>
              <a:rPr lang="en-US" altLang="ko-KR" sz="2800" spc="-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PC </a:t>
            </a:r>
            <a:r>
              <a:rPr lang="ko-KR" altLang="en-US" sz="2800" spc="-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기반 프로그램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오른쪽 화살표 3"/>
          <p:cNvSpPr/>
          <p:nvPr/>
        </p:nvSpPr>
        <p:spPr>
          <a:xfrm>
            <a:off x="2263933" y="2145165"/>
            <a:ext cx="616227" cy="423422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77686" y="5208104"/>
            <a:ext cx="4055166" cy="10618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 smtClean="0"/>
              <a:t>클라이언트 </a:t>
            </a:r>
            <a:r>
              <a:rPr lang="en-US" altLang="ko-KR" sz="1400" dirty="0" smtClean="0"/>
              <a:t>PC </a:t>
            </a:r>
            <a:r>
              <a:rPr lang="ko-KR" altLang="en-US" sz="1400" dirty="0" smtClean="0"/>
              <a:t>기반 프로그램</a:t>
            </a:r>
            <a:endParaRPr lang="en-US" altLang="ko-KR" sz="1400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 smtClean="0"/>
              <a:t>클</a:t>
            </a:r>
            <a:r>
              <a:rPr lang="ko-KR" altLang="en-US" sz="1400" dirty="0" smtClean="0"/>
              <a:t>라</a:t>
            </a:r>
            <a:r>
              <a:rPr lang="ko-KR" altLang="en-US" sz="1400" dirty="0" smtClean="0"/>
              <a:t>이언트</a:t>
            </a:r>
            <a:r>
              <a:rPr lang="en-US" altLang="ko-KR" sz="1400" dirty="0"/>
              <a:t>/</a:t>
            </a:r>
            <a:r>
              <a:rPr lang="ko-KR" altLang="en-US" sz="1400" dirty="0" smtClean="0"/>
              <a:t>서버 프로그램</a:t>
            </a:r>
            <a:endParaRPr lang="en-US" altLang="ko-KR" sz="1400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 smtClean="0"/>
              <a:t>웹 기반 프로그램</a:t>
            </a:r>
            <a:endParaRPr lang="en-US" altLang="ko-KR" sz="1400" dirty="0" smtClean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686" y="2109428"/>
            <a:ext cx="1512524" cy="459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2914" y="1850131"/>
            <a:ext cx="5876584" cy="306150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980260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19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</a:t>
            </a:r>
            <a:r>
              <a:rPr lang="ko-KR" altLang="en-US" sz="15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프로그램의 발전 과정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7" y="2196696"/>
            <a:ext cx="8039113" cy="453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클라이언트 </a:t>
            </a:r>
            <a:r>
              <a:rPr lang="en-US" altLang="ko-KR" spc="-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PC</a:t>
            </a:r>
            <a:r>
              <a:rPr lang="ko-KR" altLang="en-US" spc="-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에서 실행되는 자바 로 구현한 환율 계산기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1.1 </a:t>
            </a:r>
            <a:r>
              <a:rPr lang="ko-KR" altLang="en-US" sz="2800" spc="-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클라이언트  </a:t>
            </a:r>
            <a:r>
              <a:rPr lang="en-US" altLang="ko-KR" sz="2800" spc="-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PC </a:t>
            </a:r>
            <a:r>
              <a:rPr lang="ko-KR" altLang="en-US" sz="2800" spc="-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기반 프로그램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726" y="4025923"/>
            <a:ext cx="4779129" cy="2832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9" y="1412966"/>
            <a:ext cx="8039113" cy="453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클라이언트 </a:t>
            </a:r>
            <a:r>
              <a:rPr lang="en-US" altLang="ko-KR" spc="-1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PC </a:t>
            </a:r>
            <a:r>
              <a:rPr lang="ko-KR" altLang="en-US" spc="-1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기반 프로그램의 특징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20792" y="1866232"/>
            <a:ext cx="6355869" cy="276999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200" smtClean="0">
                <a:latin typeface="+mj-ea"/>
                <a:ea typeface="+mj-ea"/>
              </a:rPr>
              <a:t>클라이언트 </a:t>
            </a:r>
            <a:r>
              <a:rPr lang="en-US" altLang="ko-KR" sz="1200" smtClean="0">
                <a:latin typeface="+mj-ea"/>
                <a:ea typeface="+mj-ea"/>
              </a:rPr>
              <a:t>PC</a:t>
            </a:r>
            <a:r>
              <a:rPr lang="ko-KR" altLang="en-US" sz="1200" smtClean="0">
                <a:latin typeface="+mj-ea"/>
                <a:ea typeface="+mj-ea"/>
              </a:rPr>
              <a:t>에서 실행하면서 모든 기능을 수행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9" name="그림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10093" y="2652142"/>
            <a:ext cx="4933507" cy="118436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="" xmlns:p14="http://schemas.microsoft.com/office/powerpoint/2010/main" val="3128368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19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</a:t>
            </a:r>
            <a:r>
              <a:rPr lang="ko-KR" altLang="en-US" sz="15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프로그램의 발전 과정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1.1 </a:t>
            </a:r>
            <a:r>
              <a:rPr lang="ko-KR" altLang="en-US" sz="2800" spc="-1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클라이언트  </a:t>
            </a:r>
            <a:r>
              <a:rPr lang="en-US" altLang="ko-KR" sz="2800" spc="-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PC </a:t>
            </a:r>
            <a:r>
              <a:rPr lang="ko-KR" altLang="en-US" sz="2800" spc="-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기반 프로그램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433" y="2097364"/>
            <a:ext cx="6467475" cy="1800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019" y="4030110"/>
            <a:ext cx="5534025" cy="233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837172" y="5053546"/>
            <a:ext cx="26274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>
                <a:solidFill>
                  <a:srgbClr val="C00000"/>
                </a:solidFill>
                <a:latin typeface="+mj-ea"/>
                <a:ea typeface="+mj-ea"/>
              </a:rPr>
              <a:t>소스 코드를 추가 후 다시 모든 </a:t>
            </a:r>
            <a:endParaRPr lang="en-US" altLang="ko-KR" sz="1200" smtClean="0">
              <a:solidFill>
                <a:srgbClr val="C00000"/>
              </a:solidFill>
              <a:latin typeface="+mj-ea"/>
              <a:ea typeface="+mj-ea"/>
            </a:endParaRPr>
          </a:p>
          <a:p>
            <a:r>
              <a:rPr lang="ko-KR" altLang="en-US" sz="1200" smtClean="0">
                <a:solidFill>
                  <a:srgbClr val="C00000"/>
                </a:solidFill>
                <a:latin typeface="+mj-ea"/>
                <a:ea typeface="+mj-ea"/>
              </a:rPr>
              <a:t>클라이언트 </a:t>
            </a:r>
            <a:r>
              <a:rPr lang="en-US" altLang="ko-KR" sz="1200" smtClean="0">
                <a:solidFill>
                  <a:srgbClr val="C00000"/>
                </a:solidFill>
                <a:latin typeface="+mj-ea"/>
                <a:ea typeface="+mj-ea"/>
              </a:rPr>
              <a:t>PC</a:t>
            </a:r>
            <a:r>
              <a:rPr lang="ko-KR" altLang="en-US" sz="1200" smtClean="0">
                <a:solidFill>
                  <a:srgbClr val="C00000"/>
                </a:solidFill>
                <a:latin typeface="+mj-ea"/>
                <a:ea typeface="+mj-ea"/>
              </a:rPr>
              <a:t>에 설치하거나</a:t>
            </a:r>
            <a:endParaRPr lang="en-US" altLang="ko-KR" sz="1200" smtClean="0">
              <a:solidFill>
                <a:srgbClr val="C00000"/>
              </a:solidFill>
              <a:latin typeface="+mj-ea"/>
              <a:ea typeface="+mj-ea"/>
            </a:endParaRPr>
          </a:p>
          <a:p>
            <a:r>
              <a:rPr lang="ko-KR" altLang="en-US" sz="1200" smtClean="0">
                <a:solidFill>
                  <a:srgbClr val="C00000"/>
                </a:solidFill>
                <a:latin typeface="+mj-ea"/>
                <a:ea typeface="+mj-ea"/>
              </a:rPr>
              <a:t> 업그레이드를 해야 합니다</a:t>
            </a:r>
            <a:r>
              <a:rPr lang="en-US" altLang="ko-KR" sz="1200" smtClean="0">
                <a:solidFill>
                  <a:srgbClr val="C00000"/>
                </a:solidFill>
                <a:latin typeface="+mj-ea"/>
                <a:ea typeface="+mj-ea"/>
              </a:rPr>
              <a:t>.</a:t>
            </a:r>
            <a:endParaRPr lang="ko-KR" altLang="en-US" sz="1200">
              <a:solidFill>
                <a:srgbClr val="C00000"/>
              </a:solidFill>
              <a:latin typeface="+mj-ea"/>
              <a:ea typeface="+mj-ea"/>
            </a:endParaRPr>
          </a:p>
        </p:txBody>
      </p:sp>
      <p:sp>
        <p:nvSpPr>
          <p:cNvPr id="5" name="오른쪽 화살표 4"/>
          <p:cNvSpPr/>
          <p:nvPr/>
        </p:nvSpPr>
        <p:spPr>
          <a:xfrm>
            <a:off x="6322114" y="5196922"/>
            <a:ext cx="483464" cy="357808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34019" y="1336496"/>
            <a:ext cx="8039113" cy="453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파운드와 유로화 변환 기능이 추가된 환율 계산기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75826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19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</a:t>
            </a:r>
            <a:r>
              <a:rPr lang="ko-KR" altLang="en-US" sz="15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프로그램의 발전 과정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8" y="1533832"/>
            <a:ext cx="8039113" cy="453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클라이언트 </a:t>
            </a:r>
            <a:r>
              <a:rPr lang="en-US" altLang="ko-KR" spc="-1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PC </a:t>
            </a:r>
            <a:r>
              <a:rPr lang="ko-KR" altLang="en-US" spc="-1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기반 프로그램의 문제점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1.1 </a:t>
            </a:r>
            <a:r>
              <a:rPr lang="ko-KR" altLang="en-US" sz="2800" spc="-1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클라이언트  </a:t>
            </a:r>
            <a:r>
              <a:rPr lang="en-US" altLang="ko-KR" sz="2800" spc="-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PC </a:t>
            </a:r>
            <a:r>
              <a:rPr lang="ko-KR" altLang="en-US" sz="2800" spc="-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기반 프로그램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45435" y="1986241"/>
            <a:ext cx="6858000" cy="616194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200" dirty="0" smtClean="0">
                <a:solidFill>
                  <a:srgbClr val="FF0000"/>
                </a:solidFill>
              </a:rPr>
              <a:t>프로그램이 변경될 때마다 일일이 다시 설치해야 함</a:t>
            </a:r>
            <a:endParaRPr lang="en-US" altLang="ko-KR" sz="1200" dirty="0" smtClean="0">
              <a:solidFill>
                <a:srgbClr val="FF0000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200" dirty="0" smtClean="0"/>
              <a:t>데이터베이스 접속 정보와 같은 정보가 쉽게 노출 될 수 있어 </a:t>
            </a:r>
            <a:r>
              <a:rPr lang="ko-KR" altLang="en-US" sz="1200" dirty="0" smtClean="0">
                <a:solidFill>
                  <a:srgbClr val="FF0000"/>
                </a:solidFill>
              </a:rPr>
              <a:t>보안에 취약함</a:t>
            </a:r>
            <a:endParaRPr lang="en-US" altLang="ko-KR" sz="12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21708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19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</a:t>
            </a:r>
            <a:r>
              <a:rPr lang="ko-KR" altLang="en-US" sz="15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프로그램의 발전 과정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8" y="1533832"/>
            <a:ext cx="8039113" cy="453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클라이언트</a:t>
            </a:r>
            <a:r>
              <a:rPr lang="en-US" altLang="ko-KR" spc="-1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- </a:t>
            </a:r>
            <a:r>
              <a:rPr lang="ko-KR" altLang="en-US" spc="-1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서버 기반 프로그램 구조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505119" y="711235"/>
            <a:ext cx="758533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1.2 </a:t>
            </a:r>
            <a:r>
              <a:rPr lang="ko-KR" altLang="en-US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클라이언트</a:t>
            </a:r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서버 기반</a:t>
            </a:r>
            <a:r>
              <a:rPr lang="en-US" altLang="ko-KR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프로그램 동작 방식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9" y="4533792"/>
            <a:ext cx="8039113" cy="453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클라이언트</a:t>
            </a:r>
            <a:r>
              <a:rPr lang="en-US" altLang="ko-KR" spc="-10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- </a:t>
            </a:r>
            <a:r>
              <a:rPr lang="ko-KR" altLang="en-US" spc="-10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서버 기반 프로그램  </a:t>
            </a:r>
            <a:r>
              <a:rPr lang="ko-KR" altLang="en-US" spc="-1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특징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20792" y="4987058"/>
            <a:ext cx="6644104" cy="646331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 smtClean="0"/>
              <a:t>클라이언트 프로그램은 화면 기능과 데이터 송</a:t>
            </a:r>
            <a:r>
              <a:rPr lang="en-US" altLang="ko-KR" sz="1200" smtClean="0"/>
              <a:t>·</a:t>
            </a:r>
            <a:r>
              <a:rPr lang="ko-KR" altLang="en-US" sz="1200" smtClean="0"/>
              <a:t>수신만 제공</a:t>
            </a:r>
            <a:endParaRPr lang="en-US" altLang="ko-KR" sz="120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 smtClean="0"/>
              <a:t>모든 기능은 서버에서 수행</a:t>
            </a:r>
            <a:endParaRPr lang="ko-KR" altLang="en-US" sz="1200"/>
          </a:p>
        </p:txBody>
      </p:sp>
      <p:pic>
        <p:nvPicPr>
          <p:cNvPr id="8" name="그림 7" descr="D:\출판\JSP 책 출판 원고\책 이미지\1장\노트북.png"/>
          <p:cNvPicPr/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72" y="2599083"/>
            <a:ext cx="1171575" cy="80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그림 9" descr="D:\출판\JSP 책 출판 원고\책 이미지\1장\서버이미지.png"/>
          <p:cNvPicPr/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8616" y="2544418"/>
            <a:ext cx="843280" cy="102616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1600200" y="3592941"/>
            <a:ext cx="12622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smtClean="0"/>
              <a:t>클라이언트</a:t>
            </a:r>
            <a:endParaRPr lang="ko-KR" altLang="en-US" sz="1200" b="1"/>
          </a:p>
        </p:txBody>
      </p:sp>
      <p:sp>
        <p:nvSpPr>
          <p:cNvPr id="11" name="TextBox 10"/>
          <p:cNvSpPr txBox="1"/>
          <p:nvPr/>
        </p:nvSpPr>
        <p:spPr>
          <a:xfrm>
            <a:off x="5059017" y="3592941"/>
            <a:ext cx="12622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smtClean="0"/>
              <a:t>서버</a:t>
            </a:r>
            <a:endParaRPr lang="ko-KR" altLang="en-US" sz="1200" b="1"/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2792896" y="2763078"/>
            <a:ext cx="2454965" cy="0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2792895" y="3057498"/>
            <a:ext cx="2454965" cy="0"/>
          </a:xfrm>
          <a:prstGeom prst="straightConnector1">
            <a:avLst/>
          </a:prstGeom>
          <a:ln w="38100"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4025270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19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</a:t>
            </a:r>
            <a:r>
              <a:rPr lang="ko-KR" altLang="en-US" sz="15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프로그램의 발전 과정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478111" y="1341431"/>
            <a:ext cx="8039113" cy="453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서버가 담당하는 계산기 기능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1744313" y="1737152"/>
            <a:ext cx="5506708" cy="5103672"/>
            <a:chOff x="659404" y="1754328"/>
            <a:chExt cx="5506708" cy="5103672"/>
          </a:xfrm>
        </p:grpSpPr>
        <p:pic>
          <p:nvPicPr>
            <p:cNvPr id="16" name="Picture 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5459" y="1754328"/>
              <a:ext cx="4896143" cy="29174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" name="Picture 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9404" y="4584925"/>
              <a:ext cx="5506708" cy="2273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505119" y="711235"/>
            <a:ext cx="758533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1.2 </a:t>
            </a:r>
            <a:r>
              <a:rPr lang="ko-KR" altLang="en-US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클라이언트</a:t>
            </a:r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서버 기반</a:t>
            </a:r>
            <a:r>
              <a:rPr lang="en-US" altLang="ko-KR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프로그램 동작 방식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97562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19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</a:t>
            </a:r>
            <a:r>
              <a:rPr lang="ko-KR" altLang="en-US" sz="15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프로그램의 발전 과정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9" y="1234455"/>
            <a:ext cx="8039113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j-ea"/>
                <a:ea typeface="나눔스퀘어"/>
              </a:rPr>
              <a:t>클라이언트가 담당하는 기능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+mj-ea"/>
              <a:ea typeface="나눔스퀘어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7424" y="1661044"/>
            <a:ext cx="5113021" cy="5196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505119" y="711235"/>
            <a:ext cx="758533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1.2 </a:t>
            </a:r>
            <a:r>
              <a:rPr lang="ko-KR" altLang="en-US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클라이언트</a:t>
            </a:r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서버 기반</a:t>
            </a:r>
            <a:r>
              <a:rPr lang="en-US" altLang="ko-KR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프로그램 동작 방식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09533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19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</a:t>
            </a:r>
            <a:r>
              <a:rPr lang="ko-KR" altLang="en-US" sz="15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프로그램의 발전 과정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34936" y="1517160"/>
            <a:ext cx="8039113" cy="4523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j-ea"/>
                <a:ea typeface="나눔스퀘어"/>
              </a:rPr>
              <a:t>실행 결과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+mj-ea"/>
              <a:ea typeface="나눔스퀘어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7862" y="4324786"/>
            <a:ext cx="7601067" cy="923330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 smtClean="0"/>
              <a:t>기능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로직</a:t>
            </a:r>
            <a:r>
              <a:rPr lang="en-US" altLang="ko-KR" sz="1200" dirty="0" smtClean="0"/>
              <a:t>)</a:t>
            </a:r>
            <a:r>
              <a:rPr lang="ko-KR" altLang="en-US" sz="1200" dirty="0" smtClean="0"/>
              <a:t>이 변경되어도 모두 서버에서 처리하므로 클라이언트 프로그램은 수정할 필요가 없음</a:t>
            </a:r>
            <a:endParaRPr lang="en-US" altLang="ko-KR" sz="1200" dirty="0" smtClean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 smtClean="0"/>
              <a:t>중요한 기능은 서버에서 처리하므로 보안 측면에서도 우수</a:t>
            </a:r>
            <a:r>
              <a:rPr lang="ko-KR" altLang="en-US" sz="1200" dirty="0"/>
              <a:t>함</a:t>
            </a:r>
            <a:endParaRPr lang="en-US" altLang="ko-KR" sz="1200" dirty="0" smtClean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 smtClean="0"/>
              <a:t>그러나 </a:t>
            </a:r>
            <a:r>
              <a:rPr lang="ko-KR" altLang="en-US" sz="1200" dirty="0" smtClean="0">
                <a:solidFill>
                  <a:srgbClr val="FF0000"/>
                </a:solidFill>
              </a:rPr>
              <a:t>사용자에 관련된 화면 기능이 바뀌면 클라이언트 프로그램도 수정해서 다시 </a:t>
            </a:r>
            <a:r>
              <a:rPr lang="ko-KR" altLang="en-US" sz="1200" dirty="0" smtClean="0">
                <a:solidFill>
                  <a:srgbClr val="FF0000"/>
                </a:solidFill>
              </a:rPr>
              <a:t>설치해야 함</a:t>
            </a:r>
            <a:endParaRPr lang="en-US" altLang="ko-KR" sz="1200" dirty="0" smtClean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9" y="3909288"/>
            <a:ext cx="8039113" cy="4523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j-ea"/>
                <a:ea typeface="나눔스퀘어"/>
              </a:rPr>
              <a:t>클라이언트</a:t>
            </a:r>
            <a:r>
              <a:rPr lang="en-US" altLang="ko-KR" spc="-1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j-ea"/>
                <a:ea typeface="나눔스퀘어"/>
              </a:rPr>
              <a:t>-</a:t>
            </a:r>
            <a:r>
              <a:rPr lang="ko-KR" altLang="en-US" spc="-1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j-ea"/>
                <a:ea typeface="나눔스퀘어"/>
              </a:rPr>
              <a:t>서버 기반 프로그램의 특징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+mj-ea"/>
              <a:ea typeface="나눔스퀘어"/>
            </a:endParaRPr>
          </a:p>
        </p:txBody>
      </p:sp>
      <p:pic>
        <p:nvPicPr>
          <p:cNvPr id="8" name="그림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2817" y="1986735"/>
            <a:ext cx="5943600" cy="167195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505119" y="711235"/>
            <a:ext cx="758533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1.2 </a:t>
            </a:r>
            <a:r>
              <a:rPr lang="ko-KR" altLang="en-US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클라이언트</a:t>
            </a:r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서버 기반</a:t>
            </a:r>
            <a:r>
              <a:rPr lang="en-US" altLang="ko-KR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프로그램 동작 방식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09533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5230</TotalTime>
  <Words>447</Words>
  <Application>Microsoft Office PowerPoint</Application>
  <PresentationFormat>화면 슬라이드 쇼(4:3)</PresentationFormat>
  <Paragraphs>74</Paragraphs>
  <Slides>15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6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SSEN Kim</dc:creator>
  <cp:lastModifiedBy>Windows 사용자</cp:lastModifiedBy>
  <cp:revision>416</cp:revision>
  <dcterms:created xsi:type="dcterms:W3CDTF">2018-08-29T04:30:46Z</dcterms:created>
  <dcterms:modified xsi:type="dcterms:W3CDTF">2019-11-11T11:46:24Z</dcterms:modified>
</cp:coreProperties>
</file>