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719" r:id="rId2"/>
    <p:sldId id="262" r:id="rId3"/>
    <p:sldId id="720" r:id="rId4"/>
    <p:sldId id="724" r:id="rId5"/>
    <p:sldId id="725" r:id="rId6"/>
    <p:sldId id="726" r:id="rId7"/>
    <p:sldId id="727" r:id="rId8"/>
    <p:sldId id="7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4E9C"/>
    <a:srgbClr val="39BCB8"/>
    <a:srgbClr val="39BBB6"/>
    <a:srgbClr val="B83010"/>
    <a:srgbClr val="49C1BE"/>
    <a:srgbClr val="B5A8D3"/>
    <a:srgbClr val="EE5835"/>
    <a:srgbClr val="2D8F8A"/>
    <a:srgbClr val="3CBCB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668" y="-96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프로그래밍과 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프로그래밍의 기본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웹 프로그래밍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 JSP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특징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79995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정적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(static)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웹 프로그래밍 구성요소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프로그래밍의 기본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7" y="1989278"/>
            <a:ext cx="7504044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웹 서버</a:t>
            </a:r>
            <a:r>
              <a:rPr lang="en-US" altLang="ko-KR" sz="1200" dirty="0" smtClean="0">
                <a:latin typeface="+mj-ea"/>
                <a:ea typeface="+mj-ea"/>
              </a:rPr>
              <a:t>(Apache)</a:t>
            </a:r>
            <a:r>
              <a:rPr lang="ko-KR" altLang="en-US" sz="1200" dirty="0" smtClean="0">
                <a:latin typeface="+mj-ea"/>
                <a:ea typeface="+mj-ea"/>
              </a:rPr>
              <a:t>에 미리 보여줄 </a:t>
            </a:r>
            <a:r>
              <a:rPr lang="en-US" altLang="ko-KR" sz="1200" dirty="0" smtClean="0">
                <a:latin typeface="+mj-ea"/>
                <a:ea typeface="+mj-ea"/>
              </a:rPr>
              <a:t>HTML </a:t>
            </a:r>
            <a:r>
              <a:rPr lang="ko-KR" altLang="en-US" sz="1200" dirty="0" smtClean="0">
                <a:latin typeface="+mj-ea"/>
                <a:ea typeface="+mj-ea"/>
              </a:rPr>
              <a:t>페이지</a:t>
            </a:r>
            <a:r>
              <a:rPr lang="en-US" altLang="ko-KR" sz="1200" dirty="0" smtClean="0">
                <a:latin typeface="+mj-ea"/>
                <a:ea typeface="+mj-ea"/>
              </a:rPr>
              <a:t>, CSS, </a:t>
            </a:r>
            <a:r>
              <a:rPr lang="ko-KR" altLang="en-US" sz="1200" dirty="0" smtClean="0">
                <a:latin typeface="+mj-ea"/>
                <a:ea typeface="+mj-ea"/>
              </a:rPr>
              <a:t>이미지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자바스크립트 파일을 저장해 놓고 브라우저에서 요청 할 경우 그대로 전달하는 방식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사용자는 페이지가 변경되지 않는 한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고정된 웹 페이지를 보게 함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주로 화면의 디자인을 구성하거나 클라이언트의 이벤트를 처리함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환율 정보나 주가 정보 등 실시간 정보를 표시하는 데는 적합하지 않는 방식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정적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(static)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웹 프로그래밍이란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617" y="4292046"/>
            <a:ext cx="7504044" cy="20313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웹 서버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각 클라이언트에게 서비스를 제공하는 컴퓨터를 의미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클라이언트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네트워크로 서버에 접속한 후 서버로부터 서비스를 제공받는 컴퓨터를 의미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HTTP 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프로토콜</a:t>
            </a:r>
            <a:r>
              <a:rPr lang="en-US" altLang="ko-KR" sz="1200" dirty="0" smtClean="0">
                <a:latin typeface="+mj-ea"/>
                <a:ea typeface="+mj-ea"/>
              </a:rPr>
              <a:t>:Hyper Text Transfer Protocol</a:t>
            </a:r>
            <a:r>
              <a:rPr lang="ko-KR" altLang="en-US" sz="1200" dirty="0" smtClean="0">
                <a:latin typeface="+mj-ea"/>
                <a:ea typeface="+mj-ea"/>
              </a:rPr>
              <a:t>의 약자로 </a:t>
            </a:r>
            <a:r>
              <a:rPr lang="en-US" altLang="ko-KR" sz="1200" dirty="0" smtClean="0">
                <a:latin typeface="+mj-ea"/>
                <a:ea typeface="+mj-ea"/>
              </a:rPr>
              <a:t>www </a:t>
            </a:r>
            <a:r>
              <a:rPr lang="ko-KR" altLang="en-US" sz="1200" dirty="0" smtClean="0">
                <a:latin typeface="+mj-ea"/>
                <a:ea typeface="+mj-ea"/>
              </a:rPr>
              <a:t>서비스를 제공하는 통신 규약을 의미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웹 서버와 클라이언트는 이 프로토콜을 이용해 정보를 주고 받음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HTML</a:t>
            </a:r>
            <a:r>
              <a:rPr lang="en-US" altLang="ko-KR" sz="1200" dirty="0" smtClean="0">
                <a:latin typeface="+mj-ea"/>
                <a:ea typeface="+mj-ea"/>
              </a:rPr>
              <a:t>: Hyper Text Markup Language </a:t>
            </a:r>
            <a:r>
              <a:rPr lang="ko-KR" altLang="en-US" sz="1200" dirty="0" smtClean="0">
                <a:latin typeface="+mj-ea"/>
                <a:ea typeface="+mj-ea"/>
              </a:rPr>
              <a:t>의 약자로</a:t>
            </a:r>
            <a:r>
              <a:rPr lang="en-US" altLang="ko-KR" sz="1200" dirty="0" smtClean="0">
                <a:latin typeface="+mj-ea"/>
                <a:ea typeface="+mj-ea"/>
              </a:rPr>
              <a:t>, www </a:t>
            </a:r>
            <a:r>
              <a:rPr lang="ko-KR" altLang="en-US" sz="1200" dirty="0" smtClean="0">
                <a:latin typeface="+mj-ea"/>
                <a:ea typeface="+mj-ea"/>
              </a:rPr>
              <a:t>서비스를 제공하기 위한 표준 언어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자바스크립트</a:t>
            </a:r>
            <a:r>
              <a:rPr lang="en-US" altLang="ko-KR" sz="1200" dirty="0" smtClean="0">
                <a:latin typeface="+mj-ea"/>
                <a:ea typeface="+mj-ea"/>
              </a:rPr>
              <a:t>: HTML </a:t>
            </a:r>
            <a:r>
              <a:rPr lang="ko-KR" altLang="en-US" sz="1200" dirty="0" smtClean="0">
                <a:latin typeface="+mj-ea"/>
                <a:ea typeface="+mj-ea"/>
              </a:rPr>
              <a:t>웹 페이지의 여러 가지 동적인 기능을 제공하는 스크립트 언어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CSS(Style Sheet)</a:t>
            </a:r>
            <a:r>
              <a:rPr lang="en-US" altLang="ko-KR" sz="1200" dirty="0" smtClean="0">
                <a:latin typeface="+mj-ea"/>
                <a:ea typeface="+mj-ea"/>
              </a:rPr>
              <a:t>: HTML </a:t>
            </a:r>
            <a:r>
              <a:rPr lang="ko-KR" altLang="en-US" sz="1200" dirty="0" smtClean="0">
                <a:latin typeface="+mj-ea"/>
                <a:ea typeface="+mj-ea"/>
              </a:rPr>
              <a:t>문서에서 서체나 색상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정렬 등 세부적인 </a:t>
            </a:r>
            <a:r>
              <a:rPr lang="en-US" altLang="ko-KR" sz="1200" dirty="0" smtClean="0">
                <a:latin typeface="+mj-ea"/>
                <a:ea typeface="+mj-ea"/>
              </a:rPr>
              <a:t>HTML </a:t>
            </a:r>
            <a:r>
              <a:rPr lang="ko-KR" altLang="en-US" sz="1200" dirty="0" smtClean="0">
                <a:latin typeface="+mj-ea"/>
                <a:ea typeface="+mj-ea"/>
              </a:rPr>
              <a:t>페이지의 디자인 관련된 기능 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8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1" y="1481447"/>
            <a:ext cx="63690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정적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(static)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웹 프로그래밍의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924179" y="4591878"/>
            <a:ext cx="458977" cy="4174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6106" y="5098774"/>
            <a:ext cx="750404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사용자에게 디자인 같은 고정된 정보만 제</a:t>
            </a:r>
            <a:r>
              <a:rPr lang="ko-KR" altLang="en-US" sz="1200" dirty="0">
                <a:latin typeface="+mj-ea"/>
                <a:ea typeface="+mj-ea"/>
              </a:rPr>
              <a:t>공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정보 수정 시 관리자가 직접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HTML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소스를 수정하여 사용자에게 정보를 제공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실시간 정보를 제공받기를 바라는 사용자들에게는 적합하지 않는 방식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651" y="3736981"/>
            <a:ext cx="750404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실시간으로 변하는 환율 정보나 주가 정보를 제공하기 위해서는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관리자가 수작업으로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코드를 주기적으로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업데이트 해야 함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2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16" y="1094692"/>
            <a:ext cx="5873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269" y="4862037"/>
            <a:ext cx="7504044" cy="17543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정적 </a:t>
            </a:r>
            <a:r>
              <a:rPr lang="ko-KR" altLang="en-US" sz="1200" dirty="0" smtClean="0">
                <a:latin typeface="+mj-ea"/>
                <a:ea typeface="+mj-ea"/>
              </a:rPr>
              <a:t>웹 프로그래밍에서 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관리자의 역할을 웹 애플리케이션 서버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(Web Application Server, WAS)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가 수행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클라이언트의 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요청이 있을 때마다 데이터베이스에 접근해서 실시간 정보를 얻어와서 클라이언트에게 전송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처음에 동적인 방식으로 프로그램을 제공하는 기능은 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CGI(Common Gate Interface,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공용 게이트웨이 인터페이스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였음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프로그래밍 언어인 펄</a:t>
            </a:r>
            <a:r>
              <a:rPr lang="en-US" altLang="ko-KR" sz="1200" dirty="0" smtClean="0">
                <a:latin typeface="+mj-ea"/>
                <a:ea typeface="+mj-ea"/>
              </a:rPr>
              <a:t>(Perl)</a:t>
            </a:r>
            <a:r>
              <a:rPr lang="ko-KR" altLang="en-US" sz="1200" dirty="0" smtClean="0">
                <a:latin typeface="+mj-ea"/>
                <a:ea typeface="+mj-ea"/>
              </a:rPr>
              <a:t>이 대표적인 </a:t>
            </a:r>
            <a:r>
              <a:rPr lang="en-US" altLang="ko-KR" sz="1200" dirty="0" smtClean="0">
                <a:latin typeface="+mj-ea"/>
                <a:ea typeface="+mj-ea"/>
              </a:rPr>
              <a:t>CGI</a:t>
            </a:r>
            <a:r>
              <a:rPr lang="ko-KR" altLang="en-US" sz="1200" dirty="0" smtClean="0">
                <a:latin typeface="+mj-ea"/>
                <a:ea typeface="+mj-ea"/>
              </a:rPr>
              <a:t>언어임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웹 프로그래밍이란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6" y="2990610"/>
            <a:ext cx="59626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652" y="1948011"/>
            <a:ext cx="750404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초기 웹 프로그램에서 사용하는 방식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프로세스</a:t>
            </a:r>
            <a:r>
              <a:rPr lang="en-US" altLang="ko-KR" sz="1200" u="sng" dirty="0" smtClean="0">
                <a:solidFill>
                  <a:srgbClr val="0000FF"/>
                </a:solidFill>
                <a:latin typeface="+mj-ea"/>
                <a:ea typeface="+mj-ea"/>
              </a:rPr>
              <a:t>(Process)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방식으로 실행</a:t>
            </a:r>
            <a:r>
              <a:rPr lang="ko-KR" altLang="en-US" sz="1200" dirty="0" smtClean="0">
                <a:latin typeface="+mj-ea"/>
                <a:ea typeface="+mj-ea"/>
              </a:rPr>
              <a:t>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서버의 부하가 심함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CGI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방식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3350006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방식으로 동작하는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23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322" y="1689593"/>
            <a:ext cx="7504044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클라이언트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이</a:t>
            </a:r>
            <a:r>
              <a:rPr lang="ko-KR" altLang="en-US" sz="1200" dirty="0" smtClean="0">
                <a:latin typeface="+mj-ea"/>
                <a:ea typeface="+mj-ea"/>
              </a:rPr>
              <a:t> 환율 정보 요청시 </a:t>
            </a:r>
            <a:r>
              <a:rPr lang="en-US" altLang="ko-KR" sz="1200" dirty="0" smtClean="0">
                <a:latin typeface="+mj-ea"/>
                <a:ea typeface="+mj-ea"/>
              </a:rPr>
              <a:t>WAS</a:t>
            </a:r>
            <a:r>
              <a:rPr lang="ko-KR" altLang="en-US" sz="1200" dirty="0" smtClean="0">
                <a:latin typeface="+mj-ea"/>
                <a:ea typeface="+mj-ea"/>
              </a:rPr>
              <a:t>는 환율 조회 기능을 수행하는 프로세스</a:t>
            </a:r>
            <a:r>
              <a:rPr lang="en-US" altLang="ko-KR" sz="1200" dirty="0" smtClean="0">
                <a:latin typeface="+mj-ea"/>
                <a:ea typeface="+mj-ea"/>
              </a:rPr>
              <a:t>(process)</a:t>
            </a:r>
            <a:r>
              <a:rPr lang="ko-KR" altLang="en-US" sz="1200" dirty="0" smtClean="0">
                <a:latin typeface="+mj-ea"/>
                <a:ea typeface="+mj-ea"/>
              </a:rPr>
              <a:t>를 메모리에 생성한 후 데이터베이스와 연동해서 환율 정보를 얻어온 후 클라이언트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 smtClean="0">
                <a:latin typeface="+mj-ea"/>
                <a:ea typeface="+mj-ea"/>
              </a:rPr>
              <a:t>에게 결과를 반환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다시 클라이언트</a:t>
            </a:r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가 환율 정보 요청 시 환율 정보 기능을 하는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프로세스를 또다시 메모리에 생성 후 작업을 수행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322" y="4146070"/>
            <a:ext cx="7504044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j-ea"/>
                <a:ea typeface="+mj-ea"/>
              </a:rPr>
              <a:t>CGI </a:t>
            </a:r>
            <a:r>
              <a:rPr lang="ko-KR" altLang="en-US" sz="1200" dirty="0" smtClean="0">
                <a:latin typeface="+mj-ea"/>
                <a:ea typeface="+mj-ea"/>
              </a:rPr>
              <a:t>방식은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같은 기능을 수행하더라도 각 경우에 대해서 처음부터 메모리에 로드 해서 수행해야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함</a:t>
            </a:r>
            <a:endParaRPr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초기 인터넷 환경에선 사용자 수와 수행할 기능이 적으므로 실행 문제를 발생시키지 않음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u="sng" dirty="0" smtClean="0">
                <a:solidFill>
                  <a:srgbClr val="FF0000"/>
                </a:solidFill>
                <a:latin typeface="+mj-ea"/>
                <a:ea typeface="+mj-ea"/>
              </a:rPr>
              <a:t>사용자 수가 급격히 늘고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기능이 복잡해지면서 이런 방식으로 서비스 수행 시 </a:t>
            </a:r>
            <a:r>
              <a:rPr lang="ko-KR" altLang="en-US" sz="1200" u="sng" dirty="0" smtClean="0">
                <a:solidFill>
                  <a:srgbClr val="FF0000"/>
                </a:solidFill>
                <a:latin typeface="+mj-ea"/>
                <a:ea typeface="+mj-ea"/>
              </a:rPr>
              <a:t>메모리에 과부하</a:t>
            </a:r>
            <a:r>
              <a:rPr lang="ko-KR" altLang="en-US" sz="1200" dirty="0" smtClean="0">
                <a:latin typeface="+mj-ea"/>
                <a:ea typeface="+mj-ea"/>
              </a:rPr>
              <a:t>가 걸리는 문제를 발생시킴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이런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문제를 해결하면서 나온 기술들이 </a:t>
            </a:r>
            <a:r>
              <a:rPr lang="en-US" altLang="ko-KR" sz="1200" u="sng" dirty="0" smtClean="0">
                <a:solidFill>
                  <a:srgbClr val="0000FF"/>
                </a:solidFill>
                <a:latin typeface="+mj-ea"/>
                <a:ea typeface="+mj-ea"/>
              </a:rPr>
              <a:t>JSP, ASP, PHP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63823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CGI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방식의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7" y="2902742"/>
            <a:ext cx="57594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JSP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특징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652" y="1948011"/>
            <a:ext cx="750404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브라우저 요청 시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스레드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(thread)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방식으로 실행</a:t>
            </a:r>
            <a:r>
              <a:rPr lang="ko-KR" altLang="en-US" sz="1200" dirty="0" smtClean="0">
                <a:latin typeface="+mj-ea"/>
                <a:ea typeface="+mj-ea"/>
              </a:rPr>
              <a:t>하므로 </a:t>
            </a:r>
            <a:r>
              <a:rPr lang="en-US" altLang="ko-KR" sz="1200" dirty="0" smtClean="0">
                <a:latin typeface="+mj-ea"/>
                <a:ea typeface="+mj-ea"/>
              </a:rPr>
              <a:t>CGI</a:t>
            </a:r>
            <a:r>
              <a:rPr lang="ko-KR" altLang="en-US" sz="1200" dirty="0" smtClean="0">
                <a:latin typeface="+mj-ea"/>
                <a:ea typeface="+mj-ea"/>
              </a:rPr>
              <a:t>보다 효율적으로 기능을 수행함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264882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드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방식으로 동작하는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특징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119" y="1679594"/>
            <a:ext cx="7504044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클라이언트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 smtClean="0">
                <a:latin typeface="+mj-ea"/>
                <a:ea typeface="+mj-ea"/>
              </a:rPr>
              <a:t>이 환율 정보 요청시 </a:t>
            </a:r>
            <a:r>
              <a:rPr lang="en-US" altLang="ko-KR" sz="1200" dirty="0" smtClean="0">
                <a:latin typeface="+mj-ea"/>
                <a:ea typeface="+mj-ea"/>
              </a:rPr>
              <a:t>WAS</a:t>
            </a:r>
            <a:r>
              <a:rPr lang="ko-KR" altLang="en-US" sz="1200" dirty="0" smtClean="0">
                <a:latin typeface="+mj-ea"/>
                <a:ea typeface="+mj-ea"/>
              </a:rPr>
              <a:t>는 환율 조회  기능을 메모리에 생성한 후 데이터베이스와 연동해서 환율 정보를 얻어온 후 클라이언트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 smtClean="0">
                <a:latin typeface="+mj-ea"/>
                <a:ea typeface="+mj-ea"/>
              </a:rPr>
              <a:t>에게 결과를 반환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다시 클라이언트</a:t>
            </a:r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가 환율 정보 요청 시 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기존에 서비스를 담당했던 환율 정보 기능이 메모리에 존재하므로</a:t>
            </a:r>
            <a:r>
              <a:rPr lang="ko-KR" altLang="en-US" sz="1200" dirty="0" smtClean="0">
                <a:latin typeface="+mj-ea"/>
                <a:ea typeface="+mj-ea"/>
              </a:rPr>
              <a:t> 이 환율 조회 기능을 이용해서 환율 정보를 가져옴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따라서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각각의 요청에 대한 기능을 메모리에 따로 로드 하지 않음</a:t>
            </a:r>
            <a:endParaRPr lang="en-US" altLang="ko-KR" sz="1200" u="sng" dirty="0" smtClean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19" y="4321820"/>
            <a:ext cx="7504044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프로세스 방식이 아닌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스레드 방식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으로 실행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클라이언트 요구를 처리하는 기능은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최초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한 번만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메모리에 로드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됨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클라이언트가 동일한 기능을 요구하면 </a:t>
            </a:r>
            <a:r>
              <a:rPr lang="ko-KR" altLang="en-US" sz="1200" u="sng" dirty="0" smtClean="0">
                <a:solidFill>
                  <a:srgbClr val="0000FF"/>
                </a:solidFill>
                <a:latin typeface="+mj-ea"/>
                <a:ea typeface="+mj-ea"/>
              </a:rPr>
              <a:t>기존에 사용한 기능을 재사용</a:t>
            </a:r>
            <a:r>
              <a:rPr lang="ko-KR" altLang="en-US" sz="1200" dirty="0" smtClean="0">
                <a:latin typeface="+mj-ea"/>
                <a:ea typeface="+mj-ea"/>
              </a:rPr>
              <a:t>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따라서 프로세스 방식으로 동작하는 것보다 휠씬 빠르게 수행할 수 있음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35545" y="377738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방식의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</TotalTime>
  <Words>592</Words>
  <Application>Microsoft Office PowerPoint</Application>
  <PresentationFormat>화면 슬라이드 쇼(4:3)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339</cp:revision>
  <dcterms:created xsi:type="dcterms:W3CDTF">2018-08-29T04:30:46Z</dcterms:created>
  <dcterms:modified xsi:type="dcterms:W3CDTF">2019-11-11T11:53:52Z</dcterms:modified>
</cp:coreProperties>
</file>