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719" r:id="rId2"/>
    <p:sldId id="262" r:id="rId3"/>
    <p:sldId id="720" r:id="rId4"/>
    <p:sldId id="738" r:id="rId5"/>
    <p:sldId id="742" r:id="rId6"/>
    <p:sldId id="740" r:id="rId7"/>
    <p:sldId id="743" r:id="rId8"/>
    <p:sldId id="746" r:id="rId9"/>
    <p:sldId id="747" r:id="rId10"/>
    <p:sldId id="750" r:id="rId11"/>
    <p:sldId id="751" r:id="rId12"/>
    <p:sldId id="752" r:id="rId13"/>
    <p:sldId id="753" r:id="rId14"/>
    <p:sldId id="748" r:id="rId15"/>
    <p:sldId id="756" r:id="rId16"/>
    <p:sldId id="757" r:id="rId17"/>
    <p:sldId id="758" r:id="rId18"/>
    <p:sldId id="759" r:id="rId19"/>
    <p:sldId id="760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76" r:id="rId28"/>
    <p:sldId id="768" r:id="rId29"/>
    <p:sldId id="771" r:id="rId30"/>
    <p:sldId id="772" r:id="rId31"/>
    <p:sldId id="773" r:id="rId32"/>
    <p:sldId id="774" r:id="rId33"/>
    <p:sldId id="775" r:id="rId34"/>
    <p:sldId id="769" r:id="rId35"/>
    <p:sldId id="777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85" r:id="rId44"/>
    <p:sldId id="786" r:id="rId45"/>
    <p:sldId id="787" r:id="rId46"/>
    <p:sldId id="788" r:id="rId47"/>
    <p:sldId id="789" r:id="rId48"/>
    <p:sldId id="791" r:id="rId49"/>
    <p:sldId id="790" r:id="rId50"/>
    <p:sldId id="792" r:id="rId51"/>
    <p:sldId id="793" r:id="rId52"/>
    <p:sldId id="794" r:id="rId53"/>
    <p:sldId id="79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  <p:cmAuthor id="2" name="goott5" initials="g" lastIdx="1" clrIdx="1">
    <p:extLst>
      <p:ext uri="{19B8F6BF-5375-455C-9EA6-DF929625EA0E}">
        <p15:presenceInfo xmlns:p15="http://schemas.microsoft.com/office/powerpoint/2012/main" userId="goott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83010"/>
    <a:srgbClr val="664E9C"/>
    <a:srgbClr val="39BCB8"/>
    <a:srgbClr val="39BBB6"/>
    <a:srgbClr val="49C1BE"/>
    <a:srgbClr val="B5A8D3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0" y="8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&#53680;&#52899;&#49436;&#48260;&#44032;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이해하기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57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애플리케이션의 기본 구조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웹 애플리케이션 실행하기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WAR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 및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tomcat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배치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(Deploy)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 CMD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startup.bat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tomcat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기동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55547-35E8-4472-BF14-98526C84815C}"/>
              </a:ext>
            </a:extLst>
          </p:cNvPr>
          <p:cNvSpPr txBox="1"/>
          <p:nvPr/>
        </p:nvSpPr>
        <p:spPr>
          <a:xfrm>
            <a:off x="6662218" y="1554752"/>
            <a:ext cx="22109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실습 </a:t>
            </a:r>
            <a:r>
              <a:rPr lang="en-US" altLang="ko-KR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</a:t>
            </a:r>
            <a:r>
              <a:rPr lang="ko-KR" altLang="en-US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명시된 페이지는 실습하지 마세요</a:t>
            </a:r>
            <a:r>
              <a:rPr lang="en-US" altLang="ko-KR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lnSpc>
                <a:spcPct val="165000"/>
              </a:lnSpc>
            </a:pPr>
            <a:endParaRPr lang="en-US" altLang="ko-KR" sz="1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65000"/>
              </a:lnSpc>
            </a:pPr>
            <a:r>
              <a:rPr lang="ko-KR" altLang="en-US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내용만 이해합니다</a:t>
            </a:r>
            <a:r>
              <a:rPr lang="en-US" altLang="ko-KR" sz="1600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40565"/>
            <a:ext cx="7128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콘솔창이 나타나면서 톰캣 컨테이너가 실행됩니다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89" y="1817564"/>
            <a:ext cx="5792470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7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4.3.3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브라우저에서 웹 애플리케이션 요청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040" y="1908611"/>
            <a:ext cx="764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웹 브라우저에서 웹 애플리케이션을 요청하는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276061"/>
            <a:ext cx="4770784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http://</a:t>
            </a:r>
            <a:r>
              <a:rPr lang="ko-KR" altLang="en-US" sz="1600" dirty="0" err="1">
                <a:hlinkClick r:id="rId2"/>
              </a:rPr>
              <a:t>톰캣서버가</a:t>
            </a:r>
            <a:r>
              <a:rPr lang="ko-KR" altLang="en-US" sz="1600" dirty="0"/>
              <a:t> 실행 중인 컴퓨터의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</a:t>
            </a:r>
            <a:r>
              <a:rPr lang="en-US" altLang="ko-KR" sz="1600" dirty="0"/>
              <a:t>: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컨텍스트이름</a:t>
            </a:r>
            <a:r>
              <a:rPr lang="en-US" altLang="ko-KR" sz="1600" dirty="0"/>
              <a:t>/</a:t>
            </a:r>
            <a:r>
              <a:rPr lang="ko-KR" altLang="en-US" sz="1600" dirty="0"/>
              <a:t>요청파일이름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125561" y="2832649"/>
            <a:ext cx="309890" cy="318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015" y="3309731"/>
            <a:ext cx="3776871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http://127.0.0.1:8080/demo/demo.html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13791" y="6033052"/>
            <a:ext cx="7176052" cy="2616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ea"/>
                <a:ea typeface="+mj-ea"/>
              </a:rPr>
              <a:t>현재는 톰캣이 로컬 </a:t>
            </a:r>
            <a:r>
              <a:rPr lang="en-US" altLang="ko-KR" sz="1100">
                <a:latin typeface="+mj-ea"/>
                <a:ea typeface="+mj-ea"/>
              </a:rPr>
              <a:t>PC</a:t>
            </a:r>
            <a:r>
              <a:rPr lang="ko-KR" altLang="en-US" sz="1100">
                <a:latin typeface="+mj-ea"/>
                <a:ea typeface="+mj-ea"/>
              </a:rPr>
              <a:t>에 설치되어 있기 때문에 </a:t>
            </a:r>
            <a:r>
              <a:rPr lang="en-US" altLang="ko-KR" sz="1100">
                <a:latin typeface="+mj-ea"/>
                <a:ea typeface="+mj-ea"/>
              </a:rPr>
              <a:t>127.0.0.1 </a:t>
            </a:r>
            <a:r>
              <a:rPr lang="ko-KR" altLang="en-US" sz="1100">
                <a:latin typeface="+mj-ea"/>
                <a:ea typeface="+mj-ea"/>
              </a:rPr>
              <a:t>대신 </a:t>
            </a:r>
            <a:r>
              <a:rPr lang="en-US" altLang="ko-KR" sz="1100">
                <a:latin typeface="+mj-ea"/>
                <a:ea typeface="+mj-ea"/>
              </a:rPr>
              <a:t>localhost</a:t>
            </a:r>
            <a:r>
              <a:rPr lang="ko-KR" altLang="en-US" sz="1100">
                <a:latin typeface="+mj-ea"/>
                <a:ea typeface="+mj-ea"/>
              </a:rPr>
              <a:t>라고 입력해도 됩니다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779" y="4020170"/>
            <a:ext cx="370522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14401" y="5778810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>
                <a:latin typeface="+mj-ea"/>
              </a:rPr>
              <a:t>Tip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2450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4.3.4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컨텍스트란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?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759" y="1868856"/>
            <a:ext cx="7219956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톰캣의  </a:t>
            </a:r>
            <a:r>
              <a:rPr lang="en-US" altLang="ko-KR" sz="1200" dirty="0">
                <a:latin typeface="+mj-ea"/>
                <a:ea typeface="+mj-ea"/>
              </a:rPr>
              <a:t>server.xml</a:t>
            </a:r>
            <a:r>
              <a:rPr lang="ko-KR" altLang="en-US" sz="1200" dirty="0">
                <a:latin typeface="+mj-ea"/>
                <a:ea typeface="+mj-ea"/>
              </a:rPr>
              <a:t>에 등록하는 웹 애플리케이션을 컨텍스트</a:t>
            </a:r>
            <a:r>
              <a:rPr lang="en-US" altLang="ko-KR" sz="1200" dirty="0">
                <a:latin typeface="+mj-ea"/>
                <a:ea typeface="+mj-ea"/>
              </a:rPr>
              <a:t>(Context)</a:t>
            </a:r>
            <a:r>
              <a:rPr lang="ko-KR" altLang="en-US" sz="1200" dirty="0">
                <a:latin typeface="+mj-ea"/>
                <a:ea typeface="+mj-ea"/>
              </a:rPr>
              <a:t>라 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즉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 err="1">
                <a:latin typeface="+mj-ea"/>
                <a:ea typeface="+mj-ea"/>
              </a:rPr>
              <a:t>톰캣</a:t>
            </a:r>
            <a:r>
              <a:rPr lang="ko-KR" altLang="en-US" sz="1200" dirty="0">
                <a:latin typeface="+mj-ea"/>
                <a:ea typeface="+mj-ea"/>
              </a:rPr>
              <a:t> 입장에서 인식하는 한 개의 웹 애플리케이션임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759" y="2614303"/>
            <a:ext cx="486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컨텍스트의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758" y="2952856"/>
            <a:ext cx="6810675" cy="144161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웹 애플리케이션당 하나의 컨텍스트가 등록됨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웹 애플리케이션 이름과 같을 수도 있고 다를 수도 있음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컨텍스트 이름은 중복되면 안됨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웹 애플리케이션의 의미를 가장 잘 나타낼 수 있는 명사형으로 지정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대소문자 구분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톰캣 컨테이너에 컨텍스트 등록하기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522" y="1878795"/>
            <a:ext cx="668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톰캣 설치 루트 디렉터리의 </a:t>
            </a:r>
            <a:r>
              <a:rPr lang="en-US" altLang="ko-KR" sz="1200" dirty="0" err="1">
                <a:latin typeface="+mj-ea"/>
                <a:ea typeface="+mj-ea"/>
              </a:rPr>
              <a:t>conf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디렉터리의 </a:t>
            </a:r>
            <a:r>
              <a:rPr lang="en-US" altLang="ko-KR" sz="1200" dirty="0">
                <a:latin typeface="+mj-ea"/>
                <a:ea typeface="+mj-ea"/>
              </a:rPr>
              <a:t>server.xml</a:t>
            </a:r>
            <a:r>
              <a:rPr lang="ko-KR" altLang="en-US" sz="1200" dirty="0">
                <a:latin typeface="+mj-ea"/>
                <a:ea typeface="+mj-ea"/>
              </a:rPr>
              <a:t>을 설정합니다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 cstate="print"/>
          <a:srcRect b="29643"/>
          <a:stretch/>
        </p:blipFill>
        <p:spPr bwMode="auto">
          <a:xfrm>
            <a:off x="1267873" y="2310033"/>
            <a:ext cx="6315683" cy="38124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37521" y="3627783"/>
            <a:ext cx="192819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05270" y="5198165"/>
            <a:ext cx="616226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2352A-9291-43AD-BEF9-3D1A012E282D}"/>
              </a:ext>
            </a:extLst>
          </p:cNvPr>
          <p:cNvSpPr txBox="1"/>
          <p:nvPr/>
        </p:nvSpPr>
        <p:spPr>
          <a:xfrm>
            <a:off x="5223681" y="1470669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07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06" y="1429654"/>
            <a:ext cx="438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&lt;Context&gt; </a:t>
            </a:r>
            <a:r>
              <a:rPr lang="ko-KR" altLang="en-US" sz="1400" b="1" dirty="0" err="1">
                <a:solidFill>
                  <a:srgbClr val="FF0000"/>
                </a:solidFill>
                <a:latin typeface="+mj-ea"/>
                <a:ea typeface="+mj-ea"/>
              </a:rPr>
              <a:t>태그란</a:t>
            </a:r>
            <a:r>
              <a:rPr lang="en-US" altLang="ko-KR" sz="1400" b="1" dirty="0">
                <a:latin typeface="+mj-ea"/>
                <a:ea typeface="+mj-ea"/>
              </a:rPr>
              <a:t>?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226" y="1769168"/>
            <a:ext cx="7623313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latin typeface="+mj-ea"/>
                <a:ea typeface="+mj-ea"/>
              </a:rPr>
              <a:t>톰캣은</a:t>
            </a:r>
            <a:r>
              <a:rPr lang="ko-KR" altLang="en-US" sz="1200" dirty="0">
                <a:latin typeface="+mj-ea"/>
                <a:ea typeface="+mj-ea"/>
              </a:rPr>
              <a:t> 모든 설정 정보를 </a:t>
            </a:r>
            <a:r>
              <a:rPr lang="en-US" altLang="ko-KR" sz="1200" dirty="0">
                <a:latin typeface="+mj-ea"/>
                <a:ea typeface="+mj-ea"/>
              </a:rPr>
              <a:t>XML</a:t>
            </a:r>
            <a:r>
              <a:rPr lang="ko-KR" altLang="en-US" sz="1200" dirty="0">
                <a:latin typeface="+mj-ea"/>
                <a:ea typeface="+mj-ea"/>
              </a:rPr>
              <a:t>로 저장한 후 실행 시 정보를 읽어와 설정대로 실행함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우리가 만든 웹 애플리케이션도 미리 </a:t>
            </a:r>
            <a:r>
              <a:rPr lang="en-US" altLang="ko-KR" sz="1200" dirty="0">
                <a:latin typeface="+mj-ea"/>
                <a:ea typeface="+mj-ea"/>
              </a:rPr>
              <a:t>&lt;Context&gt; </a:t>
            </a:r>
            <a:r>
              <a:rPr lang="ko-KR" altLang="en-US" sz="1200" dirty="0">
                <a:latin typeface="+mj-ea"/>
                <a:ea typeface="+mj-ea"/>
              </a:rPr>
              <a:t>태그를 이용해서 </a:t>
            </a:r>
            <a:r>
              <a:rPr lang="en-US" altLang="ko-KR" sz="1200" dirty="0">
                <a:latin typeface="+mj-ea"/>
                <a:ea typeface="+mj-ea"/>
              </a:rPr>
              <a:t>server.xml</a:t>
            </a:r>
            <a:r>
              <a:rPr lang="ko-KR" altLang="en-US" sz="1200" dirty="0">
                <a:latin typeface="+mj-ea"/>
                <a:ea typeface="+mj-ea"/>
              </a:rPr>
              <a:t>에 등록해 두어야 </a:t>
            </a:r>
            <a:r>
              <a:rPr lang="ko-KR" altLang="en-US" sz="1200" dirty="0" err="1">
                <a:latin typeface="+mj-ea"/>
                <a:ea typeface="+mj-ea"/>
              </a:rPr>
              <a:t>톰캣이</a:t>
            </a:r>
            <a:r>
              <a:rPr lang="ko-KR" altLang="en-US" sz="1200" dirty="0">
                <a:latin typeface="+mj-ea"/>
                <a:ea typeface="+mj-ea"/>
              </a:rPr>
              <a:t> 설정한 대로 웹 애플리케이션을 실행함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73339"/>
              </p:ext>
            </p:extLst>
          </p:nvPr>
        </p:nvGraphicFramePr>
        <p:xfrm>
          <a:off x="616226" y="3596049"/>
          <a:ext cx="77916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컨텍스트 이름입니다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 이름과 다를 수도 있으며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브라우저에서 실제 웹 애플리케이션을 요청하는 이름입니다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docBase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컨텍스트에 대한 실제 웹 애플리케이션이 위치한 경로입니다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WEB-INF </a:t>
                      </a:r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상위 폴더까지의 경로를 나타냅니다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reloadable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실행 중 소스 코드가 수정될 경우 바로 갱신할지를 설정합니다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만약 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false</a:t>
                      </a:r>
                      <a:r>
                        <a:rPr lang="ko-KR" altLang="en-US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설정하면 톰캣을 다시 실행해야 추가한 소스 코드의 기능이 반영됩니다</a:t>
                      </a:r>
                      <a:r>
                        <a:rPr lang="en-US" altLang="ko-KR" sz="12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7306" y="3286691"/>
            <a:ext cx="438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&lt;Context&gt;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태그 구성요소의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90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1517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4.3.6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톰캣 컨테이너에서의 웹 애플리케이션 동작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4120661"/>
            <a:ext cx="8166861" cy="22726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웹 브라우저에서 컨텍스트 이름</a:t>
            </a:r>
            <a:r>
              <a:rPr lang="en-US" altLang="ko-KR" sz="1200" dirty="0">
                <a:latin typeface="+mj-ea"/>
                <a:ea typeface="+mj-ea"/>
              </a:rPr>
              <a:t>(demo)</a:t>
            </a:r>
            <a:r>
              <a:rPr lang="ko-KR" altLang="en-US" sz="1200" dirty="0">
                <a:latin typeface="+mj-ea"/>
                <a:ea typeface="+mj-ea"/>
              </a:rPr>
              <a:t>으로 요청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요청을 받은 톰캣 컨테이너는 요청한 컨텍스트 이름이 </a:t>
            </a:r>
            <a:r>
              <a:rPr lang="en-US" altLang="ko-KR" sz="1200" dirty="0">
                <a:latin typeface="+mj-ea"/>
                <a:ea typeface="+mj-ea"/>
              </a:rPr>
              <a:t>server.xml</a:t>
            </a:r>
            <a:r>
              <a:rPr lang="ko-KR" altLang="en-US" sz="1200" dirty="0">
                <a:latin typeface="+mj-ea"/>
                <a:ea typeface="+mj-ea"/>
              </a:rPr>
              <a:t>에 있는지 확인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별도의 구성 내용을 사용하지 않고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기본 구성을 사용하는 경우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webapps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폴더에 있는 </a:t>
            </a:r>
            <a:r>
              <a:rPr lang="en-US" altLang="ko-KR" sz="1200" dirty="0">
                <a:latin typeface="+mj-ea"/>
                <a:ea typeface="+mj-ea"/>
              </a:rPr>
              <a:t>examples </a:t>
            </a:r>
            <a:r>
              <a:rPr lang="ko-KR" altLang="en-US" sz="1200" dirty="0">
                <a:latin typeface="+mj-ea"/>
                <a:ea typeface="+mj-ea"/>
              </a:rPr>
              <a:t>폴더로 가서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요청한 </a:t>
            </a:r>
            <a:r>
              <a:rPr lang="en-US" altLang="ko-KR" sz="1200" dirty="0">
                <a:latin typeface="+mj-ea"/>
                <a:ea typeface="+mj-ea"/>
              </a:rPr>
              <a:t>index.html</a:t>
            </a:r>
            <a:r>
              <a:rPr lang="ko-KR" altLang="en-US" sz="1200" dirty="0">
                <a:latin typeface="+mj-ea"/>
                <a:ea typeface="+mj-ea"/>
              </a:rPr>
              <a:t>을 클라이언트 웹 브라우저로 전송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 [</a:t>
            </a:r>
            <a:r>
              <a:rPr lang="ko-KR" altLang="en-US" sz="1200" dirty="0">
                <a:latin typeface="+mj-ea"/>
                <a:ea typeface="+mj-ea"/>
              </a:rPr>
              <a:t>별도의 경로 구성을 </a:t>
            </a:r>
            <a:r>
              <a:rPr lang="ko-KR" altLang="en-US" sz="1200" dirty="0" err="1">
                <a:latin typeface="+mj-ea"/>
                <a:ea typeface="+mj-ea"/>
              </a:rPr>
              <a:t>톰캣에</a:t>
            </a:r>
            <a:r>
              <a:rPr lang="ko-KR" altLang="en-US" sz="1200" dirty="0">
                <a:latin typeface="+mj-ea"/>
                <a:ea typeface="+mj-ea"/>
              </a:rPr>
              <a:t> 한 경우</a:t>
            </a:r>
            <a:r>
              <a:rPr lang="en-US" altLang="ko-KR" sz="1200" dirty="0">
                <a:latin typeface="+mj-ea"/>
                <a:ea typeface="+mj-ea"/>
              </a:rPr>
              <a:t>] – </a:t>
            </a:r>
            <a:r>
              <a:rPr lang="ko-KR" altLang="en-US" sz="1200" dirty="0">
                <a:latin typeface="+mj-ea"/>
                <a:ea typeface="+mj-ea"/>
              </a:rPr>
              <a:t>실습 </a:t>
            </a:r>
            <a:r>
              <a:rPr lang="en-US" altLang="ko-KR" sz="1200" dirty="0">
                <a:latin typeface="+mj-ea"/>
                <a:ea typeface="+mj-ea"/>
              </a:rPr>
              <a:t>Skip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해당 컨텍스트 이름이 있으면 컨텍스트 이름에 대한 실제 웹 애플리케이션이 있는 경로</a:t>
            </a:r>
            <a:r>
              <a:rPr lang="en-US" altLang="ko-KR" sz="1200" dirty="0">
                <a:latin typeface="+mj-ea"/>
                <a:ea typeface="+mj-ea"/>
              </a:rPr>
              <a:t>(C:\webShop)</a:t>
            </a:r>
            <a:r>
              <a:rPr lang="ko-KR" altLang="en-US" sz="1200" dirty="0">
                <a:latin typeface="+mj-ea"/>
                <a:ea typeface="+mj-ea"/>
              </a:rPr>
              <a:t>로 가서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요청한</a:t>
            </a:r>
            <a:r>
              <a:rPr lang="en-US" altLang="ko-KR" sz="1200" dirty="0">
                <a:latin typeface="+mj-ea"/>
                <a:ea typeface="+mj-ea"/>
              </a:rPr>
              <a:t> main.html</a:t>
            </a:r>
            <a:r>
              <a:rPr lang="ko-KR" altLang="en-US" sz="1200" dirty="0">
                <a:latin typeface="+mj-ea"/>
                <a:ea typeface="+mj-ea"/>
              </a:rPr>
              <a:t>을 클라이언트 웹 브라우저로 전송</a:t>
            </a:r>
            <a:endParaRPr lang="en-US" altLang="ko-KR" sz="1200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웹 브라우저는 전송된 </a:t>
            </a:r>
            <a:r>
              <a:rPr lang="en-US" altLang="ko-KR" sz="1200" dirty="0">
                <a:latin typeface="+mj-ea"/>
                <a:ea typeface="+mj-ea"/>
              </a:rPr>
              <a:t>main.html</a:t>
            </a:r>
            <a:r>
              <a:rPr lang="ko-KR" altLang="en-US" sz="1200" dirty="0">
                <a:latin typeface="+mj-ea"/>
                <a:ea typeface="+mj-ea"/>
              </a:rPr>
              <a:t>을 브라우저에 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1296" y="1859877"/>
            <a:ext cx="6301407" cy="2182465"/>
            <a:chOff x="1373971" y="1823003"/>
            <a:chExt cx="6301407" cy="2182465"/>
          </a:xfrm>
        </p:grpSpPr>
        <p:pic>
          <p:nvPicPr>
            <p:cNvPr id="8" name="그림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971" y="2101298"/>
              <a:ext cx="6301407" cy="190417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66980" y="2101298"/>
              <a:ext cx="477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7406" y="3363567"/>
              <a:ext cx="477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4806" y="2667828"/>
              <a:ext cx="477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5258" y="3671344"/>
              <a:ext cx="477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3797" y="1823003"/>
              <a:ext cx="4552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  <a:hlinkClick r:id="rId3"/>
                </a:rPr>
                <a:t>http://localhost:8080/</a:t>
              </a:r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</a:rPr>
                <a:t>demo/demo.html</a:t>
              </a:r>
              <a:endParaRPr lang="ko-KR" altLang="ko-KR" sz="1200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261D97-CDE4-4FF2-A06E-EB7C66B83B01}"/>
              </a:ext>
            </a:extLst>
          </p:cNvPr>
          <p:cNvSpPr txBox="1"/>
          <p:nvPr/>
        </p:nvSpPr>
        <p:spPr>
          <a:xfrm>
            <a:off x="6614652" y="1234455"/>
            <a:ext cx="18361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demo: </a:t>
            </a:r>
            <a:r>
              <a:rPr lang="ko-KR" altLang="en-US" sz="1400" dirty="0" err="1"/>
              <a:t>톰캣</a:t>
            </a:r>
            <a:r>
              <a:rPr lang="ko-KR" altLang="en-US" sz="1400" dirty="0"/>
              <a:t> 컨테이너이름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sym typeface="Wingdings" panose="05000000000000000000" pitchFamily="2" charset="2"/>
              </a:rPr>
              <a:t>Context(</a:t>
            </a:r>
            <a:r>
              <a:rPr lang="ko-KR" altLang="en-US" sz="1400" dirty="0">
                <a:sym typeface="Wingdings" panose="05000000000000000000" pitchFamily="2" charset="2"/>
              </a:rPr>
              <a:t>컨텍스트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이클립스의 프로젝트이름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859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9" y="1827502"/>
            <a:ext cx="710565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148" y="1550503"/>
            <a:ext cx="600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등록되지 않은 컨텍스트 이름으로 </a:t>
            </a:r>
            <a:r>
              <a:rPr lang="ko-KR" altLang="en-US" sz="1200" b="1" dirty="0" err="1"/>
              <a:t>요청시</a:t>
            </a:r>
            <a:r>
              <a:rPr lang="ko-KR" altLang="en-US" sz="1200" b="1" dirty="0"/>
              <a:t> 오류 발생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실습 </a:t>
            </a:r>
            <a:r>
              <a:rPr lang="en-US" altLang="ko-KR" sz="1200" b="1" dirty="0"/>
              <a:t>Skip)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1394" y="2148840"/>
            <a:ext cx="1316330" cy="3004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4.4.1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이클립스에서 웹 프로젝트 생성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" y="1913376"/>
            <a:ext cx="5565914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이클립스에서는 한 개의 프로젝트가 한 개의 웹 애플리케이션임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프로젝트 이름이 바로 웹 애플리케이션 이름</a:t>
            </a:r>
            <a:r>
              <a:rPr lang="ko-KR" altLang="en-US" sz="1200" dirty="0">
                <a:latin typeface="+mj-ea"/>
                <a:ea typeface="+mj-ea"/>
              </a:rPr>
              <a:t>임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사용자가 웹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-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브라우저에 명시하는 컨텍스트 이름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4" y="3289864"/>
            <a:ext cx="604837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E3B1A-321D-4B60-9525-70383FD9FDB2}"/>
              </a:ext>
            </a:extLst>
          </p:cNvPr>
          <p:cNvSpPr txBox="1"/>
          <p:nvPr/>
        </p:nvSpPr>
        <p:spPr>
          <a:xfrm>
            <a:off x="6570406" y="1618519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운영체제 명령어로 </a:t>
            </a:r>
            <a:r>
              <a:rPr lang="ko-KR" altLang="en-US" sz="1400" dirty="0" err="1">
                <a:solidFill>
                  <a:srgbClr val="FF0000"/>
                </a:solidFill>
              </a:rPr>
              <a:t>톰캣이</a:t>
            </a:r>
            <a:r>
              <a:rPr lang="ko-KR" altLang="en-US" sz="1400" dirty="0">
                <a:solidFill>
                  <a:srgbClr val="FF0000"/>
                </a:solidFill>
              </a:rPr>
              <a:t> 실행 중이면 중지부터 시킵니다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174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59835"/>
            <a:ext cx="821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이클립스를 열고 </a:t>
            </a:r>
            <a:r>
              <a:rPr lang="en-US" altLang="ko-KR" sz="1400" dirty="0">
                <a:latin typeface="+mj-ea"/>
                <a:ea typeface="+mj-ea"/>
              </a:rPr>
              <a:t>Project Explorer </a:t>
            </a:r>
            <a:r>
              <a:rPr lang="ko-KR" altLang="en-US" sz="1400" dirty="0">
                <a:latin typeface="+mj-ea"/>
                <a:ea typeface="+mj-ea"/>
              </a:rPr>
              <a:t>영역에서 마우스 오른쪽 버튼을 클릭한 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New &gt; Dynamic Web Project</a:t>
            </a:r>
            <a:r>
              <a:rPr lang="ko-KR" altLang="en-US" sz="1400" dirty="0">
                <a:latin typeface="+mj-ea"/>
                <a:ea typeface="+mj-ea"/>
              </a:rPr>
              <a:t>를 선택합니다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55" y="2214264"/>
            <a:ext cx="5195902" cy="3901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150704" y="4237381"/>
            <a:ext cx="554815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8835" y="4754216"/>
            <a:ext cx="1073426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4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963" y="1402713"/>
            <a:ext cx="78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프로젝트 이름에 </a:t>
            </a:r>
            <a:r>
              <a:rPr lang="en-US" altLang="ko-KR" sz="1200" dirty="0">
                <a:latin typeface="+mj-ea"/>
                <a:ea typeface="+mj-ea"/>
              </a:rPr>
              <a:t>webShop</a:t>
            </a:r>
            <a:r>
              <a:rPr lang="ko-KR" altLang="en-US" sz="1200" dirty="0">
                <a:latin typeface="+mj-ea"/>
                <a:ea typeface="+mj-ea"/>
              </a:rPr>
              <a:t>이라고 입력한 후 </a:t>
            </a:r>
            <a:r>
              <a:rPr lang="en-US" altLang="ko-KR" sz="1200" dirty="0">
                <a:latin typeface="+mj-ea"/>
                <a:ea typeface="+mj-ea"/>
              </a:rPr>
              <a:t>Next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010" y="1789043"/>
            <a:ext cx="4005837" cy="4492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58867" y="2494722"/>
            <a:ext cx="54665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0246" y="6010503"/>
            <a:ext cx="695740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7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4.1.1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정의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4.1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739" y="2013621"/>
            <a:ext cx="720587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기존의 정적 웹 애플리케이션 기능을 그대로 사용하면서 서블릿</a:t>
            </a:r>
            <a:r>
              <a:rPr lang="en-US" altLang="ko-KR" sz="1200" dirty="0">
                <a:latin typeface="+mj-ea"/>
                <a:ea typeface="+mj-ea"/>
              </a:rPr>
              <a:t>,JSP, </a:t>
            </a:r>
            <a:r>
              <a:rPr lang="ko-KR" altLang="en-US" sz="1200" dirty="0">
                <a:latin typeface="+mj-ea"/>
                <a:ea typeface="+mj-ea"/>
              </a:rPr>
              <a:t>자바 클래스들을 추가하여 사용자에게 동적인 서비스를 제공하는 프로그램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다르게 말하면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, Web Application Server, WAS)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에서 실행되는 프로그램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858914" y="3970059"/>
            <a:ext cx="815009" cy="4373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0440" y="6117701"/>
            <a:ext cx="466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쇼핑몰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구인 구직 사이트 </a:t>
            </a:r>
            <a:r>
              <a:rPr lang="en-US" altLang="ko-KR" sz="1200" b="1">
                <a:latin typeface="+mj-ea"/>
                <a:ea typeface="+mj-ea"/>
              </a:rPr>
              <a:t>... 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801" y="2781300"/>
            <a:ext cx="4875700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그림 10" descr="Web design concept in word tag cloud on white background 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" y="2961265"/>
            <a:ext cx="1983740" cy="245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780" y="1449899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이클립스에서 지정한 기본값 그대로 두고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5375" y="1896537"/>
            <a:ext cx="3698240" cy="4197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293704" y="5834270"/>
            <a:ext cx="526774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388" y="1290307"/>
            <a:ext cx="798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 err="1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을 생성할 것인지 묻는 체크박스에 체크한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258" y="1726898"/>
            <a:ext cx="3999368" cy="4485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03258" y="2862470"/>
            <a:ext cx="174318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0357" y="5923722"/>
            <a:ext cx="61622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403" y="1402064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Project Explorer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webShop </a:t>
            </a:r>
            <a:r>
              <a:rPr lang="ko-KR" altLang="en-US" sz="1200" dirty="0">
                <a:latin typeface="+mj-ea"/>
                <a:ea typeface="+mj-ea"/>
              </a:rPr>
              <a:t>프로젝트가 생성된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642" y="1881187"/>
            <a:ext cx="3228975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2957" y="2842591"/>
            <a:ext cx="795130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4.4.2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이클립스에서  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HTML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파일 생성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2007704"/>
            <a:ext cx="795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프로젝트 하위 메뉴에서 </a:t>
            </a:r>
            <a:r>
              <a:rPr lang="en-US" altLang="ko-KR" sz="1200">
                <a:latin typeface="+mj-ea"/>
                <a:ea typeface="+mj-ea"/>
              </a:rPr>
              <a:t>WebContent</a:t>
            </a:r>
            <a:r>
              <a:rPr lang="ko-KR" altLang="en-US" sz="1200">
                <a:latin typeface="+mj-ea"/>
                <a:ea typeface="+mj-ea"/>
              </a:rPr>
              <a:t>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&gt;HTML File</a:t>
            </a:r>
            <a:r>
              <a:rPr lang="ko-KR" altLang="en-US" sz="1200">
                <a:latin typeface="+mj-ea"/>
                <a:ea typeface="+mj-ea"/>
              </a:rPr>
              <a:t>을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874" y="2816625"/>
            <a:ext cx="5943600" cy="3331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03443" y="4144617"/>
            <a:ext cx="63610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42382" y="5118651"/>
            <a:ext cx="636105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236" y="1442471"/>
            <a:ext cx="76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파일 이름으로 </a:t>
            </a:r>
            <a:r>
              <a:rPr lang="en-US" altLang="ko-KR" sz="1200" dirty="0">
                <a:latin typeface="+mj-ea"/>
                <a:ea typeface="+mj-ea"/>
              </a:rPr>
              <a:t>main.html</a:t>
            </a:r>
            <a:r>
              <a:rPr lang="ko-KR" altLang="en-US" sz="1200" dirty="0">
                <a:latin typeface="+mj-ea"/>
                <a:ea typeface="+mj-ea"/>
              </a:rPr>
              <a:t>을 입력한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661" y="1939897"/>
            <a:ext cx="3919855" cy="3952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1252" y="4919869"/>
            <a:ext cx="5565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687" y="5536095"/>
            <a:ext cx="705678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537" y="1531922"/>
            <a:ext cx="76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main.html </a:t>
            </a:r>
            <a:r>
              <a:rPr lang="ko-KR" altLang="en-US" sz="1200" dirty="0">
                <a:latin typeface="+mj-ea"/>
                <a:ea typeface="+mj-ea"/>
              </a:rPr>
              <a:t>파일에 다음과 같이 간단한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코드를 작성한 후  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CTRL+S</a:t>
            </a:r>
            <a:r>
              <a:rPr lang="ko-KR" altLang="en-US" sz="1200" dirty="0">
                <a:latin typeface="+mj-ea"/>
                <a:ea typeface="+mj-ea"/>
              </a:rPr>
              <a:t>를 눌러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36" y="2024062"/>
            <a:ext cx="59436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49896" y="3438939"/>
            <a:ext cx="715617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나눔스퀘어 Bold"/>
              </a:rPr>
              <a:t>4.4.3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나눔스퀘어 Bold"/>
              </a:rPr>
              <a:t>이클립스와 톰캣 연동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878795"/>
            <a:ext cx="803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1. </a:t>
            </a:r>
            <a:r>
              <a:rPr lang="ko-KR" altLang="en-US" sz="1600" dirty="0">
                <a:solidFill>
                  <a:srgbClr val="0000FF"/>
                </a:solidFill>
                <a:latin typeface="+mj-ea"/>
                <a:ea typeface="+mj-ea"/>
              </a:rPr>
              <a:t>이클립스 하단의 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Servers </a:t>
            </a:r>
            <a:r>
              <a:rPr lang="ko-KR" altLang="en-US" sz="1600" dirty="0">
                <a:solidFill>
                  <a:srgbClr val="0000FF"/>
                </a:solidFill>
                <a:latin typeface="+mj-ea"/>
                <a:ea typeface="+mj-ea"/>
              </a:rPr>
              <a:t>탭을 선택하고 마우스 오른쪽 버튼을 클릭한 후</a:t>
            </a:r>
            <a:endParaRPr lang="en-US" altLang="ko-KR" sz="1600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0000FF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New &gt; Server</a:t>
            </a:r>
            <a:r>
              <a:rPr lang="ko-KR" altLang="en-US" sz="1600" dirty="0">
                <a:solidFill>
                  <a:srgbClr val="0000FF"/>
                </a:solidFill>
                <a:latin typeface="+mj-ea"/>
                <a:ea typeface="+mj-ea"/>
              </a:rPr>
              <a:t>를 선택합니다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789" y="2570354"/>
            <a:ext cx="4786630" cy="1604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18452" y="3372676"/>
            <a:ext cx="546652" cy="1888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7982" y="3402493"/>
            <a:ext cx="546652" cy="1888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449897"/>
            <a:ext cx="810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서버 설정창의 </a:t>
            </a:r>
            <a:r>
              <a:rPr lang="en-US" altLang="ko-KR" sz="1400" dirty="0">
                <a:solidFill>
                  <a:srgbClr val="0000FF"/>
                </a:solidFill>
                <a:latin typeface="+mj-ea"/>
                <a:ea typeface="+mj-ea"/>
              </a:rPr>
              <a:t>Apache </a:t>
            </a: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항목에서 </a:t>
            </a:r>
            <a:r>
              <a:rPr lang="en-US" altLang="ko-KR" sz="1400" dirty="0">
                <a:solidFill>
                  <a:srgbClr val="0000FF"/>
                </a:solidFill>
                <a:latin typeface="+mj-ea"/>
                <a:ea typeface="+mj-ea"/>
              </a:rPr>
              <a:t>Tomcat v9.0 Server</a:t>
            </a: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를 선택한 후 </a:t>
            </a:r>
            <a:r>
              <a:rPr lang="en-US" altLang="ko-KR" sz="1400" dirty="0">
                <a:solidFill>
                  <a:srgbClr val="0000FF"/>
                </a:solidFill>
                <a:latin typeface="+mj-ea"/>
                <a:ea typeface="+mj-ea"/>
              </a:rPr>
              <a:t>Next</a:t>
            </a:r>
            <a:r>
              <a:rPr lang="ko-KR" altLang="en-US" sz="1400" dirty="0">
                <a:solidFill>
                  <a:srgbClr val="0000FF"/>
                </a:solidFill>
                <a:latin typeface="+mj-ea"/>
                <a:ea typeface="+mj-ea"/>
              </a:rPr>
              <a:t>를 클릭합니다</a:t>
            </a:r>
            <a:r>
              <a:rPr lang="en-US" altLang="ko-KR" sz="14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775" y="1820916"/>
            <a:ext cx="4392686" cy="4813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05269" y="2862469"/>
            <a:ext cx="487017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05269" y="4731026"/>
            <a:ext cx="854766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5152"/>
            <a:ext cx="821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톰캣 설치 디렉터리를 설정하기 위해 </a:t>
            </a:r>
            <a:r>
              <a:rPr lang="en-US" altLang="ko-KR" sz="1400" dirty="0">
                <a:latin typeface="+mj-ea"/>
                <a:ea typeface="+mj-ea"/>
              </a:rPr>
              <a:t>Browse...</a:t>
            </a:r>
            <a:r>
              <a:rPr lang="ko-KR" altLang="en-US" sz="1400" dirty="0">
                <a:latin typeface="+mj-ea"/>
                <a:ea typeface="+mj-ea"/>
              </a:rPr>
              <a:t>를 클릭하여 톰캣 홈 디렉터리</a:t>
            </a:r>
            <a:r>
              <a:rPr lang="en-US" altLang="ko-KR" sz="1400" dirty="0">
                <a:latin typeface="+mj-ea"/>
                <a:ea typeface="+mj-ea"/>
              </a:rPr>
              <a:t>(C:\tomcat9) </a:t>
            </a:r>
            <a:r>
              <a:rPr lang="ko-KR" altLang="en-US" sz="1400" dirty="0">
                <a:latin typeface="+mj-ea"/>
                <a:ea typeface="+mj-ea"/>
              </a:rPr>
              <a:t>경로를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 선택한 후 폴더 선택을 클릭합니다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5082" y="2170169"/>
            <a:ext cx="3395345" cy="4531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039139" y="3313045"/>
            <a:ext cx="874644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813" y="1596388"/>
            <a:ext cx="5676569" cy="4496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73626" y="2097157"/>
            <a:ext cx="2017644" cy="149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05061" y="5526157"/>
            <a:ext cx="685800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애플리케이션의 기본 구조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22" y="1955703"/>
            <a:ext cx="6708913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 톰캣 같은 컨테이너에서 실행되는 웹 애플리케이션은 </a:t>
            </a:r>
            <a:r>
              <a:rPr lang="ko-KR" altLang="en-US" sz="1200" b="1" dirty="0">
                <a:solidFill>
                  <a:srgbClr val="FF0000"/>
                </a:solidFill>
              </a:rPr>
              <a:t>일정한 디렉토리 구조</a:t>
            </a:r>
            <a:r>
              <a:rPr lang="ko-KR" altLang="en-US" sz="1200" dirty="0"/>
              <a:t>를 갖추어야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웹 애플리케이션 기본 구조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656" y="2631434"/>
            <a:ext cx="3191510" cy="2605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2509" y="5522026"/>
            <a:ext cx="823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WEB-INF </a:t>
            </a:r>
            <a:r>
              <a:rPr lang="ko-KR" altLang="en-US" sz="1200" dirty="0">
                <a:latin typeface="+mn-ea"/>
              </a:rPr>
              <a:t>디렉토리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웹 어플리케이션 정보 </a:t>
            </a:r>
            <a:r>
              <a:rPr lang="en-US" altLang="ko-KR" sz="1200" dirty="0">
                <a:latin typeface="+mn-ea"/>
              </a:rPr>
              <a:t>(context.xml, decorators.xml, infrastructure.xml, sitemesh.xml, web.xml </a:t>
            </a:r>
            <a:r>
              <a:rPr lang="ko-KR" altLang="en-US" sz="1200" dirty="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및 </a:t>
            </a:r>
            <a:r>
              <a:rPr lang="en-US" altLang="ko-KR" sz="1200" dirty="0" err="1">
                <a:latin typeface="+mn-ea"/>
              </a:rPr>
              <a:t>jsp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파일을 둔다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65D51C-7051-4255-9AEA-F2F88E3A4D53}"/>
              </a:ext>
            </a:extLst>
          </p:cNvPr>
          <p:cNvSpPr/>
          <p:nvPr/>
        </p:nvSpPr>
        <p:spPr>
          <a:xfrm>
            <a:off x="6270171" y="2534194"/>
            <a:ext cx="2412275" cy="45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tomcat</a:t>
            </a:r>
            <a:r>
              <a:rPr lang="ko-KR" altLang="en-US" sz="1050" dirty="0" err="1"/>
              <a:t>설치폴더</a:t>
            </a:r>
            <a:r>
              <a:rPr lang="en-US" altLang="ko-KR" sz="1050" dirty="0"/>
              <a:t>/webapp/ 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14127-0DB9-4CA9-920B-CBEA838F24FC}"/>
              </a:ext>
            </a:extLst>
          </p:cNvPr>
          <p:cNvSpPr/>
          <p:nvPr/>
        </p:nvSpPr>
        <p:spPr>
          <a:xfrm>
            <a:off x="4380411" y="2651971"/>
            <a:ext cx="975360" cy="23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프로젝트이름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3D07C-C913-4F8E-9928-F40AF9DA5963}"/>
              </a:ext>
            </a:extLst>
          </p:cNvPr>
          <p:cNvSpPr/>
          <p:nvPr/>
        </p:nvSpPr>
        <p:spPr>
          <a:xfrm>
            <a:off x="599769" y="1238806"/>
            <a:ext cx="3237029" cy="436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http://localhost</a:t>
            </a:r>
            <a:r>
              <a:rPr lang="en-US" altLang="ko-KR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:8080/demo/demo/html</a:t>
            </a:r>
            <a:endParaRPr lang="ko-KR" altLang="en-US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0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449899"/>
            <a:ext cx="741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설정 경로를 한 번 더 확인하고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304" y="1828799"/>
            <a:ext cx="3730901" cy="49298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37304" y="3081130"/>
            <a:ext cx="7233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3609" y="6490252"/>
            <a:ext cx="7233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429" y="1412005"/>
            <a:ext cx="758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이클립스 하단의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탭을 보면 다음과 같이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34" y="1799890"/>
            <a:ext cx="4899743" cy="170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08312" y="2090831"/>
            <a:ext cx="2484783" cy="178904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443" y="1459838"/>
            <a:ext cx="798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이클립스에서 톰캣 컨테이너를 추가하면 다음과 같이 프로젝트 탐색기에 </a:t>
            </a:r>
            <a:r>
              <a:rPr lang="en-US" altLang="ko-KR" sz="1200" dirty="0">
                <a:latin typeface="+mj-ea"/>
                <a:ea typeface="+mj-ea"/>
              </a:rPr>
              <a:t>Servers </a:t>
            </a:r>
            <a:r>
              <a:rPr lang="ko-KR" altLang="en-US" sz="1200" dirty="0">
                <a:latin typeface="+mj-ea"/>
                <a:ea typeface="+mj-ea"/>
              </a:rPr>
              <a:t>항목이 추가되면서 톰캣과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관련된 </a:t>
            </a:r>
            <a:r>
              <a:rPr lang="en-US" altLang="ko-KR" sz="1200" dirty="0">
                <a:latin typeface="+mj-ea"/>
                <a:ea typeface="+mj-ea"/>
              </a:rPr>
              <a:t>xml </a:t>
            </a:r>
            <a:r>
              <a:rPr lang="ko-KR" altLang="en-US" sz="1200" dirty="0">
                <a:latin typeface="+mj-ea"/>
                <a:ea typeface="+mj-ea"/>
              </a:rPr>
              <a:t>파일들이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1238" y="2074379"/>
            <a:ext cx="3486150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34478" y="2295939"/>
            <a:ext cx="2693505" cy="1341783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나눔스퀘어 Bold"/>
              </a:rPr>
              <a:t>4.4.4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나눔스퀘어 Bold"/>
              </a:rPr>
              <a:t>이클립스와 연동한 톰캣에 프로젝트 등록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617" y="193233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Servers </a:t>
            </a:r>
            <a:r>
              <a:rPr lang="ko-KR" altLang="en-US" sz="1200" dirty="0">
                <a:latin typeface="+mj-ea"/>
                <a:ea typeface="+mj-ea"/>
              </a:rPr>
              <a:t>탭 아래에 등록된 톰캣 서버 </a:t>
            </a:r>
            <a:r>
              <a:rPr lang="en-US" altLang="ko-KR" sz="1200" dirty="0">
                <a:latin typeface="+mj-ea"/>
                <a:ea typeface="+mj-ea"/>
              </a:rPr>
              <a:t>Tomcat v9.0 Server at localhost [Stopped]</a:t>
            </a:r>
            <a:r>
              <a:rPr lang="ko-KR" altLang="en-US" sz="1200" dirty="0">
                <a:latin typeface="+mj-ea"/>
                <a:ea typeface="+mj-ea"/>
              </a:rPr>
              <a:t>를 선택한 후 마우스 오른쪽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버튼을 클릭하여 </a:t>
            </a:r>
            <a:r>
              <a:rPr lang="en-US" altLang="ko-KR" sz="1200" dirty="0">
                <a:latin typeface="+mj-ea"/>
                <a:ea typeface="+mj-ea"/>
              </a:rPr>
              <a:t>Add and Remove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257" y="2393999"/>
            <a:ext cx="5099662" cy="403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806257" y="6221896"/>
            <a:ext cx="2139578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5348" y="5237922"/>
            <a:ext cx="12920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687" y="1570383"/>
            <a:ext cx="837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추가할 프로젝트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즉 여기서는 </a:t>
            </a:r>
            <a:r>
              <a:rPr lang="en-US" altLang="ko-KR" sz="1200" dirty="0">
                <a:latin typeface="+mj-ea"/>
                <a:ea typeface="+mj-ea"/>
              </a:rPr>
              <a:t>webShop</a:t>
            </a:r>
            <a:r>
              <a:rPr lang="ko-KR" altLang="en-US" sz="1200" dirty="0">
                <a:latin typeface="+mj-ea"/>
                <a:ea typeface="+mj-ea"/>
              </a:rPr>
              <a:t>을 선택한 후 </a:t>
            </a:r>
            <a:r>
              <a:rPr lang="en-US" altLang="ko-KR" sz="1200" dirty="0">
                <a:latin typeface="+mj-ea"/>
                <a:ea typeface="+mj-ea"/>
              </a:rPr>
              <a:t>Add</a:t>
            </a:r>
            <a:r>
              <a:rPr lang="ko-KR" altLang="en-US" sz="1200" dirty="0">
                <a:latin typeface="+mj-ea"/>
                <a:ea typeface="+mj-ea"/>
              </a:rPr>
              <a:t>를 클릭해 톰캣에 추가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등록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이어서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클릭하여 등록을 마칩니다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805" y="2032049"/>
            <a:ext cx="2759710" cy="2898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525" y="2032048"/>
            <a:ext cx="2741295" cy="288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85999" y="3013981"/>
            <a:ext cx="477078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11347" y="4683755"/>
            <a:ext cx="477078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5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729" y="1448602"/>
            <a:ext cx="7714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톰캣 서버에 </a:t>
            </a:r>
            <a:r>
              <a:rPr lang="en-US" altLang="ko-KR" sz="1200" dirty="0">
                <a:latin typeface="+mj-ea"/>
                <a:ea typeface="+mj-ea"/>
              </a:rPr>
              <a:t>webShop </a:t>
            </a:r>
            <a:r>
              <a:rPr lang="ko-KR" altLang="en-US" sz="1200" dirty="0">
                <a:latin typeface="+mj-ea"/>
                <a:ea typeface="+mj-ea"/>
              </a:rPr>
              <a:t>프로젝트가 등록된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504" y="1725601"/>
            <a:ext cx="5438140" cy="137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64304" y="2206489"/>
            <a:ext cx="834887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40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267" y="1402714"/>
            <a:ext cx="76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4.server.xml</a:t>
            </a:r>
            <a:r>
              <a:rPr lang="ko-KR" altLang="en-US" sz="1200" dirty="0">
                <a:latin typeface="+mj-ea"/>
                <a:ea typeface="+mj-ea"/>
              </a:rPr>
              <a:t>을 클릭해서 프로젝트에 대한 컨텍스트가 자동으로 추가된 것을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242" y="5398533"/>
            <a:ext cx="609144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프로젝트 이름 </a:t>
            </a:r>
            <a:r>
              <a:rPr lang="en-US" altLang="ko-KR"/>
              <a:t>= </a:t>
            </a:r>
            <a:r>
              <a:rPr lang="ko-KR" altLang="en-US"/>
              <a:t>컨텍스트 이름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7" y="1767868"/>
            <a:ext cx="6920005" cy="3284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85216" y="2408515"/>
            <a:ext cx="674619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63687" y="3760237"/>
            <a:ext cx="4701209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95004-B096-4101-A9B2-2546E6515683}"/>
              </a:ext>
            </a:extLst>
          </p:cNvPr>
          <p:cNvSpPr txBox="1"/>
          <p:nvPr/>
        </p:nvSpPr>
        <p:spPr>
          <a:xfrm>
            <a:off x="7020232" y="1402714"/>
            <a:ext cx="95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Skip!!!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140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4.4.5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웹 브라우저에서 요청하기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4" y="1878794"/>
            <a:ext cx="791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Servers </a:t>
            </a:r>
            <a:r>
              <a:rPr lang="ko-KR" altLang="en-US" sz="1200">
                <a:latin typeface="+mj-ea"/>
                <a:ea typeface="+mj-ea"/>
              </a:rPr>
              <a:t>탭 오른쪽에 있는 녹색 실행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버튼을 클릭해 서버를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4" y="3411714"/>
            <a:ext cx="6860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같은 보안 경고창이 나타나면 액세스 허용을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17" y="2280409"/>
            <a:ext cx="25336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17843" y="2280409"/>
            <a:ext cx="308114" cy="2838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915" y="3866321"/>
            <a:ext cx="4036083" cy="2714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40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190" y="1530626"/>
            <a:ext cx="764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이클립스 </a:t>
            </a:r>
            <a:r>
              <a:rPr lang="en-US" altLang="ko-KR" sz="1200">
                <a:latin typeface="+mj-ea"/>
                <a:ea typeface="+mj-ea"/>
              </a:rPr>
              <a:t>Console </a:t>
            </a:r>
            <a:r>
              <a:rPr lang="ko-KR" altLang="en-US" sz="1200">
                <a:latin typeface="+mj-ea"/>
                <a:ea typeface="+mj-ea"/>
              </a:rPr>
              <a:t>탭에 로그가 출력되면서 톰캣이 실행됩니다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304" y="1807625"/>
            <a:ext cx="5943600" cy="1929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14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962" y="1451113"/>
            <a:ext cx="773442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이제 웹 브라우저에서 다음 주소로 요청하면 브라우저에 메시지가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•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http://localhost:8090/webShop/main.html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471" y="2249141"/>
            <a:ext cx="40100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449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4.4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웹 애플리케이션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51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애플리케이션의 기본 구조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5388"/>
              </p:ext>
            </p:extLst>
          </p:nvPr>
        </p:nvGraphicFramePr>
        <p:xfrm>
          <a:off x="675859" y="1854201"/>
          <a:ext cx="763171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demo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애플리케이션의 루트 디렉터리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다른 웹 애플리케이션 이름과 중복을 허용하지 않으며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여기에는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HTML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저장됩니다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WEB-INF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 관한 정보가 저장되는 곳입니다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디렉터리는 외부에서 접근할 수 없습니다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classes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애플리케이션이 수행하는 </a:t>
                      </a:r>
                      <a:r>
                        <a:rPr lang="ko-KR" alt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서블릿과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다른 일반 클래스들이 위치하는 곳입니다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lib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사용되는 여러 가지 라이브러리 압축 파일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(jar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저장되는 곳입니다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DB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연동 드라이버나 프레임워크 기능 관련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jar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여기에 저장됩니다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lib </a:t>
                      </a:r>
                    </a:p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디렉터리의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jar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는 클래스 패스가 자동으로 설정됩니다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web.xml</a:t>
                      </a:r>
                      <a:endParaRPr lang="ko-KR" altLang="en-US" sz="1200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배치 지시자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 deployment descriptor)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로서 일종의 환경 설정 파일입니다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 대한 여러 가지 설정을 할 때 사용됩니다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407" y="1571030"/>
            <a:ext cx="597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톰캣 웹 애플리케이션 구성  요소의 기능</a:t>
            </a:r>
          </a:p>
        </p:txBody>
      </p:sp>
    </p:spTree>
    <p:extLst>
      <p:ext uri="{BB962C8B-B14F-4D97-AF65-F5344CB8AC3E}">
        <p14:creationId xmlns:p14="http://schemas.microsoft.com/office/powerpoint/2010/main" val="912595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590261"/>
            <a:ext cx="49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나눔스퀘어"/>
              </a:rPr>
              <a:t>배치</a:t>
            </a:r>
            <a:r>
              <a:rPr lang="en-US" altLang="ko-KR" b="1">
                <a:latin typeface="+mj-ea"/>
                <a:ea typeface="나눔스퀘어"/>
              </a:rPr>
              <a:t>(Deploy)</a:t>
            </a:r>
            <a:r>
              <a:rPr lang="ko-KR" altLang="en-US" b="1">
                <a:latin typeface="+mj-ea"/>
                <a:ea typeface="나눔스퀘어"/>
              </a:rPr>
              <a:t>란</a:t>
            </a:r>
            <a:r>
              <a:rPr lang="en-US" altLang="ko-KR" b="1">
                <a:latin typeface="+mj-ea"/>
                <a:ea typeface="나눔스퀘어"/>
              </a:rPr>
              <a:t>?</a:t>
            </a:r>
            <a:endParaRPr lang="ko-KR" altLang="en-US" b="1">
              <a:latin typeface="+mj-ea"/>
              <a:ea typeface="나눔스퀘어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959593"/>
            <a:ext cx="5655366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개발이 완료된 웹 애플리케이션을 실제 사용자들에게 서비스하기 위하여 실제 </a:t>
            </a:r>
            <a:r>
              <a:rPr lang="en-US" altLang="ko-KR" sz="1200" dirty="0">
                <a:latin typeface="+mj-ea"/>
                <a:ea typeface="+mj-ea"/>
              </a:rPr>
              <a:t>WAS </a:t>
            </a:r>
            <a:r>
              <a:rPr lang="ko-KR" altLang="en-US" sz="1200" dirty="0">
                <a:latin typeface="+mj-ea"/>
                <a:ea typeface="+mj-ea"/>
              </a:rPr>
              <a:t>서버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톰캣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에 적용 시키는 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2325745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4.5.1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+mj-ea"/>
                <a:ea typeface="나눔스퀘어 Bold"/>
              </a:rPr>
              <a:t>톰캣에 배치하기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+mj-ea"/>
              <a:ea typeface="나눔스퀘어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252" y="2743167"/>
            <a:ext cx="766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b="1" dirty="0">
                <a:latin typeface="+mj-ea"/>
                <a:ea typeface="+mj-ea"/>
              </a:rPr>
              <a:t>이클립스에서 </a:t>
            </a:r>
            <a:r>
              <a:rPr lang="ko-KR" altLang="en-US" sz="1200" b="1" dirty="0" err="1">
                <a:latin typeface="+mj-ea"/>
                <a:ea typeface="+mj-ea"/>
              </a:rPr>
              <a:t>톰캣</a:t>
            </a:r>
            <a:r>
              <a:rPr lang="ko-KR" altLang="en-US" sz="1200" b="1" dirty="0">
                <a:latin typeface="+mj-ea"/>
                <a:ea typeface="+mj-ea"/>
              </a:rPr>
              <a:t> 서버를 중지합니다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>
                <a:latin typeface="+mj-ea"/>
                <a:ea typeface="+mj-ea"/>
              </a:rPr>
              <a:t>프로젝트 이름을 선택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오른쪽 마우스 클릭하여 </a:t>
            </a:r>
            <a:r>
              <a:rPr lang="ko-KR" altLang="en-US" sz="1200" dirty="0">
                <a:latin typeface="+mj-ea"/>
                <a:ea typeface="+mj-ea"/>
              </a:rPr>
              <a:t>메뉴에서 </a:t>
            </a:r>
            <a:r>
              <a:rPr lang="en-US" altLang="ko-KR" sz="1200" dirty="0">
                <a:latin typeface="+mj-ea"/>
                <a:ea typeface="+mj-ea"/>
              </a:rPr>
              <a:t>File &gt; Export...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069" y="3020166"/>
            <a:ext cx="2423888" cy="3599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645069" y="5715000"/>
            <a:ext cx="595087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13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098" y="1402065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2.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Web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항목의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WAR file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선택한 후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Next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329" y="1849878"/>
            <a:ext cx="4291592" cy="3914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06487" y="4244009"/>
            <a:ext cx="1093304" cy="3180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13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155" y="1412004"/>
            <a:ext cx="739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Browse...</a:t>
            </a:r>
            <a:r>
              <a:rPr lang="ko-KR" altLang="en-US" sz="1200">
                <a:latin typeface="+mj-ea"/>
                <a:ea typeface="+mj-ea"/>
              </a:rPr>
              <a:t>를 클릭해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파일을 저장할 위치를 지정합니다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584" y="1705596"/>
            <a:ext cx="4593631" cy="3922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994172" y="2914802"/>
            <a:ext cx="566530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6" y="1827503"/>
            <a:ext cx="6772275" cy="468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69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4.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톰캣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설치 폴더의 </a:t>
            </a:r>
            <a:r>
              <a:rPr lang="en-US" altLang="ko-KR" sz="1200" dirty="0" err="1">
                <a:solidFill>
                  <a:srgbClr val="0000FF"/>
                </a:solidFill>
                <a:latin typeface="+mj-ea"/>
                <a:ea typeface="+mj-ea"/>
              </a:rPr>
              <a:t>webapps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디렉터리를 지정하고 </a:t>
            </a:r>
            <a:r>
              <a:rPr lang="en-US" altLang="ko-KR" sz="1200" dirty="0" err="1">
                <a:solidFill>
                  <a:srgbClr val="0000FF"/>
                </a:solidFill>
                <a:latin typeface="+mj-ea"/>
                <a:ea typeface="+mj-ea"/>
              </a:rPr>
              <a:t>webShop.war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라는 파일 이름으로 저장합니다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5209" y="2186609"/>
            <a:ext cx="2299295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10784" y="5525640"/>
            <a:ext cx="705678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2" y="1865432"/>
            <a:ext cx="4105646" cy="435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221" y="1471639"/>
            <a:ext cx="788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지정한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파일의 경로를 최종 확인한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파일을 내보냅니다</a:t>
            </a:r>
            <a:r>
              <a:rPr lang="en-US" altLang="ko-KR" sz="1200">
                <a:latin typeface="+mj-ea"/>
                <a:ea typeface="+mj-ea"/>
              </a:rPr>
              <a:t>(export).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9913" y="2977868"/>
            <a:ext cx="2047461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64568" y="5890547"/>
            <a:ext cx="71561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1"/>
            <a:ext cx="763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톰캣 디렉터리의 </a:t>
            </a:r>
            <a:r>
              <a:rPr lang="en-US" altLang="ko-KR" sz="1200">
                <a:latin typeface="+mj-ea"/>
                <a:ea typeface="+mj-ea"/>
              </a:rPr>
              <a:t>webapps </a:t>
            </a:r>
            <a:r>
              <a:rPr lang="ko-KR" altLang="en-US" sz="1200">
                <a:latin typeface="+mj-ea"/>
                <a:ea typeface="+mj-ea"/>
              </a:rPr>
              <a:t>폴더를 보면 </a:t>
            </a:r>
            <a:r>
              <a:rPr lang="en-US" altLang="ko-KR" sz="1200">
                <a:latin typeface="+mj-ea"/>
                <a:ea typeface="+mj-ea"/>
              </a:rPr>
              <a:t>war </a:t>
            </a:r>
            <a:r>
              <a:rPr lang="ko-KR" altLang="en-US" sz="1200">
                <a:latin typeface="+mj-ea"/>
                <a:ea typeface="+mj-ea"/>
              </a:rPr>
              <a:t>파일이 생긴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4" y="1977528"/>
            <a:ext cx="5943600" cy="3061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56791" y="3339548"/>
            <a:ext cx="2554357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16217" y="3677478"/>
            <a:ext cx="775253" cy="9044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54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관리자 권한으로 </a:t>
            </a:r>
            <a:r>
              <a:rPr lang="en-US" altLang="ko-KR" sz="1200" dirty="0" err="1">
                <a:latin typeface="+mj-ea"/>
                <a:ea typeface="+mj-ea"/>
              </a:rPr>
              <a:t>cmd</a:t>
            </a:r>
            <a:r>
              <a:rPr lang="ko-KR" altLang="en-US" sz="1200" dirty="0">
                <a:latin typeface="+mj-ea"/>
                <a:ea typeface="+mj-ea"/>
              </a:rPr>
              <a:t>를 실행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아래의 명령어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붉은 색 코드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를 실행합니다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C:\Windows\system32&gt;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cd c:\MyDev\tomcat9\bin     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 </a:t>
            </a:r>
            <a:r>
              <a:rPr lang="ko-KR" altLang="en-US" sz="1200" dirty="0" err="1">
                <a:latin typeface="+mj-ea"/>
                <a:sym typeface="Wingdings" panose="05000000000000000000" pitchFamily="2" charset="2"/>
              </a:rPr>
              <a:t>톰캣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 실행파일이 있는 디렉토리로 이동</a:t>
            </a:r>
            <a:endParaRPr lang="en-US" altLang="ko-KR" sz="1200" dirty="0">
              <a:latin typeface="+mj-ea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c:\MyDev\tomcat9\bin&gt;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startup.bat</a:t>
            </a:r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 </a:t>
            </a:r>
            <a:r>
              <a:rPr lang="ko-KR" altLang="en-US" sz="1200" dirty="0" err="1">
                <a:latin typeface="+mj-ea"/>
                <a:ea typeface="+mj-ea"/>
                <a:sym typeface="Wingdings" panose="05000000000000000000" pitchFamily="2" charset="2"/>
              </a:rPr>
              <a:t>톰캣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 서비스 기동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1821"/>
            <a:ext cx="788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 err="1">
                <a:latin typeface="+mj-ea"/>
                <a:ea typeface="+mj-ea"/>
              </a:rPr>
              <a:t>webapps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 err="1">
                <a:latin typeface="+mj-ea"/>
                <a:ea typeface="+mj-ea"/>
              </a:rPr>
              <a:t>webShop.war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파일이 자동으로 압축을 해제함과 동시에 </a:t>
            </a:r>
            <a:r>
              <a:rPr lang="ko-KR" altLang="en-US" sz="1200" dirty="0" err="1">
                <a:latin typeface="+mj-ea"/>
                <a:ea typeface="+mj-ea"/>
              </a:rPr>
              <a:t>톰캣에</a:t>
            </a:r>
            <a:r>
              <a:rPr lang="ko-KR" altLang="en-US" sz="1200" dirty="0">
                <a:latin typeface="+mj-ea"/>
                <a:ea typeface="+mj-ea"/>
              </a:rPr>
              <a:t> 컨텍스트로 등록됩니다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274" y="5347540"/>
            <a:ext cx="6400800" cy="7694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실습에서 앞의 해당 실습은 </a:t>
            </a:r>
            <a:r>
              <a:rPr lang="en-US" altLang="ko-KR" sz="1100" dirty="0">
                <a:latin typeface="+mj-ea"/>
                <a:ea typeface="+mj-ea"/>
              </a:rPr>
              <a:t>Skip</a:t>
            </a:r>
            <a:r>
              <a:rPr lang="ko-KR" altLang="en-US" sz="1100" dirty="0">
                <a:latin typeface="+mj-ea"/>
                <a:ea typeface="+mj-ea"/>
              </a:rPr>
              <a:t>했으므로 아래의 내용은 해당되지 않습니다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 err="1">
                <a:latin typeface="+mj-ea"/>
                <a:ea typeface="+mj-ea"/>
              </a:rPr>
              <a:t>webShop.war</a:t>
            </a:r>
            <a:r>
              <a:rPr lang="ko-KR" altLang="en-US" sz="1100" dirty="0">
                <a:latin typeface="+mj-ea"/>
                <a:ea typeface="+mj-ea"/>
              </a:rPr>
              <a:t>를 배치하면 </a:t>
            </a:r>
            <a:r>
              <a:rPr lang="en-US" altLang="ko-KR" sz="1100" dirty="0">
                <a:latin typeface="+mj-ea"/>
                <a:ea typeface="+mj-ea"/>
              </a:rPr>
              <a:t>webShop </a:t>
            </a:r>
            <a:r>
              <a:rPr lang="ko-KR" altLang="en-US" sz="1100" dirty="0">
                <a:latin typeface="+mj-ea"/>
                <a:ea typeface="+mj-ea"/>
              </a:rPr>
              <a:t>폴더가 생성되므로 </a:t>
            </a:r>
            <a:r>
              <a:rPr lang="en-US" altLang="ko-KR" sz="1100" dirty="0">
                <a:latin typeface="+mj-ea"/>
                <a:ea typeface="+mj-ea"/>
              </a:rPr>
              <a:t>4.3</a:t>
            </a:r>
            <a:r>
              <a:rPr lang="ko-KR" altLang="en-US" sz="1100" dirty="0">
                <a:latin typeface="+mj-ea"/>
                <a:ea typeface="+mj-ea"/>
              </a:rPr>
              <a:t>절에서 수동으로 생성한 </a:t>
            </a:r>
            <a:r>
              <a:rPr lang="en-US" altLang="ko-KR" sz="1100" dirty="0">
                <a:latin typeface="+mj-ea"/>
                <a:ea typeface="+mj-ea"/>
              </a:rPr>
              <a:t>webShop</a:t>
            </a:r>
          </a:p>
          <a:p>
            <a:r>
              <a:rPr lang="ko-KR" altLang="en-US" sz="1100" dirty="0">
                <a:latin typeface="+mj-ea"/>
                <a:ea typeface="+mj-ea"/>
              </a:rPr>
              <a:t>폴더는 삭제해야 합니다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309" y="1814333"/>
            <a:ext cx="5943600" cy="2931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019261" y="3399183"/>
            <a:ext cx="805069" cy="884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8476" y="506765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>
                <a:latin typeface="+mj-ea"/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924984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90870"/>
            <a:ext cx="844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ko-KR" altLang="en-US" sz="1200" dirty="0">
                <a:latin typeface="+mj-ea"/>
                <a:ea typeface="+mj-ea"/>
              </a:rPr>
              <a:t>압축을 해제한 </a:t>
            </a:r>
            <a:r>
              <a:rPr lang="en-US" altLang="ko-KR" sz="1200" dirty="0">
                <a:latin typeface="+mj-ea"/>
                <a:ea typeface="+mj-ea"/>
              </a:rPr>
              <a:t>webShop </a:t>
            </a:r>
            <a:r>
              <a:rPr lang="ko-KR" altLang="en-US" sz="1200" dirty="0">
                <a:latin typeface="+mj-ea"/>
                <a:ea typeface="+mj-ea"/>
              </a:rPr>
              <a:t>폴더를 확인해 보면 이클립스에서 생성한 </a:t>
            </a:r>
            <a:r>
              <a:rPr lang="en-US" altLang="ko-KR" sz="1200" dirty="0">
                <a:latin typeface="+mj-ea"/>
                <a:ea typeface="+mj-ea"/>
              </a:rPr>
              <a:t>WEB-INF </a:t>
            </a:r>
            <a:r>
              <a:rPr lang="ko-KR" altLang="en-US" sz="1200" dirty="0">
                <a:latin typeface="+mj-ea"/>
                <a:ea typeface="+mj-ea"/>
              </a:rPr>
              <a:t>폴더와 </a:t>
            </a:r>
            <a:r>
              <a:rPr lang="en-US" altLang="ko-KR" sz="1200" dirty="0">
                <a:latin typeface="+mj-ea"/>
                <a:ea typeface="+mj-ea"/>
              </a:rPr>
              <a:t>main.html </a:t>
            </a:r>
            <a:r>
              <a:rPr lang="ko-KR" altLang="en-US" sz="1200" dirty="0">
                <a:latin typeface="+mj-ea"/>
                <a:ea typeface="+mj-ea"/>
              </a:rPr>
              <a:t>파일이 보입니다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273" y="1940532"/>
            <a:ext cx="5980987" cy="3406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653748" y="4104861"/>
            <a:ext cx="765313" cy="5963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76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37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ko-KR" altLang="en-US" sz="1200" dirty="0">
                <a:latin typeface="+mj-ea"/>
                <a:ea typeface="+mj-ea"/>
              </a:rPr>
              <a:t>이제 웹 브라우저에서 다음과 같이 컨텍스트 이름으로 요청하면 앞의 이클립스에서 실습한 것과 동일한 메시지가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  • http://localhost:8080/webShop/main.html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605" y="2338594"/>
            <a:ext cx="40100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14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애플리케이션의 기본 구조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95624"/>
              </p:ext>
            </p:extLst>
          </p:nvPr>
        </p:nvGraphicFramePr>
        <p:xfrm>
          <a:off x="586408" y="1897076"/>
          <a:ext cx="76317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jsp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파일과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HTML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파일이 저장된 곳입니다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(WEB-INF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내부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아래는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WEB-INF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외부에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css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스타일시트 파일이 저장된 곳입니다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image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애플리케이션에서 사용되는 이미지가 저장된 곳입니다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js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자바스크립트 파일이 저장된 곳입니다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html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45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119" y="157103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이클립스에서 프로젝트 생성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웹 애플리케이션 작성 시 추가되는 폴더의  기능</a:t>
            </a:r>
          </a:p>
        </p:txBody>
      </p:sp>
    </p:spTree>
    <p:extLst>
      <p:ext uri="{BB962C8B-B14F-4D97-AF65-F5344CB8AC3E}">
        <p14:creationId xmlns:p14="http://schemas.microsoft.com/office/powerpoint/2010/main" val="1904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31" y="1443404"/>
            <a:ext cx="685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이클립스에서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JSP </a:t>
            </a:r>
            <a:r>
              <a:rPr lang="ko-KR" altLang="en-US" dirty="0"/>
              <a:t>파일 한글 인코딩 </a:t>
            </a:r>
            <a:r>
              <a:rPr lang="en-US" altLang="ko-KR" dirty="0"/>
              <a:t>UTF-8</a:t>
            </a:r>
            <a:r>
              <a:rPr lang="ko-KR" altLang="en-US" dirty="0"/>
              <a:t>로 설정하기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145" y="1846731"/>
            <a:ext cx="670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상단 메뉴의 </a:t>
            </a:r>
            <a:r>
              <a:rPr lang="en-US" altLang="ko-KR" sz="1200">
                <a:latin typeface="+mj-ea"/>
                <a:ea typeface="+mj-ea"/>
              </a:rPr>
              <a:t>Window &gt; Preference</a:t>
            </a:r>
            <a:r>
              <a:rPr lang="ko-KR" altLang="en-US" sz="1200">
                <a:latin typeface="+mj-ea"/>
                <a:ea typeface="+mj-ea"/>
              </a:rPr>
              <a:t>를 클릭하여 속성창을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150" y="2123730"/>
            <a:ext cx="3585845" cy="2994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802DE-C12C-4413-B810-9D9D4C111D92}"/>
              </a:ext>
            </a:extLst>
          </p:cNvPr>
          <p:cNvSpPr txBox="1"/>
          <p:nvPr/>
        </p:nvSpPr>
        <p:spPr>
          <a:xfrm>
            <a:off x="6179574" y="1846731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이 부분은 이클립스 워크 스페이스 등록 후에 실습한 내용으로 복습하시기 바랍니다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이 교재의 내용은 매우 부족합니다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0" y="1431883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속성창 왼쪽 메뉴에 있는 </a:t>
            </a:r>
            <a:r>
              <a:rPr lang="en-US" altLang="ko-KR" sz="1200">
                <a:latin typeface="+mj-ea"/>
                <a:ea typeface="+mj-ea"/>
              </a:rPr>
              <a:t>Web &gt; HTML Files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Encoding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변경합니다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667" y="1944287"/>
            <a:ext cx="4864735" cy="4062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14800" y="2882348"/>
            <a:ext cx="1709530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0667" y="4333461"/>
            <a:ext cx="1040890" cy="4472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95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20686"/>
            <a:ext cx="779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마찬가지로 </a:t>
            </a:r>
            <a:r>
              <a:rPr lang="en-US" altLang="ko-KR" sz="1200">
                <a:latin typeface="+mj-ea"/>
                <a:ea typeface="+mj-ea"/>
              </a:rPr>
              <a:t>JSP Files</a:t>
            </a:r>
            <a:r>
              <a:rPr lang="ko-KR" altLang="en-US" sz="1200">
                <a:latin typeface="+mj-ea"/>
                <a:ea typeface="+mj-ea"/>
              </a:rPr>
              <a:t>을 선택한 후 </a:t>
            </a:r>
            <a:r>
              <a:rPr lang="en-US" altLang="ko-KR" sz="1200">
                <a:latin typeface="+mj-ea"/>
                <a:ea typeface="+mj-ea"/>
              </a:rPr>
              <a:t>Encoding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변경하고 </a:t>
            </a:r>
            <a:r>
              <a:rPr lang="en-US" altLang="ko-KR" sz="1200">
                <a:latin typeface="+mj-ea"/>
                <a:ea typeface="+mj-ea"/>
              </a:rPr>
              <a:t>Apply and Close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185" y="1936197"/>
            <a:ext cx="4722302" cy="4017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94922" y="2812774"/>
            <a:ext cx="2564295" cy="278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6122" y="4850296"/>
            <a:ext cx="566530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35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4.5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애플리케이션 서비스하기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461701"/>
            <a:ext cx="724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프로젝트에서 </a:t>
            </a:r>
            <a:r>
              <a:rPr lang="en-US" altLang="ko-KR" sz="1200">
                <a:latin typeface="+mj-ea"/>
                <a:ea typeface="+mj-ea"/>
              </a:rPr>
              <a:t>test.html</a:t>
            </a:r>
            <a:r>
              <a:rPr lang="ko-KR" altLang="en-US" sz="1200">
                <a:latin typeface="+mj-ea"/>
                <a:ea typeface="+mj-ea"/>
              </a:rPr>
              <a:t>을 생성하면 </a:t>
            </a:r>
            <a:r>
              <a:rPr lang="en-US" altLang="ko-KR" sz="1200">
                <a:latin typeface="+mj-ea"/>
                <a:ea typeface="+mj-ea"/>
              </a:rPr>
              <a:t>charset</a:t>
            </a:r>
            <a:r>
              <a:rPr lang="ko-KR" altLang="en-US" sz="1200">
                <a:latin typeface="+mj-ea"/>
                <a:ea typeface="+mj-ea"/>
              </a:rPr>
              <a:t>이 </a:t>
            </a:r>
            <a:r>
              <a:rPr lang="en-US" altLang="ko-KR" sz="1200">
                <a:latin typeface="+mj-ea"/>
                <a:ea typeface="+mj-ea"/>
              </a:rPr>
              <a:t>UTF-8</a:t>
            </a:r>
            <a:r>
              <a:rPr lang="ko-KR" altLang="en-US" sz="1200">
                <a:latin typeface="+mj-ea"/>
                <a:ea typeface="+mj-ea"/>
              </a:rPr>
              <a:t>로 설정된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874" y="2144077"/>
            <a:ext cx="5943600" cy="211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87826" y="3925957"/>
            <a:ext cx="62616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3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나눔스퀘어 Bold"/>
              </a:rPr>
              <a:t>컨테이너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에 웹 애플리케이션 등록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877769"/>
            <a:ext cx="7957822" cy="73866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j-ea"/>
                <a:ea typeface="+mj-ea"/>
              </a:rPr>
              <a:t>웹 애플리케이션은 일반 </a:t>
            </a:r>
            <a:r>
              <a:rPr lang="en-US" altLang="ko-KR" sz="1400" dirty="0">
                <a:latin typeface="+mj-ea"/>
                <a:ea typeface="+mj-ea"/>
              </a:rPr>
              <a:t>PC</a:t>
            </a:r>
            <a:r>
              <a:rPr lang="ko-KR" altLang="en-US" sz="1400" dirty="0">
                <a:latin typeface="+mj-ea"/>
                <a:ea typeface="+mj-ea"/>
              </a:rPr>
              <a:t>에서 실행되는 자바 애플리케이션과 달리 단독으로 실행할 수 없음</a:t>
            </a:r>
            <a:endParaRPr lang="en-US" altLang="ko-KR" sz="1400" dirty="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j-ea"/>
                <a:ea typeface="+mj-ea"/>
              </a:rPr>
              <a:t>웹 애플리케이션은 톰캣과 같은 웹 컨테이너에서 실행되는 구조임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j-ea"/>
                <a:ea typeface="+mj-ea"/>
              </a:rPr>
              <a:t>웹 애플리케이션을 실행하려면 우선 톰캣에 등록부터 해야함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707" y="3050977"/>
            <a:ext cx="65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톰캣 컨테이너에 웹 애플리케이션 등록하는 기본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405" y="3415072"/>
            <a:ext cx="6400800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400" dirty="0">
                <a:solidFill>
                  <a:srgbClr val="FF0000"/>
                </a:solidFill>
              </a:rPr>
              <a:t>%CATALINA_HOME%webApp </a:t>
            </a:r>
            <a:r>
              <a:rPr lang="ko-KR" altLang="en-US" sz="1400" dirty="0">
                <a:solidFill>
                  <a:srgbClr val="FF0000"/>
                </a:solidFill>
              </a:rPr>
              <a:t>디렉터리에 애플리케이션을 저장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방법</a:t>
            </a:r>
            <a:r>
              <a:rPr lang="en-US" altLang="ko-KR" sz="1400" dirty="0">
                <a:solidFill>
                  <a:srgbClr val="FF0000"/>
                </a:solidFill>
              </a:rPr>
              <a:t>1)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400" dirty="0"/>
              <a:t>server.xml</a:t>
            </a:r>
            <a:r>
              <a:rPr lang="ko-KR" altLang="en-US" sz="1400" dirty="0"/>
              <a:t>에 직접 웹 애플리케이션을 등록</a:t>
            </a:r>
            <a:r>
              <a:rPr lang="en-US" altLang="ko-KR" sz="1400" dirty="0"/>
              <a:t>(</a:t>
            </a:r>
            <a:r>
              <a:rPr lang="ko-KR" altLang="en-US" sz="1400" dirty="0"/>
              <a:t>방법</a:t>
            </a:r>
            <a:r>
              <a:rPr lang="en-US" altLang="ko-KR" sz="1400" dirty="0"/>
              <a:t>2)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8474" y="4750905"/>
            <a:ext cx="7603434" cy="523220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JDK </a:t>
            </a:r>
            <a:r>
              <a:rPr lang="ko-KR" altLang="en-US" sz="1400" dirty="0">
                <a:latin typeface="+mj-ea"/>
                <a:ea typeface="+mj-ea"/>
              </a:rPr>
              <a:t>경로를 환경 변수에 등록하면서 </a:t>
            </a:r>
            <a:r>
              <a:rPr lang="en-US" altLang="ko-KR" sz="1400" dirty="0">
                <a:latin typeface="+mj-ea"/>
                <a:ea typeface="+mj-ea"/>
              </a:rPr>
              <a:t>JDK </a:t>
            </a:r>
            <a:r>
              <a:rPr lang="ko-KR" altLang="en-US" sz="1400" dirty="0">
                <a:latin typeface="+mj-ea"/>
                <a:ea typeface="+mj-ea"/>
              </a:rPr>
              <a:t>루트 디렉터리를 </a:t>
            </a:r>
            <a:r>
              <a:rPr lang="en-US" altLang="ko-KR" sz="1400" dirty="0">
                <a:latin typeface="+mj-ea"/>
                <a:ea typeface="+mj-ea"/>
              </a:rPr>
              <a:t>JAVA_HOME</a:t>
            </a:r>
            <a:r>
              <a:rPr lang="ko-KR" altLang="en-US" sz="1400" dirty="0">
                <a:latin typeface="+mj-ea"/>
                <a:ea typeface="+mj-ea"/>
              </a:rPr>
              <a:t>이라고 불렀습니다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톰캣의 루트 디렉터리는 보통 </a:t>
            </a:r>
            <a:r>
              <a:rPr lang="en-US" altLang="ko-KR" sz="1400" dirty="0">
                <a:latin typeface="+mj-ea"/>
                <a:ea typeface="+mj-ea"/>
              </a:rPr>
              <a:t>CATALINA_HOME</a:t>
            </a:r>
            <a:r>
              <a:rPr lang="ko-KR" altLang="en-US" sz="1400" dirty="0">
                <a:latin typeface="+mj-ea"/>
                <a:ea typeface="+mj-ea"/>
              </a:rPr>
              <a:t>으로 묵시적으로 사용하고 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409" y="4493784"/>
            <a:ext cx="719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>
                <a:latin typeface="+mj-ea"/>
                <a:ea typeface="+mj-ea"/>
              </a:rPr>
              <a:t>Note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D3611-F3B4-4856-BFE9-98BB2A408152}"/>
              </a:ext>
            </a:extLst>
          </p:cNvPr>
          <p:cNvSpPr txBox="1"/>
          <p:nvPr/>
        </p:nvSpPr>
        <p:spPr>
          <a:xfrm>
            <a:off x="2321780" y="1221887"/>
            <a:ext cx="550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웹 애플리케이션은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을 의미합니다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21373"/>
            <a:ext cx="727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%CATALINA_HOME%webApp </a:t>
            </a:r>
            <a:r>
              <a:rPr lang="ko-KR" altLang="en-US" sz="1400" b="1" dirty="0">
                <a:latin typeface="+mj-ea"/>
                <a:ea typeface="+mj-ea"/>
              </a:rPr>
              <a:t>디렉터리에 애플리케이션을 저장하는 방법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738" y="1937743"/>
            <a:ext cx="816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C </a:t>
            </a:r>
            <a:r>
              <a:rPr lang="ko-KR" altLang="en-US" sz="1200" dirty="0">
                <a:latin typeface="+mj-ea"/>
                <a:ea typeface="+mj-ea"/>
              </a:rPr>
              <a:t>드라이브의 </a:t>
            </a:r>
            <a:r>
              <a:rPr lang="en-US" altLang="ko-KR" sz="1200" dirty="0">
                <a:latin typeface="+mj-ea"/>
                <a:ea typeface="+mj-ea"/>
              </a:rPr>
              <a:t>webShop </a:t>
            </a:r>
            <a:r>
              <a:rPr lang="ko-KR" altLang="en-US" sz="1200" dirty="0">
                <a:latin typeface="+mj-ea"/>
                <a:ea typeface="+mj-ea"/>
              </a:rPr>
              <a:t>폴더 전체를 복사한 후 톰캣 루트 디렉터리의 하위에 있는 </a:t>
            </a:r>
            <a:r>
              <a:rPr lang="en-US" altLang="ko-KR" sz="1200" dirty="0" err="1">
                <a:latin typeface="+mj-ea"/>
                <a:ea typeface="+mj-ea"/>
              </a:rPr>
              <a:t>webApps</a:t>
            </a:r>
            <a:r>
              <a:rPr lang="ko-KR" altLang="en-US" sz="1200" dirty="0">
                <a:latin typeface="+mj-ea"/>
                <a:ea typeface="+mj-ea"/>
              </a:rPr>
              <a:t>폴더에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 cstate="print"/>
          <a:srcRect b="41250"/>
          <a:stretch/>
        </p:blipFill>
        <p:spPr bwMode="auto">
          <a:xfrm>
            <a:off x="1316681" y="2319999"/>
            <a:ext cx="5942330" cy="261556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27583" y="3369365"/>
            <a:ext cx="1987826" cy="258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00020" y="4114800"/>
            <a:ext cx="1987826" cy="258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1873E-8C31-4003-848F-9931BEE57F05}"/>
              </a:ext>
            </a:extLst>
          </p:cNvPr>
          <p:cNvSpPr txBox="1"/>
          <p:nvPr/>
        </p:nvSpPr>
        <p:spPr>
          <a:xfrm>
            <a:off x="6905919" y="1621373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</a:t>
            </a:r>
            <a:r>
              <a:rPr lang="en-US" altLang="ko-KR" spc="-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90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42450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4.3.2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스퀘어 Bold"/>
              </a:rPr>
              <a:t>톰캣 실행하기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888734"/>
            <a:ext cx="70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b="1" dirty="0" err="1">
                <a:latin typeface="+mj-ea"/>
                <a:ea typeface="+mj-ea"/>
              </a:rPr>
              <a:t>Cmd</a:t>
            </a:r>
            <a:r>
              <a:rPr lang="ko-KR" altLang="en-US" sz="1200" b="1" dirty="0">
                <a:latin typeface="+mj-ea"/>
                <a:ea typeface="+mj-ea"/>
              </a:rPr>
              <a:t>에서 </a:t>
            </a:r>
            <a:r>
              <a:rPr lang="ko-KR" altLang="en-US" sz="1200" b="1" dirty="0" err="1">
                <a:latin typeface="+mj-ea"/>
                <a:ea typeface="+mj-ea"/>
              </a:rPr>
              <a:t>홈켓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홈디렉토리</a:t>
            </a:r>
            <a:r>
              <a:rPr lang="en-US" altLang="ko-KR" sz="1200" b="1" dirty="0">
                <a:latin typeface="+mj-ea"/>
                <a:ea typeface="+mj-ea"/>
              </a:rPr>
              <a:t>\bin</a:t>
            </a:r>
            <a:r>
              <a:rPr lang="ko-KR" altLang="en-US" sz="1200" b="1" dirty="0">
                <a:latin typeface="+mj-ea"/>
                <a:ea typeface="+mj-ea"/>
              </a:rPr>
              <a:t> 디렉토리 이동 후 </a:t>
            </a:r>
            <a:r>
              <a:rPr lang="en-US" altLang="ko-KR" sz="1200" b="1" dirty="0">
                <a:latin typeface="+mj-ea"/>
                <a:ea typeface="+mj-ea"/>
              </a:rPr>
              <a:t>, startup.bat</a:t>
            </a:r>
            <a:r>
              <a:rPr lang="ko-KR" altLang="en-US" sz="1200" b="1" dirty="0">
                <a:latin typeface="+mj-ea"/>
                <a:ea typeface="+mj-ea"/>
              </a:rPr>
              <a:t>를 실행 </a:t>
            </a:r>
            <a:r>
              <a:rPr lang="ko-KR" altLang="en-US" sz="1200" dirty="0" err="1">
                <a:latin typeface="+mj-ea"/>
                <a:ea typeface="+mj-ea"/>
              </a:rPr>
              <a:t>톰캣을</a:t>
            </a:r>
            <a:r>
              <a:rPr lang="ko-KR" altLang="en-US" sz="1200" dirty="0">
                <a:latin typeface="+mj-ea"/>
                <a:ea typeface="+mj-ea"/>
              </a:rPr>
              <a:t> 설치한 루트 디렉터리의 </a:t>
            </a:r>
            <a:r>
              <a:rPr lang="en-US" altLang="ko-KR" sz="1200" dirty="0">
                <a:latin typeface="+mj-ea"/>
                <a:ea typeface="+mj-ea"/>
              </a:rPr>
              <a:t>bin </a:t>
            </a:r>
            <a:r>
              <a:rPr lang="ko-KR" altLang="en-US" sz="1200" dirty="0">
                <a:latin typeface="+mj-ea"/>
                <a:ea typeface="+mj-ea"/>
              </a:rPr>
              <a:t>폴더로 이동합니다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 cstate="print"/>
          <a:srcRect b="30893"/>
          <a:stretch/>
        </p:blipFill>
        <p:spPr bwMode="auto">
          <a:xfrm>
            <a:off x="1307631" y="2377729"/>
            <a:ext cx="5942330" cy="30765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55574" y="3687417"/>
            <a:ext cx="646043" cy="725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90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애플리케이션 이해하기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8515"/>
            <a:ext cx="744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bin </a:t>
            </a:r>
            <a:r>
              <a:rPr lang="ko-KR" altLang="en-US" sz="1200">
                <a:latin typeface="+mj-ea"/>
                <a:ea typeface="+mj-ea"/>
              </a:rPr>
              <a:t>디렉터리의 </a:t>
            </a:r>
            <a:r>
              <a:rPr lang="en-US" altLang="ko-KR" sz="1200">
                <a:latin typeface="+mj-ea"/>
                <a:ea typeface="+mj-ea"/>
              </a:rPr>
              <a:t>Tomcat9.exe</a:t>
            </a:r>
            <a:r>
              <a:rPr lang="ko-KR" altLang="en-US" sz="1200">
                <a:latin typeface="+mj-ea"/>
                <a:ea typeface="+mj-ea"/>
              </a:rPr>
              <a:t>를 더블클릭해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rcRect b="34107"/>
          <a:stretch/>
        </p:blipFill>
        <p:spPr bwMode="auto">
          <a:xfrm>
            <a:off x="1256158" y="1882637"/>
            <a:ext cx="5942330" cy="29337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5519" y="3886200"/>
            <a:ext cx="618003" cy="725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컨테이너에서 웹 애플리케이션 실행하기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90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rgbClr val="FF0000"/>
            </a:solidFill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5348</TotalTime>
  <Words>2229</Words>
  <Application>Microsoft Office PowerPoint</Application>
  <PresentationFormat>화면 슬라이드 쇼(4:3)</PresentationFormat>
  <Paragraphs>291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나눔스퀘어</vt:lpstr>
      <vt:lpstr>나눔스퀘어 Bold</vt:lpstr>
      <vt:lpstr>맑은 고딕</vt:lpstr>
      <vt:lpstr>Arial</vt:lpstr>
      <vt:lpstr>Calibri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goott5</cp:lastModifiedBy>
  <cp:revision>722</cp:revision>
  <dcterms:created xsi:type="dcterms:W3CDTF">2018-08-29T04:30:46Z</dcterms:created>
  <dcterms:modified xsi:type="dcterms:W3CDTF">2021-05-10T07:17:29Z</dcterms:modified>
</cp:coreProperties>
</file>