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719" r:id="rId2"/>
    <p:sldId id="262" r:id="rId3"/>
    <p:sldId id="720" r:id="rId4"/>
    <p:sldId id="727" r:id="rId5"/>
    <p:sldId id="728" r:id="rId6"/>
    <p:sldId id="735" r:id="rId7"/>
    <p:sldId id="729" r:id="rId8"/>
    <p:sldId id="736" r:id="rId9"/>
    <p:sldId id="738" r:id="rId10"/>
    <p:sldId id="739" r:id="rId11"/>
    <p:sldId id="740" r:id="rId12"/>
    <p:sldId id="741" r:id="rId13"/>
    <p:sldId id="742" r:id="rId14"/>
    <p:sldId id="743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52" r:id="rId23"/>
    <p:sldId id="753" r:id="rId24"/>
    <p:sldId id="754" r:id="rId25"/>
    <p:sldId id="755" r:id="rId26"/>
    <p:sldId id="756" r:id="rId27"/>
    <p:sldId id="744" r:id="rId28"/>
    <p:sldId id="757" r:id="rId29"/>
    <p:sldId id="758" r:id="rId30"/>
    <p:sldId id="759" r:id="rId31"/>
    <p:sldId id="760" r:id="rId32"/>
    <p:sldId id="761" r:id="rId33"/>
    <p:sldId id="762" r:id="rId34"/>
    <p:sldId id="763" r:id="rId35"/>
    <p:sldId id="764" r:id="rId36"/>
    <p:sldId id="765" r:id="rId37"/>
    <p:sldId id="766" r:id="rId38"/>
    <p:sldId id="771" r:id="rId39"/>
    <p:sldId id="786" r:id="rId40"/>
    <p:sldId id="772" r:id="rId41"/>
    <p:sldId id="773" r:id="rId42"/>
    <p:sldId id="774" r:id="rId43"/>
    <p:sldId id="775" r:id="rId44"/>
    <p:sldId id="767" r:id="rId45"/>
    <p:sldId id="768" r:id="rId46"/>
    <p:sldId id="769" r:id="rId47"/>
    <p:sldId id="776" r:id="rId48"/>
    <p:sldId id="777" r:id="rId49"/>
    <p:sldId id="778" r:id="rId50"/>
    <p:sldId id="779" r:id="rId51"/>
    <p:sldId id="780" r:id="rId52"/>
    <p:sldId id="781" r:id="rId53"/>
    <p:sldId id="782" r:id="rId54"/>
    <p:sldId id="784" r:id="rId55"/>
    <p:sldId id="78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010"/>
    <a:srgbClr val="0000FF"/>
    <a:srgbClr val="39BBB6"/>
    <a:srgbClr val="664E9C"/>
    <a:srgbClr val="39BCB8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4" y="90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이해하기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서블릿이란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5.2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 구조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기능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5.3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 메서드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 FirstServlet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클래스패스설정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5.5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동작 과정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412003"/>
            <a:ext cx="738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프로젝트 이름을 </a:t>
            </a:r>
            <a:r>
              <a:rPr lang="en-US" altLang="ko-KR" sz="1200" dirty="0">
                <a:latin typeface="+mj-ea"/>
                <a:ea typeface="+mj-ea"/>
              </a:rPr>
              <a:t>pro05</a:t>
            </a:r>
            <a:r>
              <a:rPr lang="ko-KR" altLang="en-US" sz="1200" dirty="0">
                <a:latin typeface="+mj-ea"/>
                <a:ea typeface="+mj-ea"/>
              </a:rPr>
              <a:t>로 입력한 후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789" y="1767399"/>
            <a:ext cx="3770630" cy="4277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43200" y="2266121"/>
            <a:ext cx="387626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65104" y="5784573"/>
            <a:ext cx="556591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5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598" y="1412004"/>
            <a:ext cx="615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경로를 확인한 후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23" y="1864235"/>
            <a:ext cx="3812512" cy="4576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25579" y="6162261"/>
            <a:ext cx="614169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0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693" y="1421943"/>
            <a:ext cx="764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Generate web.xml deployment descriptor </a:t>
            </a:r>
            <a:r>
              <a:rPr lang="ko-KR" altLang="en-US" sz="1200" dirty="0">
                <a:latin typeface="+mj-ea"/>
                <a:ea typeface="+mj-ea"/>
              </a:rPr>
              <a:t>옵션의 체크박스에 체크한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794" y="1698942"/>
            <a:ext cx="4042161" cy="4562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69794" y="2643809"/>
            <a:ext cx="23547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0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042" y="1449170"/>
            <a:ext cx="792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프로젝트 이름을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Build Path &gt; Configure BuildPath...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306" y="1875154"/>
            <a:ext cx="4818380" cy="3107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5878" y="4204252"/>
            <a:ext cx="84482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38530" y="4234070"/>
            <a:ext cx="96409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18011" y="2720987"/>
            <a:ext cx="287867" cy="1689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0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6708"/>
            <a:ext cx="785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설정창에서 </a:t>
            </a:r>
            <a:r>
              <a:rPr lang="en-US" altLang="ko-KR" sz="1200" dirty="0">
                <a:latin typeface="+mj-ea"/>
                <a:ea typeface="+mj-ea"/>
              </a:rPr>
              <a:t>Libraries </a:t>
            </a:r>
            <a:r>
              <a:rPr lang="ko-KR" altLang="en-US" sz="1200" dirty="0">
                <a:latin typeface="+mj-ea"/>
                <a:ea typeface="+mj-ea"/>
              </a:rPr>
              <a:t>탭을 클릭하고 </a:t>
            </a:r>
            <a:r>
              <a:rPr lang="en-US" altLang="ko-KR" sz="1200" dirty="0">
                <a:latin typeface="+mj-ea"/>
                <a:ea typeface="+mj-ea"/>
              </a:rPr>
              <a:t>Classpath</a:t>
            </a:r>
            <a:r>
              <a:rPr lang="ko-KR" altLang="en-US" sz="1200" dirty="0">
                <a:latin typeface="+mj-ea"/>
                <a:ea typeface="+mj-ea"/>
              </a:rPr>
              <a:t>를 선택한 후 </a:t>
            </a:r>
            <a:r>
              <a:rPr lang="en-US" altLang="ko-KR" sz="1200" dirty="0">
                <a:latin typeface="+mj-ea"/>
                <a:ea typeface="+mj-ea"/>
              </a:rPr>
              <a:t>Add External JARs...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448" y="1943017"/>
            <a:ext cx="5024755" cy="3608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536095" y="2758108"/>
            <a:ext cx="1250108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07555" y="2217776"/>
            <a:ext cx="805070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3" y="1560443"/>
            <a:ext cx="792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CATALINA_HOME(</a:t>
            </a:r>
            <a:r>
              <a:rPr lang="ko-KR" altLang="en-US" sz="1200" dirty="0">
                <a:latin typeface="+mj-ea"/>
                <a:ea typeface="+mj-ea"/>
              </a:rPr>
              <a:t>톰캣 루트 디렉터리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lib </a:t>
            </a:r>
            <a:r>
              <a:rPr lang="ko-KR" altLang="en-US" sz="1200" dirty="0">
                <a:latin typeface="+mj-ea"/>
                <a:ea typeface="+mj-ea"/>
              </a:rPr>
              <a:t>디렉터리에 있는 </a:t>
            </a:r>
            <a:r>
              <a:rPr lang="en-US" altLang="ko-KR" sz="1200" dirty="0">
                <a:latin typeface="+mj-ea"/>
                <a:ea typeface="+mj-ea"/>
              </a:rPr>
              <a:t>servlet-api.jar</a:t>
            </a:r>
            <a:r>
              <a:rPr lang="ko-KR" altLang="en-US" sz="1200" dirty="0">
                <a:latin typeface="+mj-ea"/>
                <a:ea typeface="+mj-ea"/>
              </a:rPr>
              <a:t>을 선택한 후 열기를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696" y="1966304"/>
            <a:ext cx="5531955" cy="3490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84782" y="2231335"/>
            <a:ext cx="2385391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1983" y="3786809"/>
            <a:ext cx="763536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31882"/>
            <a:ext cx="811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8. </a:t>
            </a:r>
            <a:r>
              <a:rPr lang="en-US" altLang="ko-KR" sz="1400" dirty="0">
                <a:latin typeface="+mj-ea"/>
                <a:ea typeface="+mj-ea"/>
              </a:rPr>
              <a:t>servlet-api.jar </a:t>
            </a:r>
            <a:r>
              <a:rPr lang="ko-KR" altLang="en-US" sz="1400" dirty="0">
                <a:latin typeface="+mj-ea"/>
                <a:ea typeface="+mj-ea"/>
              </a:rPr>
              <a:t>클래스의 패스 설정을 확인한 후 </a:t>
            </a:r>
            <a:r>
              <a:rPr lang="en-US" altLang="ko-KR" sz="1400" dirty="0">
                <a:latin typeface="+mj-ea"/>
                <a:ea typeface="+mj-ea"/>
              </a:rPr>
              <a:t>Apply and Close</a:t>
            </a:r>
            <a:r>
              <a:rPr lang="ko-KR" altLang="en-US" sz="1400" dirty="0">
                <a:latin typeface="+mj-ea"/>
                <a:ea typeface="+mj-ea"/>
              </a:rPr>
              <a:t>를 클릭해 종료합니다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178" y="1900152"/>
            <a:ext cx="5144135" cy="369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30826" y="2951922"/>
            <a:ext cx="1560444" cy="119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23556" y="5317067"/>
            <a:ext cx="836114" cy="2210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49118" y="4989093"/>
            <a:ext cx="836114" cy="2210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498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5.4.3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첫 번째 서블릿 만들기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800435"/>
            <a:ext cx="77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pro05 </a:t>
            </a:r>
            <a:r>
              <a:rPr lang="ko-KR" altLang="en-US" sz="1200" dirty="0">
                <a:latin typeface="+mj-ea"/>
                <a:ea typeface="+mj-ea"/>
              </a:rPr>
              <a:t>프로젝트의 </a:t>
            </a:r>
            <a:r>
              <a:rPr lang="en-US" altLang="ko-KR" sz="1200" dirty="0">
                <a:latin typeface="+mj-ea"/>
                <a:ea typeface="+mj-ea"/>
              </a:rPr>
              <a:t>Java Resources </a:t>
            </a:r>
            <a:r>
              <a:rPr lang="ko-KR" altLang="en-US" sz="1200" dirty="0">
                <a:latin typeface="+mj-ea"/>
                <a:ea typeface="+mj-ea"/>
              </a:rPr>
              <a:t>디렉터리 하위의 </a:t>
            </a:r>
            <a:r>
              <a:rPr lang="en-US" altLang="ko-KR" sz="1200" dirty="0">
                <a:latin typeface="+mj-ea"/>
                <a:ea typeface="+mj-ea"/>
              </a:rPr>
              <a:t>src</a:t>
            </a:r>
            <a:r>
              <a:rPr lang="ko-KR" altLang="en-US" sz="1200" dirty="0">
                <a:latin typeface="+mj-ea"/>
                <a:ea typeface="+mj-ea"/>
              </a:rPr>
              <a:t>를 선택하고 마우스 오른쪽 버튼을 클릭한 후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New &gt; Package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763" y="2450395"/>
            <a:ext cx="5231724" cy="3393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76061" y="3637722"/>
            <a:ext cx="685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77678" y="4651514"/>
            <a:ext cx="685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41688" y="3449427"/>
            <a:ext cx="393637" cy="2419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4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이라는 이름으로 패키지를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43" y="1900678"/>
            <a:ext cx="3888105" cy="3016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53748" y="2852530"/>
            <a:ext cx="69573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49896"/>
            <a:ext cx="766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Project Explorer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src </a:t>
            </a:r>
            <a:r>
              <a:rPr lang="ko-KR" altLang="en-US" sz="1200" dirty="0">
                <a:latin typeface="+mj-ea"/>
                <a:ea typeface="+mj-ea"/>
              </a:rPr>
              <a:t>하위에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이라는 패지지가 생긴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583" y="2114384"/>
            <a:ext cx="2123091" cy="2109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11557" y="3071192"/>
            <a:ext cx="864704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서블릿이란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서블릿이란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1989278"/>
            <a:ext cx="7335079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서버</a:t>
            </a:r>
            <a:r>
              <a:rPr lang="en-US" altLang="ko-KR" sz="1200" dirty="0"/>
              <a:t>(WAS, </a:t>
            </a:r>
            <a:r>
              <a:rPr lang="ko-KR" altLang="en-US" sz="1200" dirty="0" err="1"/>
              <a:t>톰캣</a:t>
            </a:r>
            <a:r>
              <a:rPr lang="en-US" altLang="ko-KR" sz="1200" dirty="0"/>
              <a:t>)</a:t>
            </a:r>
            <a:r>
              <a:rPr lang="ko-KR" altLang="en-US" sz="1200" dirty="0"/>
              <a:t> 에서 실행되면서 클라이언트의 요청에 따라 </a:t>
            </a:r>
            <a:r>
              <a:rPr lang="ko-KR" altLang="en-US" sz="1200" dirty="0">
                <a:solidFill>
                  <a:srgbClr val="FF0000"/>
                </a:solidFill>
              </a:rPr>
              <a:t>동적으로 서비스를 제공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클라이언트 요청에 대하여 해당되는 </a:t>
            </a:r>
            <a:r>
              <a:rPr lang="en-US" altLang="ko-KR" sz="1200" dirty="0">
                <a:solidFill>
                  <a:srgbClr val="FF0000"/>
                </a:solidFill>
              </a:rPr>
              <a:t>HTML </a:t>
            </a:r>
            <a:r>
              <a:rPr lang="ko-KR" altLang="en-US" sz="1200" dirty="0">
                <a:solidFill>
                  <a:srgbClr val="FF0000"/>
                </a:solidFill>
              </a:rPr>
              <a:t>파일을 생성하여 전달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하는 자바 클래스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235878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동작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93304" y="2886577"/>
            <a:ext cx="6448425" cy="2854007"/>
            <a:chOff x="1093304" y="2805139"/>
            <a:chExt cx="6448425" cy="2854007"/>
          </a:xfrm>
        </p:grpSpPr>
        <p:pic>
          <p:nvPicPr>
            <p:cNvPr id="10" name="그림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304" y="3130894"/>
              <a:ext cx="5943600" cy="2365375"/>
            </a:xfrm>
            <a:prstGeom prst="rect">
              <a:avLst/>
            </a:prstGeom>
          </p:spPr>
        </p:pic>
        <p:sp>
          <p:nvSpPr>
            <p:cNvPr id="11" name="Text Box 176"/>
            <p:cNvSpPr txBox="1"/>
            <p:nvPr/>
          </p:nvSpPr>
          <p:spPr>
            <a:xfrm>
              <a:off x="2695869" y="4476458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1000" b="1" kern="100" dirty="0">
                  <a:solidFill>
                    <a:srgbClr val="FF0000"/>
                  </a:solidFill>
                  <a:effectLst/>
                  <a:cs typeface="Times New Roman"/>
                </a:rPr>
                <a:t>①요청</a:t>
              </a:r>
              <a:endParaRPr lang="ko-KR" sz="1000" kern="100" dirty="0">
                <a:effectLst/>
                <a:cs typeface="Times New Roman"/>
              </a:endParaRPr>
            </a:p>
          </p:txBody>
        </p:sp>
        <p:sp>
          <p:nvSpPr>
            <p:cNvPr id="13" name="Text Box 177"/>
            <p:cNvSpPr txBox="1"/>
            <p:nvPr/>
          </p:nvSpPr>
          <p:spPr>
            <a:xfrm>
              <a:off x="4643228" y="4460428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②</a:t>
              </a:r>
              <a:r>
                <a:rPr lang="ko-KR" altLang="en-US" sz="900" b="1" kern="100" dirty="0">
                  <a:solidFill>
                    <a:srgbClr val="FF0000"/>
                  </a:solidFill>
                  <a:cs typeface="Times New Roman"/>
                </a:rPr>
                <a:t>요청</a:t>
              </a: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위임</a:t>
              </a:r>
              <a:endParaRPr lang="ko-KR" sz="900" kern="100" dirty="0">
                <a:effectLst/>
                <a:cs typeface="Times New Roman"/>
              </a:endParaRPr>
            </a:p>
          </p:txBody>
        </p:sp>
        <p:sp>
          <p:nvSpPr>
            <p:cNvPr id="14" name="Text Box 179"/>
            <p:cNvSpPr txBox="1"/>
            <p:nvPr/>
          </p:nvSpPr>
          <p:spPr>
            <a:xfrm>
              <a:off x="5255728" y="4150703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③호출</a:t>
              </a:r>
              <a:endParaRPr lang="ko-KR" sz="900" kern="100" dirty="0">
                <a:effectLst/>
                <a:cs typeface="Times New Roman"/>
              </a:endParaRPr>
            </a:p>
          </p:txBody>
        </p:sp>
        <p:sp>
          <p:nvSpPr>
            <p:cNvPr id="15" name="Text Box 180"/>
            <p:cNvSpPr txBox="1"/>
            <p:nvPr/>
          </p:nvSpPr>
          <p:spPr>
            <a:xfrm>
              <a:off x="5760553" y="2805139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④실행</a:t>
              </a:r>
              <a:endParaRPr lang="ko-KR" sz="900" kern="100" dirty="0">
                <a:effectLst/>
                <a:cs typeface="Times New Roman"/>
              </a:endParaRPr>
            </a:p>
          </p:txBody>
        </p:sp>
        <p:sp>
          <p:nvSpPr>
            <p:cNvPr id="16" name="Text Box 181"/>
            <p:cNvSpPr txBox="1"/>
            <p:nvPr/>
          </p:nvSpPr>
          <p:spPr>
            <a:xfrm>
              <a:off x="6532079" y="4146851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⑤결과</a:t>
              </a:r>
              <a:endParaRPr lang="ko-KR" sz="900" kern="100" dirty="0">
                <a:effectLst/>
                <a:cs typeface="Times New Roman"/>
              </a:endParaRPr>
            </a:p>
          </p:txBody>
        </p:sp>
        <p:sp>
          <p:nvSpPr>
            <p:cNvPr id="17" name="Text Box 181"/>
            <p:cNvSpPr txBox="1"/>
            <p:nvPr/>
          </p:nvSpPr>
          <p:spPr>
            <a:xfrm>
              <a:off x="4643228" y="5333391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⑤결과</a:t>
              </a:r>
              <a:endParaRPr lang="ko-KR" sz="900" kern="100" dirty="0">
                <a:effectLst/>
                <a:cs typeface="Times New Roman"/>
              </a:endParaRPr>
            </a:p>
          </p:txBody>
        </p:sp>
        <p:sp>
          <p:nvSpPr>
            <p:cNvPr id="18" name="Text Box 185"/>
            <p:cNvSpPr txBox="1"/>
            <p:nvPr/>
          </p:nvSpPr>
          <p:spPr>
            <a:xfrm>
              <a:off x="2695869" y="5333390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900" b="1" kern="100" dirty="0">
                  <a:solidFill>
                    <a:srgbClr val="FF0000"/>
                  </a:solidFill>
                  <a:effectLst/>
                  <a:cs typeface="Times New Roman"/>
                </a:rPr>
                <a:t>⑥결과 응답</a:t>
              </a:r>
              <a:endParaRPr lang="ko-KR" sz="900" kern="100" dirty="0">
                <a:effectLst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790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 패키지 이름 위에서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Servlet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165" y="1951741"/>
            <a:ext cx="5484192" cy="3137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2896" y="3419061"/>
            <a:ext cx="7851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44817" y="3836505"/>
            <a:ext cx="7851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65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11" y="1313262"/>
            <a:ext cx="768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클래스 이름으로 </a:t>
            </a:r>
            <a:r>
              <a:rPr lang="en-US" altLang="ko-KR" sz="1200" dirty="0">
                <a:latin typeface="+mj-ea"/>
                <a:ea typeface="+mj-ea"/>
              </a:rPr>
              <a:t>FirstServlet</a:t>
            </a:r>
            <a:r>
              <a:rPr lang="ko-KR" altLang="en-US" sz="1200" dirty="0">
                <a:latin typeface="+mj-ea"/>
                <a:ea typeface="+mj-ea"/>
              </a:rPr>
              <a:t>을 입력한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243" y="1730706"/>
            <a:ext cx="3967480" cy="4509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91678" y="3130826"/>
            <a:ext cx="713841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46087" y="5946913"/>
            <a:ext cx="713841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6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303323"/>
            <a:ext cx="696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FirstServlet.java</a:t>
            </a:r>
            <a:r>
              <a:rPr lang="ko-KR" altLang="en-US" sz="1200" dirty="0">
                <a:latin typeface="+mj-ea"/>
                <a:ea typeface="+mj-ea"/>
              </a:rPr>
              <a:t>가 생성된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895" y="1738052"/>
            <a:ext cx="4627245" cy="221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17035" y="3091070"/>
            <a:ext cx="73549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6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37" y="1234455"/>
            <a:ext cx="5521871" cy="564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4D559F-5C1B-4DE0-B799-EF4D3388E9B2}"/>
              </a:ext>
            </a:extLst>
          </p:cNvPr>
          <p:cNvSpPr/>
          <p:nvPr/>
        </p:nvSpPr>
        <p:spPr>
          <a:xfrm>
            <a:off x="1465337" y="3346882"/>
            <a:ext cx="5041995" cy="3195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2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5.4.4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매핑 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246378" y="5399434"/>
            <a:ext cx="288235" cy="3230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6667" y="4601818"/>
            <a:ext cx="3916017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클래스 이름이 길어지면 불편함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클래스 이름을 사용하면 보안에도 좋지 않음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389" y="5923722"/>
            <a:ext cx="417257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서블릿 클래스에 대응하는 서블릿 매핑 이름으로 요청함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07621" y="1820415"/>
            <a:ext cx="6165748" cy="2223931"/>
            <a:chOff x="827584" y="476672"/>
            <a:chExt cx="6912768" cy="28803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827584" y="476672"/>
              <a:ext cx="6912768" cy="79208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6558" y="718827"/>
              <a:ext cx="6552727" cy="398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http://</a:t>
              </a:r>
              <a:r>
                <a:rPr lang="ko-KR" altLang="en-US" sz="1400" b="1" dirty="0">
                  <a:latin typeface="+mj-ea"/>
                  <a:ea typeface="+mj-ea"/>
                </a:rPr>
                <a:t>주소</a:t>
              </a:r>
              <a:r>
                <a:rPr lang="en-US" altLang="ko-KR" sz="1400" b="1" dirty="0">
                  <a:latin typeface="+mj-ea"/>
                  <a:ea typeface="+mj-ea"/>
                </a:rPr>
                <a:t>:</a:t>
              </a:r>
              <a:r>
                <a:rPr lang="ko-KR" altLang="en-US" sz="1400" b="1" dirty="0">
                  <a:latin typeface="+mj-ea"/>
                  <a:ea typeface="+mj-ea"/>
                </a:rPr>
                <a:t>포트번호</a:t>
              </a:r>
              <a:r>
                <a:rPr lang="en-US" altLang="ko-KR" sz="1400" b="1" dirty="0">
                  <a:latin typeface="+mj-ea"/>
                  <a:ea typeface="+mj-ea"/>
                </a:rPr>
                <a:t>/</a:t>
              </a:r>
              <a:r>
                <a:rPr lang="ko-KR" altLang="en-US" sz="1400" b="1" dirty="0">
                  <a:latin typeface="+mj-ea"/>
                  <a:ea typeface="+mj-ea"/>
                </a:rPr>
                <a:t>프로젝트명</a:t>
              </a:r>
              <a:r>
                <a:rPr lang="en-US" altLang="ko-KR" sz="1400" b="1" dirty="0">
                  <a:latin typeface="+mj-ea"/>
                  <a:ea typeface="+mj-ea"/>
                </a:rPr>
                <a:t>/</a:t>
              </a:r>
              <a:r>
                <a:rPr lang="ko-KR" altLang="en-US" sz="1400" b="1" dirty="0" err="1">
                  <a:solidFill>
                    <a:srgbClr val="FF0000"/>
                  </a:solidFill>
                  <a:latin typeface="+mj-ea"/>
                  <a:ea typeface="+mj-ea"/>
                </a:rPr>
                <a:t>패키지명이</a:t>
              </a:r>
              <a:r>
                <a:rPr lang="en-US" altLang="ko-KR" sz="1400" b="1" dirty="0">
                  <a:solidFill>
                    <a:srgbClr val="FF0000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1" dirty="0">
                  <a:solidFill>
                    <a:srgbClr val="FF0000"/>
                  </a:solidFill>
                  <a:latin typeface="+mj-ea"/>
                  <a:ea typeface="+mj-ea"/>
                </a:rPr>
                <a:t>포함된</a:t>
              </a:r>
              <a:r>
                <a:rPr lang="en-US" altLang="ko-KR" sz="1400" b="1" dirty="0">
                  <a:solidFill>
                    <a:srgbClr val="FF0000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1" dirty="0" err="1">
                  <a:solidFill>
                    <a:srgbClr val="FF0000"/>
                  </a:solidFill>
                  <a:latin typeface="+mj-ea"/>
                  <a:ea typeface="+mj-ea"/>
                </a:rPr>
                <a:t>클래스명</a:t>
              </a:r>
              <a:endParaRPr lang="ko-KR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7584" y="2564904"/>
              <a:ext cx="6912768" cy="79208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6558" y="2807059"/>
              <a:ext cx="6552727" cy="398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http://127.0.0.1:8090/pro05/</a:t>
              </a:r>
              <a:r>
                <a:rPr lang="en-US" altLang="ko-KR" sz="1400" b="1" dirty="0">
                  <a:solidFill>
                    <a:srgbClr val="FF0000"/>
                  </a:solidFill>
                  <a:latin typeface="+mj-ea"/>
                  <a:ea typeface="+mj-ea"/>
                </a:rPr>
                <a:t>sec01.ex01.FirstServlet</a:t>
              </a:r>
              <a:endParaRPr lang="ko-KR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4139952" y="1610164"/>
              <a:ext cx="288032" cy="50405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52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541805"/>
            <a:ext cx="8039113" cy="41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서블릿 매핑 방법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977888"/>
            <a:ext cx="7832034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각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프로젝트</a:t>
            </a:r>
            <a:r>
              <a:rPr lang="ko-KR" altLang="en-US" sz="1200" b="1" dirty="0">
                <a:latin typeface="+mj-ea"/>
                <a:ea typeface="+mj-ea"/>
              </a:rPr>
              <a:t>에 있는 </a:t>
            </a:r>
            <a:r>
              <a:rPr lang="en-US" altLang="ko-KR" sz="1200" b="1" dirty="0" err="1">
                <a:latin typeface="+mj-ea"/>
                <a:ea typeface="+mj-ea"/>
              </a:rPr>
              <a:t>WebContents</a:t>
            </a:r>
            <a:r>
              <a:rPr lang="en-US" altLang="ko-KR" sz="1200" b="1" dirty="0">
                <a:latin typeface="+mj-ea"/>
                <a:ea typeface="+mj-ea"/>
              </a:rPr>
              <a:t>/WEB-INF/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web.xml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파일</a:t>
            </a:r>
            <a:r>
              <a:rPr lang="ko-KR" altLang="en-US" sz="1200" b="1" dirty="0">
                <a:latin typeface="+mj-ea"/>
                <a:ea typeface="+mj-ea"/>
              </a:rPr>
              <a:t>에서 </a:t>
            </a:r>
            <a:r>
              <a:rPr lang="ko-KR" altLang="en-US" sz="1200" b="1" dirty="0" err="1">
                <a:latin typeface="+mj-ea"/>
                <a:ea typeface="+mj-ea"/>
              </a:rPr>
              <a:t>서블릿</a:t>
            </a:r>
            <a:r>
              <a:rPr lang="ko-KR" altLang="en-US" sz="1200" b="1" dirty="0">
                <a:latin typeface="+mj-ea"/>
                <a:ea typeface="+mj-ea"/>
              </a:rPr>
              <a:t> 매핑 구성을 설정합니다</a:t>
            </a:r>
            <a:endParaRPr lang="en-US" altLang="ko-KR" sz="12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&lt;servlet&gt;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태그와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&lt;servlet-mapping&gt;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태그를 이용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여러 개의 서블릿 매핑 시에는 </a:t>
            </a:r>
            <a:r>
              <a:rPr lang="en-US" altLang="ko-KR" sz="1200" b="1" dirty="0">
                <a:latin typeface="+mj-ea"/>
                <a:ea typeface="+mj-ea"/>
              </a:rPr>
              <a:t>&lt;servlet&gt; </a:t>
            </a:r>
            <a:r>
              <a:rPr lang="ko-KR" altLang="en-US" sz="1200" b="1" dirty="0">
                <a:latin typeface="+mj-ea"/>
                <a:ea typeface="+mj-ea"/>
              </a:rPr>
              <a:t>태그를 먼저 정의하고 </a:t>
            </a:r>
            <a:r>
              <a:rPr lang="en-US" altLang="ko-KR" sz="1200" b="1" dirty="0">
                <a:latin typeface="+mj-ea"/>
                <a:ea typeface="+mj-ea"/>
              </a:rPr>
              <a:t>&lt;servlet-mapping&gt; </a:t>
            </a:r>
            <a:r>
              <a:rPr lang="ko-KR" altLang="en-US" sz="1200" b="1" dirty="0">
                <a:latin typeface="+mj-ea"/>
                <a:ea typeface="+mj-ea"/>
              </a:rPr>
              <a:t>태그를 정의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93A85C6-EAD9-4066-8BFF-5303E884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1" y="3577879"/>
            <a:ext cx="6848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52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60443"/>
            <a:ext cx="843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pro05 </a:t>
            </a:r>
            <a:r>
              <a:rPr lang="ko-KR" altLang="en-US" sz="1200" dirty="0">
                <a:latin typeface="+mj-ea"/>
                <a:ea typeface="+mj-ea"/>
              </a:rPr>
              <a:t>프로젝트의 </a:t>
            </a:r>
            <a:r>
              <a:rPr lang="en-US" altLang="ko-KR" sz="1200" dirty="0">
                <a:latin typeface="+mj-ea"/>
                <a:ea typeface="+mj-ea"/>
              </a:rPr>
              <a:t>WebContent &gt; WEB-INF </a:t>
            </a:r>
            <a:r>
              <a:rPr lang="ko-KR" altLang="en-US" sz="1200" dirty="0">
                <a:latin typeface="+mj-ea"/>
                <a:ea typeface="+mj-ea"/>
              </a:rPr>
              <a:t>폴더를 클릭한 후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을 선택하여 엽니다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6947" y="1973939"/>
            <a:ext cx="1983740" cy="2592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61861" y="4393096"/>
            <a:ext cx="743658" cy="172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52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2" y="1560444"/>
            <a:ext cx="792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&lt;web-app&gt; </a:t>
            </a:r>
            <a:r>
              <a:rPr lang="ko-KR" altLang="en-US" sz="1200" dirty="0">
                <a:latin typeface="+mj-ea"/>
                <a:ea typeface="+mj-ea"/>
              </a:rPr>
              <a:t>태그의 하위 태그를 지우고 다음과 같이 서블릿 매핑을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0" y="1997559"/>
            <a:ext cx="64579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F0619-7B4B-4643-A517-5FB6DC9E17BF}"/>
              </a:ext>
            </a:extLst>
          </p:cNvPr>
          <p:cNvSpPr txBox="1"/>
          <p:nvPr/>
        </p:nvSpPr>
        <p:spPr>
          <a:xfrm>
            <a:off x="1039880" y="4625266"/>
            <a:ext cx="58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pro05/</a:t>
            </a:r>
            <a:r>
              <a:rPr lang="en-US" altLang="ko-KR" dirty="0" err="1">
                <a:latin typeface="+mj-ea"/>
              </a:rPr>
              <a:t>WebContent</a:t>
            </a:r>
            <a:r>
              <a:rPr lang="en-US" altLang="ko-KR" dirty="0">
                <a:latin typeface="+mj-ea"/>
              </a:rPr>
              <a:t>/WEB-INF/web.xml </a:t>
            </a:r>
            <a:r>
              <a:rPr lang="ko-KR" altLang="en-US" dirty="0">
                <a:latin typeface="+mj-ea"/>
              </a:rPr>
              <a:t>파일에 위의 내용을 작성합니다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0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5.4.5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톰캣 프로젝트 실행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888435"/>
            <a:ext cx="750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톰캣 서버를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Add and Remove...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2242183"/>
            <a:ext cx="5820106" cy="2896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31235" y="4432852"/>
            <a:ext cx="2803092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5165" y="3190461"/>
            <a:ext cx="1500809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94853" y="4154311"/>
            <a:ext cx="861148" cy="2412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55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10748"/>
            <a:ext cx="769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pro05 </a:t>
            </a:r>
            <a:r>
              <a:rPr lang="ko-KR" altLang="en-US" sz="1200" dirty="0">
                <a:latin typeface="+mj-ea"/>
                <a:ea typeface="+mj-ea"/>
              </a:rPr>
              <a:t>프로젝트를 선택한 후 </a:t>
            </a:r>
            <a:r>
              <a:rPr lang="en-US" altLang="ko-KR" sz="1200" dirty="0">
                <a:latin typeface="+mj-ea"/>
                <a:ea typeface="+mj-ea"/>
              </a:rPr>
              <a:t>Add</a:t>
            </a:r>
            <a:r>
              <a:rPr lang="ko-KR" altLang="en-US" sz="1200" dirty="0">
                <a:latin typeface="+mj-ea"/>
                <a:ea typeface="+mj-ea"/>
              </a:rPr>
              <a:t>를 클릭하여 추가하고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598" y="2176668"/>
            <a:ext cx="3023272" cy="2902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249" y="2117117"/>
            <a:ext cx="3044825" cy="3021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77887" y="3011557"/>
            <a:ext cx="556591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7623" y="2852532"/>
            <a:ext cx="556591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30503" y="4914595"/>
            <a:ext cx="556591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55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서블릿이란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50401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1976437"/>
            <a:ext cx="7305261" cy="23083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WAS </a:t>
            </a:r>
            <a:r>
              <a:rPr lang="ko-KR" altLang="en-US" sz="1200" dirty="0">
                <a:latin typeface="+mj-ea"/>
                <a:ea typeface="+mj-ea"/>
              </a:rPr>
              <a:t>서버에서 실행되면서 기능을 수행함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기존의 정적인 웹 프로그램의 문제점을 보완하여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동적인 여러 가지 기능을 제공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스레드 방식으로 실행</a:t>
            </a:r>
            <a:r>
              <a:rPr lang="ko-KR" altLang="en-US" sz="1200" dirty="0">
                <a:latin typeface="+mj-ea"/>
                <a:ea typeface="+mj-ea"/>
              </a:rPr>
              <a:t>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자바로 만들어져 자바의 특징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객체 지향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을 가짐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컨테이너에서 실행됨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컨테이너 종류에 상관없이 실행됨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플랫폼 독립적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보안 기능을 적용하기 쉬움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웹 브라우저에서 요청 시 기능을 수행함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5" y="4969566"/>
            <a:ext cx="7305261" cy="1061829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+mj-ea"/>
                <a:ea typeface="+mj-ea"/>
              </a:rPr>
              <a:t>이 책에서는 </a:t>
            </a:r>
            <a:r>
              <a:rPr lang="en-US" altLang="ko-KR" sz="1050" dirty="0">
                <a:latin typeface="+mj-ea"/>
                <a:ea typeface="+mj-ea"/>
              </a:rPr>
              <a:t>JSP/Servlet </a:t>
            </a:r>
            <a:r>
              <a:rPr lang="ko-KR" altLang="en-US" sz="1050" dirty="0">
                <a:latin typeface="+mj-ea"/>
                <a:ea typeface="+mj-ea"/>
              </a:rPr>
              <a:t>컨테이너로 자바 기반 오픈 소스로 제공되는 톰캣을 사용합니다</a:t>
            </a:r>
            <a:r>
              <a:rPr lang="en-US" altLang="ko-KR" sz="1050" dirty="0">
                <a:latin typeface="+mj-ea"/>
                <a:ea typeface="+mj-ea"/>
              </a:rPr>
              <a:t>. </a:t>
            </a:r>
            <a:r>
              <a:rPr lang="ko-KR" altLang="en-US" sz="1050" dirty="0">
                <a:latin typeface="+mj-ea"/>
                <a:ea typeface="+mj-ea"/>
              </a:rPr>
              <a:t>그 외 자바 기반의 </a:t>
            </a:r>
            <a:r>
              <a:rPr lang="en-US" altLang="ko-KR" sz="1050" dirty="0">
                <a:latin typeface="+mj-ea"/>
                <a:ea typeface="+mj-ea"/>
              </a:rPr>
              <a:t>JEUS(Tmax </a:t>
            </a:r>
            <a:r>
              <a:rPr lang="ko-KR" altLang="en-US" sz="1050" dirty="0">
                <a:latin typeface="+mj-ea"/>
                <a:ea typeface="+mj-ea"/>
              </a:rPr>
              <a:t>소프트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  <a:r>
              <a:rPr lang="ko-KR" altLang="en-US" sz="1050" dirty="0">
                <a:latin typeface="+mj-ea"/>
                <a:ea typeface="+mj-ea"/>
              </a:rPr>
              <a:t>와 </a:t>
            </a:r>
            <a:r>
              <a:rPr lang="en-US" altLang="ko-KR" sz="1050" dirty="0">
                <a:latin typeface="+mj-ea"/>
                <a:ea typeface="+mj-ea"/>
              </a:rPr>
              <a:t>WebLogic(</a:t>
            </a:r>
            <a:r>
              <a:rPr lang="ko-KR" altLang="en-US" sz="1050" dirty="0">
                <a:latin typeface="+mj-ea"/>
                <a:ea typeface="+mj-ea"/>
              </a:rPr>
              <a:t>오라클</a:t>
            </a:r>
            <a:r>
              <a:rPr lang="en-US" altLang="ko-KR" sz="1050" dirty="0">
                <a:latin typeface="+mj-ea"/>
                <a:ea typeface="+mj-ea"/>
              </a:rPr>
              <a:t>), WebShpere(</a:t>
            </a:r>
            <a:r>
              <a:rPr lang="en-US" altLang="ko-KR" sz="1050" dirty="0">
                <a:latin typeface="+mj-ea"/>
              </a:rPr>
              <a:t>IBM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  <a:r>
              <a:rPr lang="ko-KR" altLang="en-US" sz="1050" dirty="0">
                <a:latin typeface="+mj-ea"/>
                <a:ea typeface="+mj-ea"/>
              </a:rPr>
              <a:t> 등 특정 소프트웨어 회사가 개발해서 유료로 제공하는 </a:t>
            </a:r>
            <a:r>
              <a:rPr lang="en-US" altLang="ko-KR" sz="1050" dirty="0">
                <a:latin typeface="+mj-ea"/>
                <a:ea typeface="+mj-ea"/>
              </a:rPr>
              <a:t>JSP/Servlet </a:t>
            </a:r>
            <a:r>
              <a:rPr lang="ko-KR" altLang="en-US" sz="1050" dirty="0">
                <a:latin typeface="+mj-ea"/>
                <a:ea typeface="+mj-ea"/>
              </a:rPr>
              <a:t>컨테이너도 있습니다</a:t>
            </a:r>
            <a:r>
              <a:rPr lang="en-US" altLang="ko-KR" sz="1050" dirty="0">
                <a:latin typeface="+mj-ea"/>
                <a:ea typeface="+mj-ea"/>
              </a:rPr>
              <a:t>. </a:t>
            </a:r>
            <a:r>
              <a:rPr lang="ko-KR" altLang="en-US" sz="1050" dirty="0">
                <a:latin typeface="+mj-ea"/>
                <a:ea typeface="+mj-ea"/>
              </a:rPr>
              <a:t>또 다른 자바 기반 오픈 소스 </a:t>
            </a:r>
            <a:r>
              <a:rPr lang="en-US" altLang="ko-KR" sz="1050" dirty="0">
                <a:latin typeface="+mj-ea"/>
                <a:ea typeface="+mj-ea"/>
              </a:rPr>
              <a:t>JSP/Servlet </a:t>
            </a:r>
            <a:r>
              <a:rPr lang="ko-KR" altLang="en-US" sz="1050" dirty="0">
                <a:latin typeface="+mj-ea"/>
                <a:ea typeface="+mj-ea"/>
              </a:rPr>
              <a:t>컨테이너로 </a:t>
            </a:r>
            <a:r>
              <a:rPr lang="en-US" altLang="ko-KR" sz="1050" dirty="0">
                <a:latin typeface="+mj-ea"/>
                <a:ea typeface="+mj-ea"/>
              </a:rPr>
              <a:t>JBOSS (RedHat)</a:t>
            </a:r>
            <a:r>
              <a:rPr lang="ko-KR" altLang="en-US" sz="1050" dirty="0">
                <a:latin typeface="+mj-ea"/>
                <a:ea typeface="+mj-ea"/>
              </a:rPr>
              <a:t>는 </a:t>
            </a:r>
            <a:r>
              <a:rPr lang="en-US" altLang="ko-KR" sz="1050" dirty="0">
                <a:latin typeface="+mj-ea"/>
                <a:ea typeface="+mj-ea"/>
              </a:rPr>
              <a:t>EJB </a:t>
            </a:r>
            <a:r>
              <a:rPr lang="ko-KR" altLang="en-US" sz="1050" dirty="0">
                <a:latin typeface="+mj-ea"/>
                <a:ea typeface="+mj-ea"/>
              </a:rPr>
              <a:t>컨테이너 기능</a:t>
            </a: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</a:rPr>
              <a:t>지금은 거의 사용하지 않음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  <a:r>
              <a:rPr lang="ko-KR" altLang="en-US" sz="1050" dirty="0">
                <a:latin typeface="+mj-ea"/>
                <a:ea typeface="+mj-ea"/>
              </a:rPr>
              <a:t>도 제공합니다</a:t>
            </a:r>
            <a:r>
              <a:rPr lang="en-US" altLang="ko-KR" sz="1050" dirty="0">
                <a:latin typeface="+mj-ea"/>
                <a:ea typeface="+mj-ea"/>
              </a:rPr>
              <a:t>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30" y="4681331"/>
            <a:ext cx="339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+mj-ea"/>
                <a:ea typeface="+mj-ea"/>
              </a:rPr>
              <a:t>Note: </a:t>
            </a:r>
            <a:r>
              <a:rPr lang="ko-KR" altLang="en-US" sz="1200" b="1" dirty="0">
                <a:latin typeface="+mj-ea"/>
                <a:ea typeface="+mj-ea"/>
              </a:rPr>
              <a:t>톰캣 이 외의 </a:t>
            </a:r>
            <a:r>
              <a:rPr lang="en-US" altLang="ko-KR" sz="1200" b="1" dirty="0">
                <a:latin typeface="+mj-ea"/>
                <a:ea typeface="+mj-ea"/>
              </a:rPr>
              <a:t>JSP/Servlet </a:t>
            </a:r>
            <a:r>
              <a:rPr lang="ko-KR" altLang="en-US" sz="1200" b="1" dirty="0">
                <a:latin typeface="+mj-ea"/>
                <a:ea typeface="+mj-ea"/>
              </a:rPr>
              <a:t>컨테이너</a:t>
            </a:r>
          </a:p>
        </p:txBody>
      </p:sp>
    </p:spTree>
    <p:extLst>
      <p:ext uri="{BB962C8B-B14F-4D97-AF65-F5344CB8AC3E}">
        <p14:creationId xmlns:p14="http://schemas.microsoft.com/office/powerpoint/2010/main" val="110551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769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톰캣에 정상적으로 새 프로젝트가 등록된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482" y="1995487"/>
            <a:ext cx="5008880" cy="95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18861" y="2395330"/>
            <a:ext cx="874643" cy="3279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55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5.4.6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브라우저에서 서블릿 요청하기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30" y="1926399"/>
            <a:ext cx="51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브라우저에서 서블릿 요청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36304"/>
            <a:ext cx="6530009" cy="6970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http://IP</a:t>
            </a:r>
            <a:r>
              <a:rPr lang="ko-KR" altLang="en-US" sz="1400" b="1" dirty="0">
                <a:latin typeface="+mj-ea"/>
                <a:ea typeface="+mj-ea"/>
              </a:rPr>
              <a:t>주소</a:t>
            </a:r>
            <a:r>
              <a:rPr lang="en-US" altLang="ko-KR" sz="1400" b="1" dirty="0">
                <a:latin typeface="+mj-ea"/>
                <a:ea typeface="+mj-ea"/>
              </a:rPr>
              <a:t>:</a:t>
            </a:r>
            <a:r>
              <a:rPr lang="ko-KR" altLang="en-US" sz="1400" b="1" dirty="0">
                <a:latin typeface="+mj-ea"/>
                <a:ea typeface="+mj-ea"/>
              </a:rPr>
              <a:t>포트번호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프로젝트이름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컨텍스트이름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서블릿매핑이름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요청 예</a:t>
            </a:r>
            <a:r>
              <a:rPr lang="en-US" altLang="ko-KR" sz="1400" b="1" dirty="0">
                <a:latin typeface="+mj-ea"/>
                <a:ea typeface="+mj-ea"/>
              </a:rPr>
              <a:t>: http://127.0.0.1:8080/pro05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/first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732287"/>
            <a:ext cx="6530009" cy="6106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톰캣이 로컬 </a:t>
            </a:r>
            <a:r>
              <a:rPr lang="en-US" altLang="ko-KR" sz="1200" dirty="0">
                <a:latin typeface="+mj-ea"/>
                <a:ea typeface="+mj-ea"/>
              </a:rPr>
              <a:t>PC</a:t>
            </a:r>
            <a:r>
              <a:rPr lang="ko-KR" altLang="en-US" sz="1200" dirty="0">
                <a:latin typeface="+mj-ea"/>
                <a:ea typeface="+mj-ea"/>
              </a:rPr>
              <a:t>에 설치된 경우에는 다음과 같이 입력해도 됩니다</a:t>
            </a:r>
            <a:r>
              <a:rPr lang="en-US" altLang="ko-KR" sz="1200" dirty="0">
                <a:latin typeface="+mj-ea"/>
                <a:ea typeface="+mj-ea"/>
              </a:rPr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en-US" altLang="ko-KR" sz="1200" b="1" dirty="0">
                <a:latin typeface="+mj-ea"/>
                <a:ea typeface="+mj-ea"/>
              </a:rPr>
              <a:t>http://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localhost</a:t>
            </a:r>
            <a:r>
              <a:rPr lang="en-US" altLang="ko-KR" sz="1200" b="1" dirty="0">
                <a:latin typeface="+mj-ea"/>
                <a:ea typeface="+mj-ea"/>
              </a:rPr>
              <a:t>:8080/pro05/first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130" y="3483312"/>
            <a:ext cx="51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v"/>
            </a:pPr>
            <a:r>
              <a:rPr lang="en-US" altLang="ko-KR" sz="1200" b="1" dirty="0"/>
              <a:t>Note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903808"/>
            <a:ext cx="6530009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자신의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확인하려면 명령 프롬프트 창에서 </a:t>
            </a:r>
            <a:r>
              <a:rPr lang="en-US" altLang="ko-KR" sz="1200" dirty="0"/>
              <a:t>ipconfig </a:t>
            </a:r>
            <a:r>
              <a:rPr lang="ko-KR" altLang="en-US" sz="1200" dirty="0"/>
              <a:t>명령을 입력하면 됩니다</a:t>
            </a:r>
            <a:r>
              <a:rPr lang="en-US" altLang="ko-KR" sz="1200" dirty="0"/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130" y="4654833"/>
            <a:ext cx="51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 dirty="0"/>
              <a:t>Tip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243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630017"/>
            <a:ext cx="5804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이클립스에서 톰캣을 다시 실행합니다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57" y="3528391"/>
            <a:ext cx="561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브라우저에서 서블릿 매핑 이름으로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57" y="2110243"/>
            <a:ext cx="5943600" cy="96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341165" y="2110243"/>
            <a:ext cx="198783" cy="245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274" y="3864376"/>
            <a:ext cx="37719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05519" y="4293704"/>
            <a:ext cx="439098" cy="313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30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77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/first</a:t>
            </a:r>
            <a:r>
              <a:rPr lang="ko-KR" altLang="en-US" sz="1200" dirty="0">
                <a:latin typeface="+mj-ea"/>
                <a:ea typeface="+mj-ea"/>
              </a:rPr>
              <a:t>로 웹 브라우저에서 요청하면 이클립스 콘솔에 각각의 메서드가 호출되면서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93" y="1919329"/>
            <a:ext cx="3601720" cy="132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74793" y="2792896"/>
            <a:ext cx="1452990" cy="367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3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515" y="3488633"/>
            <a:ext cx="4257720" cy="155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89" y="1606610"/>
            <a:ext cx="7565454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다음은 </a:t>
            </a:r>
            <a:r>
              <a:rPr lang="en-US" altLang="ko-KR" sz="1200" dirty="0"/>
              <a:t>web.xml</a:t>
            </a:r>
            <a:r>
              <a:rPr lang="ko-KR" altLang="en-US" sz="1200" dirty="0"/>
              <a:t>에 서블릿 매핑을 잘못한 상태에서 톰캣을 실행했을 때 나타난 오류 메시지입니다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오류가 발생한 상태에서 웹 브라우저에 요청하면 정상적으로 실행되지 않습니다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</a:rPr>
              <a:t>web.xml</a:t>
            </a:r>
            <a:r>
              <a:rPr lang="ko-KR" altLang="en-US" sz="1200" b="1" dirty="0">
                <a:solidFill>
                  <a:srgbClr val="0000FF"/>
                </a:solidFill>
              </a:rPr>
              <a:t>에 서블릿 매핑을 할 경우에는 문법이나 태그의 철자가 틀리지 않도록 대소문자까지 주의해서 입력</a:t>
            </a:r>
            <a:r>
              <a:rPr lang="ko-KR" altLang="en-US" sz="1200" dirty="0"/>
              <a:t>해야 합니다</a:t>
            </a:r>
            <a:r>
              <a:rPr lang="en-US" altLang="ko-KR" sz="1200" dirty="0"/>
              <a:t>. </a:t>
            </a:r>
            <a:r>
              <a:rPr lang="ko-KR" altLang="en-US" sz="1200" b="1" dirty="0">
                <a:solidFill>
                  <a:srgbClr val="0000FF"/>
                </a:solidFill>
              </a:rPr>
              <a:t>톰캣을 실행할 때는 어떤 오류도 발생하면 안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오류가 발생하면 그 원인을 찾아 바로 수정한 후 다시 실행해야 합니다</a:t>
            </a:r>
            <a:r>
              <a:rPr lang="en-US" altLang="ko-KR" sz="1200" dirty="0"/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389" y="1357635"/>
            <a:ext cx="51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+mj-ea"/>
                <a:ea typeface="+mj-ea"/>
              </a:rPr>
              <a:t> Note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7423" y="4296017"/>
            <a:ext cx="3341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&lt;servlet&gt;</a:t>
            </a:r>
            <a:r>
              <a:rPr lang="ko-KR" altLang="en-US" sz="1400" b="1" dirty="0">
                <a:solidFill>
                  <a:srgbClr val="FF0000"/>
                </a:solidFill>
              </a:rPr>
              <a:t>을 </a:t>
            </a:r>
            <a:r>
              <a:rPr lang="en-US" altLang="ko-KR" sz="1400" b="1" dirty="0">
                <a:solidFill>
                  <a:srgbClr val="FF0000"/>
                </a:solidFill>
              </a:rPr>
              <a:t>&lt;sevlet&gt;</a:t>
            </a:r>
            <a:r>
              <a:rPr lang="ko-KR" altLang="en-US" sz="1400" b="1" dirty="0">
                <a:solidFill>
                  <a:srgbClr val="FF0000"/>
                </a:solidFill>
              </a:rPr>
              <a:t>로 잘못입력한 경우</a:t>
            </a: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15" y="5205454"/>
            <a:ext cx="4759067" cy="1553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62878" y="4499600"/>
            <a:ext cx="2246244" cy="153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30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5.4.7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다수의 서블릿 매핑 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768438"/>
            <a:ext cx="675860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일반적인 웹 애플리케이션은 각 기능에 대한 서블릿을 따로 만들어서 서비스를 제공함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83" y="2494722"/>
            <a:ext cx="717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패키지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을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Class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664" y="2905829"/>
            <a:ext cx="5184255" cy="2948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91678" y="4134678"/>
            <a:ext cx="546652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75243" y="4552122"/>
            <a:ext cx="546652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741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10" y="1718173"/>
            <a:ext cx="4278848" cy="510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441174"/>
            <a:ext cx="758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클래스 이름으로 </a:t>
            </a:r>
            <a:r>
              <a:rPr lang="en-US" altLang="ko-KR" sz="1200" dirty="0">
                <a:latin typeface="+mj-ea"/>
                <a:ea typeface="+mj-ea"/>
              </a:rPr>
              <a:t>SecondServlet</a:t>
            </a:r>
            <a:r>
              <a:rPr lang="ko-KR" altLang="en-US" sz="1200" dirty="0">
                <a:latin typeface="+mj-ea"/>
                <a:ea typeface="+mj-ea"/>
              </a:rPr>
              <a:t>을 입력하고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4473" y="3482052"/>
            <a:ext cx="70390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70769" y="6510258"/>
            <a:ext cx="70390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38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20" y="1540566"/>
            <a:ext cx="765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Project Explorer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SecondServlet.java</a:t>
            </a:r>
            <a:r>
              <a:rPr lang="ko-KR" altLang="en-US" sz="1200" dirty="0">
                <a:latin typeface="+mj-ea"/>
                <a:ea typeface="+mj-ea"/>
              </a:rPr>
              <a:t>가 생성된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754" y="1977514"/>
            <a:ext cx="5225733" cy="2524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36304" y="3627783"/>
            <a:ext cx="1152939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38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768" y="1470990"/>
            <a:ext cx="783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또 다른 서블릿 기능을 하는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747989"/>
            <a:ext cx="6221067" cy="42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0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1597" y="1667157"/>
            <a:ext cx="6842469" cy="2929766"/>
            <a:chOff x="641694" y="1568519"/>
            <a:chExt cx="8258175" cy="38062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48" y="1568519"/>
              <a:ext cx="6953250" cy="288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94" y="4593742"/>
              <a:ext cx="8258175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273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 구조와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536" y="5306086"/>
            <a:ext cx="6626173" cy="6970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 GenericServlet </a:t>
            </a:r>
            <a:r>
              <a:rPr lang="ko-KR" altLang="en-US" sz="1400" dirty="0">
                <a:latin typeface="+mj-ea"/>
                <a:ea typeface="+mj-ea"/>
              </a:rPr>
              <a:t>추상클래스는 </a:t>
            </a:r>
            <a:r>
              <a:rPr lang="en-US" altLang="ko-KR" sz="1400" dirty="0">
                <a:latin typeface="+mj-ea"/>
                <a:ea typeface="+mj-ea"/>
              </a:rPr>
              <a:t>Servlet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ServletConfig </a:t>
            </a:r>
            <a:r>
              <a:rPr lang="ko-KR" altLang="en-US" sz="1400" dirty="0">
                <a:latin typeface="+mj-ea"/>
                <a:ea typeface="+mj-ea"/>
              </a:rPr>
              <a:t>인터페이스를 구현함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HttpServlet</a:t>
            </a:r>
            <a:r>
              <a:rPr lang="ko-KR" altLang="en-US" sz="1400" dirty="0">
                <a:latin typeface="+mj-ea"/>
                <a:ea typeface="+mj-ea"/>
              </a:rPr>
              <a:t>은 </a:t>
            </a:r>
            <a:r>
              <a:rPr lang="en-US" altLang="ko-KR" sz="1400" dirty="0">
                <a:latin typeface="+mj-ea"/>
                <a:ea typeface="+mj-ea"/>
              </a:rPr>
              <a:t>GenericServlet </a:t>
            </a:r>
            <a:r>
              <a:rPr lang="ko-KR" altLang="en-US" sz="1400" dirty="0">
                <a:latin typeface="+mj-ea"/>
                <a:ea typeface="+mj-ea"/>
              </a:rPr>
              <a:t>추상클래스를 상속받음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6242" y="1357027"/>
            <a:ext cx="304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서블릿 클래스 계층 구조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242" y="1634026"/>
            <a:ext cx="4418965" cy="3285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B801B-4A13-4C95-AAF9-0749EA2F227F}"/>
              </a:ext>
            </a:extLst>
          </p:cNvPr>
          <p:cNvSpPr/>
          <p:nvPr/>
        </p:nvSpPr>
        <p:spPr>
          <a:xfrm>
            <a:off x="3426781" y="4136994"/>
            <a:ext cx="2095130" cy="923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75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32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다시 </a:t>
            </a:r>
            <a:r>
              <a:rPr lang="en-US" altLang="ko-KR" sz="1200" dirty="0">
                <a:latin typeface="+mj-ea"/>
                <a:ea typeface="+mj-ea"/>
              </a:rPr>
              <a:t>SeocndServlet.java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매핑을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1787747"/>
            <a:ext cx="5916152" cy="49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0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805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프로젝트의 </a:t>
            </a:r>
            <a:r>
              <a:rPr lang="en-US" altLang="ko-KR" sz="1200" dirty="0">
                <a:latin typeface="+mj-ea"/>
                <a:ea typeface="+mj-ea"/>
              </a:rPr>
              <a:t>web.xml </a:t>
            </a:r>
            <a:r>
              <a:rPr lang="ko-KR" altLang="en-US" sz="1200" dirty="0">
                <a:latin typeface="+mj-ea"/>
                <a:ea typeface="+mj-ea"/>
              </a:rPr>
              <a:t>변경 사항을 반영하려면 톰캣을 재실행해야 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Severs</a:t>
            </a:r>
            <a:r>
              <a:rPr lang="ko-KR" altLang="en-US" sz="1200" dirty="0">
                <a:latin typeface="+mj-ea"/>
                <a:ea typeface="+mj-ea"/>
              </a:rPr>
              <a:t>의 빨간색 버튼을 클릭해 톰캣을 종료한 후 다시 녹색 버튼을 클릭해 톰캣을 실행합니다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" y="2173932"/>
            <a:ext cx="33909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68806" y="2173931"/>
            <a:ext cx="260194" cy="263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319" y="4075374"/>
            <a:ext cx="5943600" cy="894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370094" y="4075374"/>
            <a:ext cx="218661" cy="2184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90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49896"/>
            <a:ext cx="805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다음은 브라우저에서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라는 매핑 이름으로 요청했을 때의 결과입니다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SecondServlet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클래스들의 메서드가 호출되어 메시지를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56" y="2654783"/>
            <a:ext cx="36290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9144" y="2679230"/>
            <a:ext cx="3060700" cy="114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29409" y="3110948"/>
            <a:ext cx="2186608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29144" y="3359426"/>
            <a:ext cx="1776775" cy="377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901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동작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08" y="1864661"/>
            <a:ext cx="6676726" cy="3691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90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동작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610139"/>
            <a:ext cx="4750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100" b="1" dirty="0"/>
              <a:t>스레드로 기능을 수행하는 서블릿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274" y="5116060"/>
            <a:ext cx="6750446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브라우저에서 최초 요청 시 한 번만  </a:t>
            </a:r>
            <a:r>
              <a:rPr lang="en-US" altLang="ko-KR" sz="1200" dirty="0"/>
              <a:t>init()</a:t>
            </a:r>
            <a:r>
              <a:rPr lang="ko-KR" altLang="en-US" sz="1200" dirty="0"/>
              <a:t> 메서드가 호출되며 재 요청 시 </a:t>
            </a:r>
            <a:r>
              <a:rPr lang="en-US" altLang="ko-KR" sz="1200" dirty="0"/>
              <a:t>doXXX() </a:t>
            </a:r>
            <a:r>
              <a:rPr lang="ko-KR" altLang="en-US" sz="1200" dirty="0"/>
              <a:t>메서드만 호출됨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871749"/>
            <a:ext cx="41910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274" y="3705059"/>
            <a:ext cx="3076575" cy="1177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4174435"/>
            <a:ext cx="1329474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385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656" y="1782705"/>
            <a:ext cx="711641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B83010"/>
                </a:solidFill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여러 서블릿 매핑 설정 시 복잡해짐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따라서 서블릿 클래스에 직접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</a:rPr>
              <a:t>@WebServlet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애너테이션으로 서블릿명을 설정</a:t>
            </a:r>
            <a:r>
              <a:rPr lang="ko-KR" altLang="en-US" sz="1200" dirty="0">
                <a:latin typeface="+mj-ea"/>
                <a:ea typeface="+mj-ea"/>
              </a:rPr>
              <a:t>하면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>
                <a:solidFill>
                  <a:srgbClr val="B83010"/>
                </a:solidFill>
                <a:latin typeface="+mj-ea"/>
              </a:rPr>
              <a:t>가독성이 좋아짐</a:t>
            </a:r>
            <a:r>
              <a:rPr lang="en-US" altLang="ko-KR" sz="1200" dirty="0">
                <a:solidFill>
                  <a:srgbClr val="B83010"/>
                </a:solidFill>
                <a:latin typeface="+mj-ea"/>
              </a:rPr>
              <a:t>.</a:t>
            </a:r>
            <a:endParaRPr lang="en-US" altLang="ko-KR" sz="1200" dirty="0">
              <a:solidFill>
                <a:srgbClr val="B8301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@WebServlet</a:t>
            </a:r>
            <a:r>
              <a:rPr lang="ko-KR" altLang="en-US" sz="1200" dirty="0">
                <a:latin typeface="+mj-ea"/>
                <a:ea typeface="+mj-ea"/>
              </a:rPr>
              <a:t>을 이용해서 서블릿 매핑을 구현함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5.6.1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애너테이션을 이용한 서블릿 매핑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" y="3285966"/>
            <a:ext cx="68675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57250" y="3829050"/>
            <a:ext cx="222885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85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62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Servlet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751" y="1920323"/>
            <a:ext cx="5506168" cy="353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04661" y="3155673"/>
            <a:ext cx="725556" cy="1938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85791" y="5083864"/>
            <a:ext cx="725556" cy="1938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385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64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클래스 이름으로 </a:t>
            </a:r>
            <a:r>
              <a:rPr lang="en-US" altLang="ko-KR" sz="1200" dirty="0">
                <a:latin typeface="+mj-ea"/>
                <a:ea typeface="+mj-ea"/>
              </a:rPr>
              <a:t>ThirdServlet</a:t>
            </a:r>
            <a:r>
              <a:rPr lang="ko-KR" altLang="en-US" sz="1200" dirty="0">
                <a:latin typeface="+mj-ea"/>
                <a:ea typeface="+mj-ea"/>
              </a:rPr>
              <a:t>을 입력하고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701" y="1961335"/>
            <a:ext cx="4335256" cy="3107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13991" y="3515146"/>
            <a:ext cx="765313" cy="1822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92078" y="4751279"/>
            <a:ext cx="765313" cy="1822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0991"/>
            <a:ext cx="768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우선 기본 </a:t>
            </a:r>
            <a:r>
              <a:rPr lang="en-US" altLang="ko-KR" sz="1200" dirty="0">
                <a:latin typeface="+mj-ea"/>
                <a:ea typeface="+mj-ea"/>
              </a:rPr>
              <a:t>URL mapping </a:t>
            </a:r>
            <a:r>
              <a:rPr lang="ko-KR" altLang="en-US" sz="1200" dirty="0">
                <a:latin typeface="+mj-ea"/>
                <a:ea typeface="+mj-ea"/>
              </a:rPr>
              <a:t>이름을 선택한 후 매핑 이름을 수정하기 위해 </a:t>
            </a:r>
            <a:r>
              <a:rPr lang="en-US" altLang="ko-KR" sz="1200" dirty="0">
                <a:latin typeface="+mj-ea"/>
                <a:ea typeface="+mj-ea"/>
              </a:rPr>
              <a:t>Edit...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690" y="1960231"/>
            <a:ext cx="4072049" cy="3764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35087" y="4403035"/>
            <a:ext cx="665922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04453" y="4621695"/>
            <a:ext cx="526774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383" y="1540565"/>
            <a:ext cx="783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서블릿 매핑 이름을 </a:t>
            </a:r>
            <a:r>
              <a:rPr lang="en-US" altLang="ko-KR" sz="1200" dirty="0">
                <a:latin typeface="+mj-ea"/>
                <a:ea typeface="+mj-ea"/>
              </a:rPr>
              <a:t>third</a:t>
            </a:r>
            <a:r>
              <a:rPr lang="ko-KR" altLang="en-US" sz="1200" dirty="0">
                <a:latin typeface="+mj-ea"/>
                <a:ea typeface="+mj-ea"/>
              </a:rPr>
              <a:t>로 수정하고 </a:t>
            </a:r>
            <a:r>
              <a:rPr lang="en-US" altLang="ko-KR" sz="1200" dirty="0">
                <a:latin typeface="+mj-ea"/>
                <a:ea typeface="+mj-ea"/>
              </a:rPr>
              <a:t>OK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3260683"/>
            <a:ext cx="6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매핑 이름이 수정된 것을 확인한 후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480" y="1991112"/>
            <a:ext cx="2210242" cy="1159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12165" y="2315817"/>
            <a:ext cx="606287" cy="2550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8181" y="3537682"/>
            <a:ext cx="3514090" cy="3348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88181" y="5685183"/>
            <a:ext cx="425202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32625" y="6619462"/>
            <a:ext cx="425202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12923" y="2739153"/>
            <a:ext cx="606287" cy="2550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 구조와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4989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5.2.1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API 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31" y="1784110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서블릿 </a:t>
            </a:r>
            <a:r>
              <a:rPr lang="en-US" altLang="ko-KR" sz="1200" b="1" dirty="0">
                <a:latin typeface="+mj-ea"/>
                <a:ea typeface="+mj-ea"/>
              </a:rPr>
              <a:t>API </a:t>
            </a:r>
            <a:r>
              <a:rPr lang="ko-KR" altLang="en-US" sz="1200" b="1" dirty="0">
                <a:latin typeface="+mj-ea"/>
                <a:ea typeface="+mj-ea"/>
              </a:rPr>
              <a:t>구성 요소 특징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97994"/>
              </p:ext>
            </p:extLst>
          </p:nvPr>
        </p:nvGraphicFramePr>
        <p:xfrm>
          <a:off x="758687" y="2069596"/>
          <a:ext cx="7391400" cy="349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 구성요소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javax.servlet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패키지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관련 추상 메소드를 선언합니다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init(), 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service(),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destroy(), getServletInfo(), getServletConfig()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선언합니다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ServletConfig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javax.servlet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패키지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기능 관련 추상 메소드가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getInitParameter(), getInitParameterNames(), getServletContext(), getServletName()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GenericServlet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javax.servlet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패키지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상위 두 인터페이스를 구현하여 일반적인 서블릿 기능을 구현한 클래스입니다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GenericServlet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상속받아 구현한 사용자 서블릿은 사용되는 프로토콜에 따라 각각 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를 오버라이딩해서 구현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HttpServlet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패키지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선언되어 있습니다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GenericServlet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을 상속받아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프로토콜을 사용하는 웹 브라우저에서 서블릿의 기능을 수행합니다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 기반 서비스를 제공하는 서블릿을 만들 때 상속받아 사용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endParaRPr lang="en-US" altLang="ko-KR" sz="1100" b="0" i="0" u="none" strike="noStrike" kern="1200" baseline="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시 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가 호출되면서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요청 방식에 따라 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doGet()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이나 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doPost()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가 차례대로 호출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119" y="5715000"/>
            <a:ext cx="775429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GenericServlet </a:t>
            </a:r>
            <a:r>
              <a:rPr lang="ko-KR" altLang="en-US" sz="1200" dirty="0">
                <a:latin typeface="+mj-ea"/>
                <a:ea typeface="+mj-ea"/>
              </a:rPr>
              <a:t>클래스는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여러 통신 프로토콜에 대한 서블릿 기능을 구현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GenericServlet </a:t>
            </a:r>
            <a:r>
              <a:rPr lang="ko-KR" altLang="en-US" sz="1200" dirty="0">
                <a:latin typeface="+mj-ea"/>
                <a:ea typeface="+mj-ea"/>
              </a:rPr>
              <a:t>클래스를 상속받는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HttpServlet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클래스는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프로토콜을 사용하는 서블릿 기능을 수행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23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811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Constructors from superclass </a:t>
            </a:r>
            <a:r>
              <a:rPr lang="ko-KR" altLang="en-US" sz="1200" dirty="0">
                <a:latin typeface="+mj-ea"/>
                <a:ea typeface="+mj-ea"/>
              </a:rPr>
              <a:t>옵션 체크박스의 체크를 해제한 후 오버라이딩 할 생명주기 메서드를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기본값으로 설정된 상태에서 </a:t>
            </a:r>
            <a:r>
              <a:rPr lang="en-US" altLang="ko-KR" sz="1200" dirty="0">
                <a:latin typeface="+mj-ea"/>
                <a:ea typeface="+mj-ea"/>
              </a:rPr>
              <a:t>init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destroy, doGet</a:t>
            </a:r>
            <a:r>
              <a:rPr lang="ko-KR" altLang="en-US" sz="1200" dirty="0">
                <a:latin typeface="+mj-ea"/>
                <a:ea typeface="+mj-ea"/>
              </a:rPr>
              <a:t>에 체크하고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75" y="2087134"/>
            <a:ext cx="4227886" cy="4383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930" y="4651513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23930" y="5049078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66370" y="5054048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24674" y="5257801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89321" y="6108884"/>
            <a:ext cx="606287" cy="2550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0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애너테이션에 수정한 매핑 이름이 추가된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312" y="1912565"/>
            <a:ext cx="4989434" cy="363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3061252"/>
            <a:ext cx="1639956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94" y="1522690"/>
            <a:ext cx="64389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24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5" y="1533939"/>
            <a:ext cx="6448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2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3" y="1590261"/>
            <a:ext cx="81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이클립스에서 애너테이션을 이용하여 서블릿 매핑을 설정했으니 톰캣을 중지했다가 재실행한 다음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웹 브라우저에서 서블릿 매핑 이름으로 요청해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• http://localhost:8090/pro05/third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801" y="2584477"/>
            <a:ext cx="3115945" cy="715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97801" y="2941982"/>
            <a:ext cx="2601582" cy="3575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021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애너테이션을 이용한 서블릿 매핑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649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애너테이션으로 설정한 매핑명을 다른 매핑명과 중복되면 안됩니다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99" y="1827503"/>
            <a:ext cx="5943600" cy="2532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914699" y="2673626"/>
            <a:ext cx="152038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699" y="4668796"/>
            <a:ext cx="5943600" cy="149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0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 구조와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56223"/>
            <a:ext cx="425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HttpServlet</a:t>
            </a:r>
            <a:r>
              <a:rPr lang="ko-KR" altLang="en-US" sz="1600" b="1" dirty="0">
                <a:latin typeface="+mj-ea"/>
                <a:ea typeface="+mj-ea"/>
              </a:rPr>
              <a:t> 클래스의 여러 가지 메소드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30758"/>
              </p:ext>
            </p:extLst>
          </p:nvPr>
        </p:nvGraphicFramePr>
        <p:xfrm>
          <a:off x="505119" y="1781093"/>
          <a:ext cx="7391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doDelete(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DELETE 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protected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doGet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        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GET 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를 통해서 호출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doHead(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HEAD 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protected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doPost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        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POST 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를 통해서 호출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service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public 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전달받아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doXXX()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메서드를 호출합니다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service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HttpServletRequest req,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HttpServletResponse resp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service()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에게 전달합니다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59817" y="5403528"/>
            <a:ext cx="7680578" cy="526774"/>
            <a:chOff x="359817" y="5403528"/>
            <a:chExt cx="7680578" cy="526774"/>
          </a:xfrm>
        </p:grpSpPr>
        <p:sp>
          <p:nvSpPr>
            <p:cNvPr id="3" name="TextBox 2"/>
            <p:cNvSpPr txBox="1"/>
            <p:nvPr/>
          </p:nvSpPr>
          <p:spPr>
            <a:xfrm>
              <a:off x="359817" y="552667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클라이언트 요청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5058" y="5514794"/>
              <a:ext cx="1745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public service() </a:t>
              </a:r>
              <a:r>
                <a:rPr lang="ko-KR" altLang="en-US" sz="1400" b="1" dirty="0"/>
                <a:t>호출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0123" y="5514793"/>
              <a:ext cx="2018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protected service()  </a:t>
              </a:r>
              <a:r>
                <a:rPr lang="ko-KR" altLang="en-US" sz="1400" b="1" dirty="0"/>
                <a:t>호출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10558" y="5526666"/>
              <a:ext cx="121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doXXX() </a:t>
              </a:r>
              <a:r>
                <a:rPr lang="ko-KR" altLang="en-US" sz="1400" b="1" dirty="0"/>
                <a:t>호출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1778917" y="5526670"/>
              <a:ext cx="375317" cy="27699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888554" y="5526673"/>
              <a:ext cx="375317" cy="27699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6439602" y="5526666"/>
              <a:ext cx="375317" cy="27699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9817" y="5403528"/>
              <a:ext cx="7680578" cy="52677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32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생명주기 메서드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4989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생명주기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(Life Cycle)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800435"/>
            <a:ext cx="738477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서블릿 실행 단계마다  </a:t>
            </a:r>
            <a:r>
              <a:rPr lang="ko-KR" altLang="en-US" sz="1200" dirty="0">
                <a:solidFill>
                  <a:srgbClr val="0000FF"/>
                </a:solidFill>
              </a:rPr>
              <a:t>자동으로 호출되어 기능을 수행</a:t>
            </a:r>
            <a:r>
              <a:rPr lang="ko-KR" altLang="en-US" sz="1200" dirty="0"/>
              <a:t>하는 콜백 메서드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89" y="2287255"/>
            <a:ext cx="425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서블릿의 생명 주기 메서드 기능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27770"/>
              </p:ext>
            </p:extLst>
          </p:nvPr>
        </p:nvGraphicFramePr>
        <p:xfrm>
          <a:off x="700644" y="2588375"/>
          <a:ext cx="73151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생명 주기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호출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init()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요청 시 맨 처음 한 번만 호출됩니다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서블릿 생성 시 초기화 작업을 주로 수행합니다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작업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doGet()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doPost()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요청 시 매번 호출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실제로 클라이언트가 요청하는 작업을 수행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destroy()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기능을 수행하고 메모리에서 소멸될 때 호출됩니다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서블릿의 마무리 작업을 주로 수행합니다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3158" y="4938451"/>
            <a:ext cx="6365174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init() 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destroy() </a:t>
            </a:r>
            <a:r>
              <a:rPr lang="ko-KR" altLang="en-US" sz="1400" b="1" dirty="0"/>
              <a:t>메서드는 생략 가능하나 </a:t>
            </a:r>
            <a:r>
              <a:rPr lang="en-US" altLang="ko-KR" sz="1400" b="1" dirty="0">
                <a:solidFill>
                  <a:srgbClr val="0000FF"/>
                </a:solidFill>
              </a:rPr>
              <a:t>doXXX() </a:t>
            </a:r>
            <a:r>
              <a:rPr lang="ko-KR" altLang="en-US" sz="1400" b="1" dirty="0">
                <a:solidFill>
                  <a:srgbClr val="0000FF"/>
                </a:solidFill>
              </a:rPr>
              <a:t>메서드는 반드시 구현해야함</a:t>
            </a:r>
            <a:r>
              <a:rPr lang="en-US" altLang="ko-KR" sz="1400" b="1" dirty="0">
                <a:solidFill>
                  <a:srgbClr val="0000FF"/>
                </a:solidFill>
              </a:rPr>
              <a:t>.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035287" y="4393095"/>
            <a:ext cx="298174" cy="2981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23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4989"/>
            <a:ext cx="8039113" cy="41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및 실행 시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톰캣에서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컨테이너에 애플리케이션 구성 과정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2509" y="1952207"/>
            <a:ext cx="5824331" cy="3887856"/>
            <a:chOff x="1612509" y="1858617"/>
            <a:chExt cx="5824331" cy="388785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</a:rPr>
                <a:t>사용자 정의 서블릿 클래스 만들기</a:t>
              </a:r>
              <a:r>
                <a:rPr lang="en-US" altLang="ko-KR" b="1" dirty="0">
                  <a:solidFill>
                    <a:srgbClr val="FFFF00"/>
                  </a:solidFill>
                </a:rPr>
                <a:t>(</a:t>
              </a:r>
              <a:r>
                <a:rPr lang="ko-KR" altLang="en-US" b="1" dirty="0">
                  <a:solidFill>
                    <a:srgbClr val="FFFF00"/>
                  </a:solidFill>
                </a:rPr>
                <a:t>중요</a:t>
              </a:r>
              <a:r>
                <a:rPr lang="en-US" altLang="ko-KR" b="1" dirty="0">
                  <a:solidFill>
                    <a:srgbClr val="FFFF00"/>
                  </a:solidFill>
                </a:rPr>
                <a:t>!!)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</a:rPr>
                <a:t>서블릿 생명주기 메서드 구현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</a:rPr>
                <a:t>서블릿 매핑 작업</a:t>
              </a:r>
              <a:r>
                <a:rPr lang="en-US" altLang="ko-KR" b="1" dirty="0">
                  <a:solidFill>
                    <a:srgbClr val="FFFF00"/>
                  </a:solidFill>
                </a:rPr>
                <a:t>(!!!)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</a:rPr>
                <a:t>웹 브라우저에서 서블릿 매핑 이름으로 요청하기</a:t>
              </a:r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4385992" y="2529502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4385992" y="3777901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385992" y="4810535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02797-9850-469F-864C-7B3862ABCB7A}"/>
              </a:ext>
            </a:extLst>
          </p:cNvPr>
          <p:cNvSpPr/>
          <p:nvPr/>
        </p:nvSpPr>
        <p:spPr>
          <a:xfrm>
            <a:off x="1429305" y="1758115"/>
            <a:ext cx="6507332" cy="3146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D86414-0286-4091-9A1F-770BC57FB053}"/>
              </a:ext>
            </a:extLst>
          </p:cNvPr>
          <p:cNvSpPr/>
          <p:nvPr/>
        </p:nvSpPr>
        <p:spPr>
          <a:xfrm>
            <a:off x="1207363" y="1882351"/>
            <a:ext cx="7022237" cy="186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 FirstServlet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28922" y="3101296"/>
            <a:ext cx="5387526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5.4.2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톰캣의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servlet-api.jar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패스 설정하기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061" y="3855904"/>
            <a:ext cx="5387525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서블릿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톰캣의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servlet-api.jar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라이브러리로 제공</a:t>
            </a:r>
            <a:r>
              <a:rPr lang="ko-KR" altLang="en-US" sz="1400" dirty="0">
                <a:latin typeface="+mj-ea"/>
                <a:ea typeface="+mj-ea"/>
              </a:rPr>
              <a:t>되므로 클래스 패스를 설정해야 사용 할 수 있음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587" y="4664066"/>
            <a:ext cx="506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이클립스 상단의 </a:t>
            </a:r>
            <a:r>
              <a:rPr lang="en-US" altLang="ko-KR" sz="1200" dirty="0">
                <a:latin typeface="+mj-ea"/>
                <a:ea typeface="+mj-ea"/>
              </a:rPr>
              <a:t>New </a:t>
            </a:r>
            <a:r>
              <a:rPr lang="ko-KR" altLang="en-US" sz="1200" dirty="0">
                <a:latin typeface="+mj-ea"/>
                <a:ea typeface="+mj-ea"/>
              </a:rPr>
              <a:t>아이콘을 클릭한 후 </a:t>
            </a:r>
            <a:r>
              <a:rPr lang="en-US" altLang="ko-KR" sz="1200" dirty="0">
                <a:latin typeface="+mj-ea"/>
                <a:ea typeface="+mj-ea"/>
              </a:rPr>
              <a:t>Dynamic Web Project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4135" y="2791791"/>
            <a:ext cx="2425149" cy="3937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515312" y="3645401"/>
            <a:ext cx="141632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6DB7E-4210-4D76-B4D7-7FDBC100C7E2}"/>
              </a:ext>
            </a:extLst>
          </p:cNvPr>
          <p:cNvSpPr txBox="1"/>
          <p:nvPr/>
        </p:nvSpPr>
        <p:spPr>
          <a:xfrm>
            <a:off x="528922" y="1412255"/>
            <a:ext cx="52957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5.4.1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정의 서블릿 만들기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 설명선 4">
            <a:extLst>
              <a:ext uri="{FF2B5EF4-FFF2-40B4-BE49-F238E27FC236}">
                <a16:creationId xmlns:a16="http://schemas.microsoft.com/office/drawing/2014/main" id="{D08575C7-2328-447F-AA81-971D1E8F03E4}"/>
              </a:ext>
            </a:extLst>
          </p:cNvPr>
          <p:cNvSpPr/>
          <p:nvPr/>
        </p:nvSpPr>
        <p:spPr>
          <a:xfrm>
            <a:off x="4263274" y="1398919"/>
            <a:ext cx="1898374" cy="556591"/>
          </a:xfrm>
          <a:prstGeom prst="wedgeRectCallout">
            <a:avLst>
              <a:gd name="adj1" fmla="val -62040"/>
              <a:gd name="adj2" fmla="val -32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반드시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HttpServlet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클래스를 상속받아야 합니다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81F69-BAE3-4408-999B-9493B7072D25}"/>
              </a:ext>
            </a:extLst>
          </p:cNvPr>
          <p:cNvSpPr txBox="1"/>
          <p:nvPr/>
        </p:nvSpPr>
        <p:spPr>
          <a:xfrm>
            <a:off x="926061" y="2155028"/>
            <a:ext cx="4145738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init(), doGet() </a:t>
            </a:r>
            <a:r>
              <a:rPr lang="ko-KR" altLang="en-US" sz="1400" b="1" dirty="0">
                <a:latin typeface="+mj-ea"/>
                <a:ea typeface="+mj-ea"/>
              </a:rPr>
              <a:t>또는 </a:t>
            </a:r>
            <a:r>
              <a:rPr lang="en-US" altLang="ko-KR" sz="1400" b="1" dirty="0">
                <a:latin typeface="+mj-ea"/>
                <a:ea typeface="+mj-ea"/>
              </a:rPr>
              <a:t>doPost(), 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destroy() </a:t>
            </a:r>
            <a:r>
              <a:rPr lang="ko-KR" altLang="en-US" sz="1400" b="1" dirty="0">
                <a:latin typeface="+mj-ea"/>
                <a:ea typeface="+mj-ea"/>
              </a:rPr>
              <a:t>메서드를 오버라이딩해서 구현합니다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5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9319</TotalTime>
  <Words>2169</Words>
  <Application>Microsoft Office PowerPoint</Application>
  <PresentationFormat>화면 슬라이드 쇼(4:3)</PresentationFormat>
  <Paragraphs>302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627</cp:revision>
  <dcterms:created xsi:type="dcterms:W3CDTF">2018-08-29T04:30:46Z</dcterms:created>
  <dcterms:modified xsi:type="dcterms:W3CDTF">2021-01-13T10:14:44Z</dcterms:modified>
</cp:coreProperties>
</file>