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4"/>
  </p:notesMasterIdLst>
  <p:sldIdLst>
    <p:sldId id="719" r:id="rId2"/>
    <p:sldId id="262" r:id="rId3"/>
    <p:sldId id="720" r:id="rId4"/>
    <p:sldId id="721" r:id="rId5"/>
    <p:sldId id="726" r:id="rId6"/>
    <p:sldId id="722" r:id="rId7"/>
    <p:sldId id="727" r:id="rId8"/>
    <p:sldId id="728" r:id="rId9"/>
    <p:sldId id="729" r:id="rId10"/>
    <p:sldId id="730" r:id="rId11"/>
    <p:sldId id="731" r:id="rId12"/>
    <p:sldId id="733" r:id="rId13"/>
    <p:sldId id="734" r:id="rId14"/>
    <p:sldId id="735" r:id="rId15"/>
    <p:sldId id="736" r:id="rId16"/>
    <p:sldId id="737" r:id="rId17"/>
    <p:sldId id="738" r:id="rId18"/>
    <p:sldId id="739" r:id="rId19"/>
    <p:sldId id="744" r:id="rId20"/>
    <p:sldId id="745" r:id="rId21"/>
    <p:sldId id="740" r:id="rId22"/>
    <p:sldId id="741" r:id="rId23"/>
    <p:sldId id="742" r:id="rId24"/>
    <p:sldId id="746" r:id="rId25"/>
    <p:sldId id="747" r:id="rId26"/>
    <p:sldId id="753" r:id="rId27"/>
    <p:sldId id="748" r:id="rId28"/>
    <p:sldId id="749" r:id="rId29"/>
    <p:sldId id="750" r:id="rId30"/>
    <p:sldId id="751" r:id="rId31"/>
    <p:sldId id="796" r:id="rId32"/>
    <p:sldId id="754" r:id="rId33"/>
    <p:sldId id="755" r:id="rId34"/>
    <p:sldId id="756" r:id="rId35"/>
    <p:sldId id="757" r:id="rId36"/>
    <p:sldId id="793" r:id="rId37"/>
    <p:sldId id="752" r:id="rId38"/>
    <p:sldId id="758" r:id="rId39"/>
    <p:sldId id="759" r:id="rId40"/>
    <p:sldId id="760" r:id="rId41"/>
    <p:sldId id="761" r:id="rId42"/>
    <p:sldId id="762" r:id="rId43"/>
    <p:sldId id="797" r:id="rId44"/>
    <p:sldId id="763" r:id="rId45"/>
    <p:sldId id="764" r:id="rId46"/>
    <p:sldId id="765" r:id="rId47"/>
    <p:sldId id="798" r:id="rId48"/>
    <p:sldId id="768" r:id="rId49"/>
    <p:sldId id="769" r:id="rId50"/>
    <p:sldId id="770" r:id="rId51"/>
    <p:sldId id="771" r:id="rId52"/>
    <p:sldId id="773" r:id="rId53"/>
    <p:sldId id="799" r:id="rId54"/>
    <p:sldId id="774" r:id="rId55"/>
    <p:sldId id="775" r:id="rId56"/>
    <p:sldId id="776" r:id="rId57"/>
    <p:sldId id="800" r:id="rId58"/>
    <p:sldId id="777" r:id="rId59"/>
    <p:sldId id="778" r:id="rId60"/>
    <p:sldId id="795" r:id="rId61"/>
    <p:sldId id="772" r:id="rId62"/>
    <p:sldId id="779" r:id="rId63"/>
    <p:sldId id="780" r:id="rId64"/>
    <p:sldId id="781" r:id="rId65"/>
    <p:sldId id="801" r:id="rId66"/>
    <p:sldId id="783" r:id="rId67"/>
    <p:sldId id="784" r:id="rId68"/>
    <p:sldId id="785" r:id="rId69"/>
    <p:sldId id="786" r:id="rId70"/>
    <p:sldId id="782" r:id="rId71"/>
    <p:sldId id="791" r:id="rId72"/>
    <p:sldId id="792" r:id="rId7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1" userDrawn="1">
          <p15:clr>
            <a:srgbClr val="A4A3A4"/>
          </p15:clr>
        </p15:guide>
        <p15:guide id="2" pos="385" userDrawn="1">
          <p15:clr>
            <a:srgbClr val="A4A3A4"/>
          </p15:clr>
        </p15:guide>
        <p15:guide id="3" pos="5375" userDrawn="1">
          <p15:clr>
            <a:srgbClr val="A4A3A4"/>
          </p15:clr>
        </p15:guide>
        <p15:guide id="4" pos="5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SEN Kim" initials="S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B83010"/>
    <a:srgbClr val="B5A8D3"/>
    <a:srgbClr val="664E9C"/>
    <a:srgbClr val="39BCB8"/>
    <a:srgbClr val="39BBB6"/>
    <a:srgbClr val="49C1BE"/>
    <a:srgbClr val="EE5835"/>
    <a:srgbClr val="2D8F8A"/>
    <a:srgbClr val="3CBC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21" autoAdjust="0"/>
    <p:restoredTop sz="94660"/>
  </p:normalViewPr>
  <p:slideViewPr>
    <p:cSldViewPr snapToGrid="0">
      <p:cViewPr>
        <p:scale>
          <a:sx n="150" d="100"/>
          <a:sy n="150" d="100"/>
        </p:scale>
        <p:origin x="-156" y="-1458"/>
      </p:cViewPr>
      <p:guideLst>
        <p:guide orient="horz" pos="1071"/>
        <p:guide pos="385"/>
        <p:guide pos="5375"/>
        <p:guide pos="54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094D2-52B1-4A24-9772-F4ABB377CA0B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C5F93-DBD8-475E-B5C0-664EF94AA8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062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1F71807D-336E-4FF6-BE4D-1DFB82D18E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8503"/>
            <a:ext cx="9144000" cy="687500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" y="0"/>
            <a:ext cx="9121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874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" y="0"/>
            <a:ext cx="9121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2527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6227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B39C80-C2B0-4665-B702-5858641FA5C7}"/>
              </a:ext>
            </a:extLst>
          </p:cNvPr>
          <p:cNvSpPr txBox="1"/>
          <p:nvPr/>
        </p:nvSpPr>
        <p:spPr>
          <a:xfrm>
            <a:off x="0" y="652004"/>
            <a:ext cx="9144000" cy="80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65000"/>
              </a:lnSpc>
            </a:pP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 기초</a:t>
            </a:r>
            <a:endParaRPr lang="ko-KR" altLang="en-US" sz="2800" spc="-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6613603-1D49-4741-B2D3-A521AC92038F}"/>
              </a:ext>
            </a:extLst>
          </p:cNvPr>
          <p:cNvCxnSpPr/>
          <p:nvPr/>
        </p:nvCxnSpPr>
        <p:spPr>
          <a:xfrm>
            <a:off x="716437" y="1455301"/>
            <a:ext cx="7748833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C962CC6-CE15-416C-9D3C-48EF4128E734}"/>
              </a:ext>
            </a:extLst>
          </p:cNvPr>
          <p:cNvSpPr txBox="1"/>
          <p:nvPr/>
        </p:nvSpPr>
        <p:spPr>
          <a:xfrm>
            <a:off x="1366887" y="1909244"/>
            <a:ext cx="6400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6.1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 세 가지 기본 기능</a:t>
            </a:r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6.2  </a:t>
            </a:r>
            <a:r>
              <a:rPr lang="en-US" altLang="ko-KR" sz="2000" dirty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&lt;form&gt; </a:t>
            </a:r>
            <a:r>
              <a:rPr lang="ko-KR" altLang="en-US" sz="2000" dirty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태그 이용해 서블릿에 요청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하기</a:t>
            </a:r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b="1" dirty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6.3 </a:t>
            </a:r>
            <a:r>
              <a:rPr lang="ko-KR" altLang="en-US" sz="2000" b="1" dirty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서블릿에서 클라이언트의 요청 얻는 방법</a:t>
            </a:r>
            <a:endParaRPr lang="en-US" altLang="ko-KR" sz="2000" b="1" dirty="0">
              <a:solidFill>
                <a:srgbClr val="FFFF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b="1" dirty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6.4 </a:t>
            </a:r>
            <a:r>
              <a:rPr lang="ko-KR" altLang="en-US" sz="2000" b="1" dirty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서블릿의 응답 처리 방법</a:t>
            </a:r>
            <a:endParaRPr lang="en-US" altLang="ko-KR" sz="2000" b="1" dirty="0">
              <a:solidFill>
                <a:srgbClr val="FFFF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6.5 </a:t>
            </a:r>
            <a:r>
              <a:rPr lang="ko-KR" altLang="en-US" sz="2000" dirty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브라우저에서 서블릿으로 데이터 전송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하기</a:t>
            </a:r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6.6 </a:t>
            </a:r>
            <a:r>
              <a:rPr lang="en-US" altLang="ko-KR" sz="2000" dirty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GET </a:t>
            </a:r>
            <a:r>
              <a:rPr lang="ko-KR" altLang="en-US" sz="2000" dirty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방식과 </a:t>
            </a:r>
            <a:r>
              <a:rPr lang="en-US" altLang="ko-KR" sz="2000" dirty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POST </a:t>
            </a:r>
            <a:r>
              <a:rPr lang="ko-KR" altLang="en-US" sz="2000" dirty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방식 요청 동시에 처리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하기</a:t>
            </a:r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b="1" dirty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6.7 </a:t>
            </a:r>
            <a:r>
              <a:rPr lang="ko-KR" altLang="en-US" sz="2000" b="1" dirty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자바스크립트로 서블릿에 요청하기</a:t>
            </a:r>
            <a:endParaRPr lang="en-US" altLang="ko-KR" sz="2000" b="1" dirty="0">
              <a:solidFill>
                <a:srgbClr val="FFFF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6.8 </a:t>
            </a:r>
            <a:r>
              <a:rPr lang="ko-KR" altLang="en-US" sz="2000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서블릿을 이용한 여러 가지 실습 예제</a:t>
            </a:r>
            <a:endParaRPr lang="en-US" altLang="ko-KR" sz="2000" dirty="0">
              <a:solidFill>
                <a:srgbClr val="0000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5788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기초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6" y="711235"/>
            <a:ext cx="760521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6.3 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서블릿에서 클라이언트의 요청 얻는 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6819" y="1540565"/>
            <a:ext cx="7108255" cy="30777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dirty="0">
                <a:latin typeface="+mj-ea"/>
                <a:ea typeface="+mj-ea"/>
              </a:rPr>
              <a:t>HttpServletRequest </a:t>
            </a:r>
            <a:r>
              <a:rPr lang="ko-KR" altLang="en-US" sz="1400" dirty="0">
                <a:latin typeface="+mj-ea"/>
                <a:ea typeface="+mj-ea"/>
              </a:rPr>
              <a:t>클래스의 여러가지 </a:t>
            </a:r>
            <a:r>
              <a:rPr lang="ko-KR" altLang="en-US" sz="1400" dirty="0" err="1">
                <a:latin typeface="+mj-ea"/>
                <a:ea typeface="+mj-ea"/>
              </a:rPr>
              <a:t>메소드를</a:t>
            </a:r>
            <a:r>
              <a:rPr lang="ko-KR" altLang="en-US" sz="1400" dirty="0">
                <a:latin typeface="+mj-ea"/>
                <a:ea typeface="+mj-ea"/>
              </a:rPr>
              <a:t> 이용해서 전송된 데이터를 얻음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5116" y="2137322"/>
            <a:ext cx="42539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&lt;form&gt; </a:t>
            </a:r>
            <a:r>
              <a:rPr lang="ko-KR" altLang="en-US" sz="1200" b="1" dirty="0">
                <a:latin typeface="+mj-ea"/>
                <a:ea typeface="+mj-ea"/>
              </a:rPr>
              <a:t>태그로 전송된 데이터를 받아 오는 메소드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322849"/>
              </p:ext>
            </p:extLst>
          </p:nvPr>
        </p:nvGraphicFramePr>
        <p:xfrm>
          <a:off x="505119" y="2452782"/>
          <a:ext cx="7545577" cy="1389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5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9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35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메소드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 </a:t>
                      </a:r>
                      <a:r>
                        <a:rPr lang="en-US" altLang="ko-KR" sz="1400" b="1" i="0" u="none" strike="noStrike" kern="1200" baseline="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getParameter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name)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 값을 알고 있을 때 그리고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에 대한 전송된 값을 받아오는 데 사용합니다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450">
                <a:tc>
                  <a:txBody>
                    <a:bodyPr/>
                    <a:lstStyle/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String[] </a:t>
                      </a:r>
                      <a:r>
                        <a:rPr lang="en-US" altLang="ko-KR" sz="1400" b="1" i="0" u="none" strike="noStrike" kern="1200" baseline="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getParameterValues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name)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같은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에 대해 여러 개의 값을 얻을 때 사용합니다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302">
                <a:tc>
                  <a:txBody>
                    <a:bodyPr/>
                    <a:lstStyle/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Enumeration </a:t>
                      </a:r>
                      <a:r>
                        <a:rPr lang="en-US" altLang="ko-KR" sz="1400" b="1" i="0" u="none" strike="noStrike" kern="1200" baseline="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getParameterNames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값을 모를 때 사용합니다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16819" y="4309552"/>
            <a:ext cx="82644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사용자가 브라우저에서 </a:t>
            </a:r>
            <a:r>
              <a:rPr lang="en-US" altLang="ko-KR" dirty="0"/>
              <a:t>&lt;form&gt; </a:t>
            </a:r>
            <a:r>
              <a:rPr lang="ko-KR" altLang="en-US" dirty="0"/>
              <a:t>태그를 통해 전달한 값을 </a:t>
            </a:r>
            <a:endParaRPr lang="en-US" altLang="ko-KR" dirty="0"/>
          </a:p>
          <a:p>
            <a:r>
              <a:rPr lang="ko-KR" altLang="en-US" dirty="0"/>
              <a:t>서버 상의 서블릿이 받아올 때</a:t>
            </a:r>
            <a:r>
              <a:rPr lang="en-US" altLang="ko-KR" dirty="0"/>
              <a:t>, </a:t>
            </a:r>
            <a:r>
              <a:rPr lang="en-US" altLang="ko-KR" dirty="0" err="1"/>
              <a:t>HttpServletRequest</a:t>
            </a:r>
            <a:r>
              <a:rPr lang="en-US" altLang="ko-KR" dirty="0"/>
              <a:t> </a:t>
            </a:r>
            <a:r>
              <a:rPr lang="ko-KR" altLang="en-US" dirty="0"/>
              <a:t>클래스 타입으로 전달됩니다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요청해서 받아온다</a:t>
            </a:r>
            <a:r>
              <a:rPr lang="en-US" altLang="ko-KR" dirty="0"/>
              <a:t>).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11353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기초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17429" y="1371585"/>
            <a:ext cx="8039113" cy="45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6.3.1 HttpServletRequest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요청 처리 실습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7429" y="1965530"/>
            <a:ext cx="7811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 err="1">
                <a:latin typeface="+mj-ea"/>
                <a:ea typeface="+mj-ea"/>
              </a:rPr>
              <a:t>pro06</a:t>
            </a:r>
            <a:r>
              <a:rPr lang="ko-KR" altLang="en-US" sz="1200" dirty="0">
                <a:latin typeface="+mj-ea"/>
                <a:ea typeface="+mj-ea"/>
              </a:rPr>
              <a:t>이라는 새 </a:t>
            </a:r>
            <a:r>
              <a:rPr lang="en-US" altLang="ko-KR" sz="1200" dirty="0">
                <a:latin typeface="+mj-ea"/>
                <a:ea typeface="+mj-ea"/>
              </a:rPr>
              <a:t>Dynamic Web Project</a:t>
            </a:r>
            <a:r>
              <a:rPr lang="ko-KR" altLang="en-US" sz="1200" dirty="0">
                <a:latin typeface="+mj-ea"/>
                <a:ea typeface="+mj-ea"/>
              </a:rPr>
              <a:t>를 생성합니다</a:t>
            </a:r>
            <a:r>
              <a:rPr lang="en-US" altLang="ko-KR" sz="1200" dirty="0">
                <a:latin typeface="+mj-ea"/>
                <a:ea typeface="+mj-ea"/>
              </a:rPr>
              <a:t>. </a:t>
            </a:r>
          </a:p>
          <a:p>
            <a:pPr marL="228600" indent="-228600">
              <a:buAutoNum type="arabicPeriod"/>
            </a:pPr>
            <a:r>
              <a:rPr lang="ko-KR" altLang="en-US" sz="1200" dirty="0">
                <a:latin typeface="+mj-ea"/>
                <a:ea typeface="+mj-ea"/>
              </a:rPr>
              <a:t>그리고 </a:t>
            </a:r>
            <a:r>
              <a:rPr lang="ko-KR" altLang="en-US" sz="1200" dirty="0" err="1">
                <a:latin typeface="+mj-ea"/>
                <a:ea typeface="+mj-ea"/>
              </a:rPr>
              <a:t>톰캣의</a:t>
            </a:r>
            <a:r>
              <a:rPr lang="ko-KR" altLang="en-US" sz="1200" dirty="0">
                <a:latin typeface="+mj-ea"/>
                <a:ea typeface="+mj-ea"/>
              </a:rPr>
              <a:t> </a:t>
            </a:r>
            <a:r>
              <a:rPr lang="en-US" altLang="ko-KR" sz="1200" dirty="0">
                <a:latin typeface="+mj-ea"/>
                <a:ea typeface="+mj-ea"/>
              </a:rPr>
              <a:t>servlet-</a:t>
            </a:r>
            <a:r>
              <a:rPr lang="en-US" altLang="ko-KR" sz="1200" dirty="0" err="1">
                <a:latin typeface="+mj-ea"/>
                <a:ea typeface="+mj-ea"/>
              </a:rPr>
              <a:t>api.jar</a:t>
            </a:r>
            <a:r>
              <a:rPr lang="ko-KR" altLang="en-US" sz="1200" dirty="0">
                <a:latin typeface="+mj-ea"/>
                <a:ea typeface="+mj-ea"/>
              </a:rPr>
              <a:t>를 클래스 패스에 지정합니다</a:t>
            </a:r>
            <a:r>
              <a:rPr lang="en-US" altLang="ko-KR" sz="1200" dirty="0">
                <a:latin typeface="+mj-ea"/>
                <a:ea typeface="+mj-ea"/>
              </a:rPr>
              <a:t>(5</a:t>
            </a:r>
            <a:r>
              <a:rPr lang="ko-KR" altLang="en-US" sz="1200" dirty="0">
                <a:latin typeface="+mj-ea"/>
                <a:ea typeface="+mj-ea"/>
              </a:rPr>
              <a:t>장 참고</a:t>
            </a:r>
            <a:r>
              <a:rPr lang="en-US" altLang="ko-KR" sz="1200" dirty="0">
                <a:latin typeface="+mj-ea"/>
                <a:ea typeface="+mj-ea"/>
              </a:rPr>
              <a:t>).</a:t>
            </a:r>
          </a:p>
          <a:p>
            <a:r>
              <a:rPr lang="en-US" altLang="ko-KR" sz="1200" dirty="0">
                <a:latin typeface="+mj-ea"/>
                <a:ea typeface="+mj-ea"/>
              </a:rPr>
              <a:t>    (pro06-&gt;Build Pass </a:t>
            </a:r>
            <a:r>
              <a:rPr lang="en-US" altLang="ko-KR" sz="1200" dirty="0">
                <a:latin typeface="+mj-ea"/>
                <a:ea typeface="+mj-ea"/>
                <a:sym typeface="Wingdings" panose="05000000000000000000" pitchFamily="2" charset="2"/>
              </a:rPr>
              <a:t> Configure Build Path  Libraries </a:t>
            </a:r>
            <a:r>
              <a:rPr lang="ko-KR" altLang="en-US" sz="1200" dirty="0">
                <a:latin typeface="+mj-ea"/>
                <a:ea typeface="+mj-ea"/>
                <a:sym typeface="Wingdings" panose="05000000000000000000" pitchFamily="2" charset="2"/>
              </a:rPr>
              <a:t>탭</a:t>
            </a:r>
            <a:r>
              <a:rPr lang="en-US" altLang="ko-KR" sz="1200" dirty="0">
                <a:latin typeface="+mj-ea"/>
                <a:ea typeface="+mj-ea"/>
                <a:sym typeface="Wingdings" panose="05000000000000000000" pitchFamily="2" charset="2"/>
              </a:rPr>
              <a:t>  </a:t>
            </a:r>
            <a:r>
              <a:rPr lang="en-US" altLang="ko-KR" sz="1200" dirty="0" err="1">
                <a:latin typeface="+mj-ea"/>
                <a:ea typeface="+mj-ea"/>
                <a:sym typeface="Wingdings" panose="05000000000000000000" pitchFamily="2" charset="2"/>
              </a:rPr>
              <a:t>Classpath</a:t>
            </a:r>
            <a:r>
              <a:rPr lang="en-US" altLang="ko-KR" sz="1200" dirty="0">
                <a:latin typeface="+mj-ea"/>
                <a:ea typeface="+mj-ea"/>
                <a:sym typeface="Wingdings" panose="05000000000000000000" pitchFamily="2" charset="2"/>
              </a:rPr>
              <a:t>, Add External JARs  tomcat9/lib/</a:t>
            </a:r>
          </a:p>
          <a:p>
            <a:r>
              <a:rPr lang="en-US" altLang="ko-KR" sz="1200" dirty="0">
                <a:latin typeface="+mj-ea"/>
                <a:ea typeface="+mj-ea"/>
                <a:sym typeface="Wingdings" panose="05000000000000000000" pitchFamily="2" charset="2"/>
              </a:rPr>
              <a:t>     servlet-</a:t>
            </a:r>
            <a:r>
              <a:rPr lang="en-US" altLang="ko-KR" sz="1200" dirty="0" err="1">
                <a:latin typeface="+mj-ea"/>
                <a:ea typeface="+mj-ea"/>
                <a:sym typeface="Wingdings" panose="05000000000000000000" pitchFamily="2" charset="2"/>
              </a:rPr>
              <a:t>api.jar</a:t>
            </a:r>
            <a:r>
              <a:rPr lang="en-US" altLang="ko-KR" sz="1200" dirty="0">
                <a:latin typeface="+mj-ea"/>
                <a:ea typeface="+mj-ea"/>
                <a:sym typeface="Wingdings" panose="05000000000000000000" pitchFamily="2" charset="2"/>
              </a:rPr>
              <a:t>)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7429" y="4342037"/>
            <a:ext cx="7982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2. </a:t>
            </a:r>
            <a:r>
              <a:rPr lang="en-US" altLang="ko-KR" sz="1200" dirty="0" err="1">
                <a:latin typeface="+mj-ea"/>
                <a:ea typeface="+mj-ea"/>
              </a:rPr>
              <a:t>WebContent</a:t>
            </a: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ko-KR" altLang="en-US" sz="1200" dirty="0">
                <a:latin typeface="+mj-ea"/>
                <a:ea typeface="+mj-ea"/>
              </a:rPr>
              <a:t>폴더 하위에 다음과 같이 사용자 정보를 입력 받을 </a:t>
            </a:r>
            <a:r>
              <a:rPr lang="en-US" altLang="ko-KR" sz="1200" dirty="0" err="1">
                <a:latin typeface="+mj-ea"/>
                <a:ea typeface="+mj-ea"/>
              </a:rPr>
              <a:t>login.html</a:t>
            </a:r>
            <a:r>
              <a:rPr lang="ko-KR" altLang="en-US" sz="1200" dirty="0">
                <a:latin typeface="+mj-ea"/>
                <a:ea typeface="+mj-ea"/>
              </a:rPr>
              <a:t>을 생성합니다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6" y="711235"/>
            <a:ext cx="760521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6.3 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서블릿에서 클라이언트의 요청 얻는 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" name="그림 9"/>
          <p:cNvPicPr/>
          <p:nvPr/>
        </p:nvPicPr>
        <p:blipFill>
          <a:blip r:embed="rId2"/>
          <a:stretch>
            <a:fillRect/>
          </a:stretch>
        </p:blipFill>
        <p:spPr>
          <a:xfrm>
            <a:off x="2625173" y="2805100"/>
            <a:ext cx="2443784" cy="11906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692907" y="4846432"/>
            <a:ext cx="2390775" cy="1905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3069351" y="6554306"/>
            <a:ext cx="845448" cy="19712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542844" y="3454400"/>
            <a:ext cx="3214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톰캣서버에</a:t>
            </a:r>
            <a:r>
              <a:rPr lang="ko-KR" altLang="en-US" dirty="0"/>
              <a:t> </a:t>
            </a:r>
            <a:r>
              <a:rPr lang="en-US" altLang="ko-KR" dirty="0" err="1"/>
              <a:t>pro06</a:t>
            </a:r>
            <a:r>
              <a:rPr lang="en-US" altLang="ko-KR" dirty="0"/>
              <a:t> context </a:t>
            </a:r>
            <a:r>
              <a:rPr lang="ko-KR" altLang="en-US" dirty="0"/>
              <a:t>등록</a:t>
            </a:r>
            <a:endParaRPr lang="en-US" altLang="ko-KR" dirty="0"/>
          </a:p>
          <a:p>
            <a:r>
              <a:rPr lang="en-US" altLang="ko-KR" dirty="0"/>
              <a:t>(Add and Remove)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1353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기초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40565"/>
            <a:ext cx="7635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3. </a:t>
            </a:r>
            <a:r>
              <a:rPr lang="ko-KR" altLang="en-US" sz="1200" dirty="0">
                <a:latin typeface="+mj-ea"/>
                <a:ea typeface="+mj-ea"/>
              </a:rPr>
              <a:t>다음과 같이 </a:t>
            </a:r>
            <a:r>
              <a:rPr lang="en-US" altLang="ko-KR" sz="1200" dirty="0" err="1">
                <a:latin typeface="+mj-ea"/>
                <a:ea typeface="+mj-ea"/>
              </a:rPr>
              <a:t>login.html</a:t>
            </a: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ko-KR" altLang="en-US" sz="1200" dirty="0">
                <a:latin typeface="+mj-ea"/>
                <a:ea typeface="+mj-ea"/>
              </a:rPr>
              <a:t>파일을 작성합니다</a:t>
            </a:r>
            <a:r>
              <a:rPr lang="en-US" altLang="ko-KR" sz="1200" dirty="0">
                <a:latin typeface="+mj-ea"/>
                <a:ea typeface="+mj-ea"/>
              </a:rPr>
              <a:t>. </a:t>
            </a:r>
            <a:r>
              <a:rPr lang="ko-KR" altLang="en-US" sz="1200" dirty="0">
                <a:latin typeface="+mj-ea"/>
                <a:ea typeface="+mj-ea"/>
              </a:rPr>
              <a:t>로그인창에서 </a:t>
            </a:r>
            <a:r>
              <a:rPr lang="en-US" altLang="ko-KR" sz="1200" dirty="0">
                <a:latin typeface="+mj-ea"/>
                <a:ea typeface="+mj-ea"/>
              </a:rPr>
              <a:t>ID</a:t>
            </a:r>
            <a:r>
              <a:rPr lang="ko-KR" altLang="en-US" sz="1200" dirty="0">
                <a:latin typeface="+mj-ea"/>
                <a:ea typeface="+mj-ea"/>
              </a:rPr>
              <a:t>와 비밀번호를 입력 받은 후 서블릿으로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</a:t>
            </a:r>
            <a:r>
              <a:rPr lang="ko-KR" altLang="en-US" sz="1200" dirty="0">
                <a:latin typeface="+mj-ea"/>
                <a:ea typeface="+mj-ea"/>
              </a:rPr>
              <a:t> 전송하는 내용입니다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708" y="2076036"/>
            <a:ext cx="641985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6" y="711235"/>
            <a:ext cx="760521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6.3 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서블릿에서 클라이언트의 요청 얻는 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BE744F7-090A-4170-B0BE-1BD670BE4C53}"/>
              </a:ext>
            </a:extLst>
          </p:cNvPr>
          <p:cNvCxnSpPr/>
          <p:nvPr/>
        </p:nvCxnSpPr>
        <p:spPr>
          <a:xfrm>
            <a:off x="5695950" y="4071938"/>
            <a:ext cx="385763" cy="0"/>
          </a:xfrm>
          <a:prstGeom prst="line">
            <a:avLst/>
          </a:prstGeom>
          <a:ln w="349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31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기초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80322"/>
            <a:ext cx="78536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j-ea"/>
                <a:ea typeface="+mj-ea"/>
              </a:rPr>
              <a:t>4. </a:t>
            </a:r>
            <a:r>
              <a:rPr lang="en-US" altLang="ko-KR" sz="1600" dirty="0">
                <a:latin typeface="+mj-ea"/>
                <a:ea typeface="+mj-ea"/>
              </a:rPr>
              <a:t>sec01.ex01 </a:t>
            </a:r>
            <a:r>
              <a:rPr lang="ko-KR" altLang="en-US" sz="1600" dirty="0">
                <a:latin typeface="+mj-ea"/>
                <a:ea typeface="+mj-ea"/>
              </a:rPr>
              <a:t>패키지를 만들고 요청을 받을 서블릿으로 </a:t>
            </a:r>
            <a:r>
              <a:rPr lang="en-US" altLang="ko-KR" sz="1600" b="1" dirty="0">
                <a:latin typeface="+mj-ea"/>
                <a:ea typeface="+mj-ea"/>
              </a:rPr>
              <a:t>LoginServlet </a:t>
            </a:r>
            <a:r>
              <a:rPr lang="ko-KR" altLang="en-US" sz="1600" b="1" dirty="0">
                <a:latin typeface="+mj-ea"/>
                <a:ea typeface="+mj-ea"/>
              </a:rPr>
              <a:t>클래스</a:t>
            </a:r>
            <a:r>
              <a:rPr lang="ko-KR" altLang="en-US" sz="1600" dirty="0">
                <a:latin typeface="+mj-ea"/>
                <a:ea typeface="+mj-ea"/>
              </a:rPr>
              <a:t>를</a:t>
            </a:r>
            <a:endParaRPr lang="en-US" altLang="ko-KR" sz="1600" dirty="0">
              <a:latin typeface="+mj-ea"/>
              <a:ea typeface="+mj-ea"/>
            </a:endParaRPr>
          </a:p>
          <a:p>
            <a:r>
              <a:rPr lang="ko-KR" altLang="en-US" sz="1600" dirty="0">
                <a:latin typeface="+mj-ea"/>
                <a:ea typeface="+mj-ea"/>
              </a:rPr>
              <a:t>   생성합니다</a:t>
            </a:r>
            <a:endParaRPr lang="en-US" altLang="ko-KR" sz="1600" dirty="0">
              <a:latin typeface="+mj-ea"/>
              <a:ea typeface="+mj-ea"/>
            </a:endParaRPr>
          </a:p>
          <a:p>
            <a:r>
              <a:rPr lang="en-US" altLang="ko-KR" sz="1600" dirty="0">
                <a:latin typeface="+mj-ea"/>
                <a:ea typeface="+mj-ea"/>
              </a:rPr>
              <a:t>   (5</a:t>
            </a:r>
            <a:r>
              <a:rPr lang="ko-KR" altLang="en-US" sz="1600" dirty="0">
                <a:latin typeface="+mj-ea"/>
                <a:ea typeface="+mj-ea"/>
              </a:rPr>
              <a:t>장 애너테이션을 이용한 서블릿 생성 과정을 참고하세요</a:t>
            </a:r>
            <a:r>
              <a:rPr lang="en-US" altLang="ko-KR" sz="1600" dirty="0">
                <a:latin typeface="+mj-ea"/>
                <a:ea typeface="+mj-ea"/>
              </a:rPr>
              <a:t>).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6" y="711235"/>
            <a:ext cx="760521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6.3 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서블릿에서 클라이언트의 요청 얻는 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400299" y="2859064"/>
            <a:ext cx="2320787" cy="1442003"/>
            <a:chOff x="2400299" y="2204307"/>
            <a:chExt cx="2320787" cy="1442003"/>
          </a:xfrm>
        </p:grpSpPr>
        <p:pic>
          <p:nvPicPr>
            <p:cNvPr id="7" name="그림 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400299" y="2204307"/>
              <a:ext cx="2320787" cy="144200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직사각형 3"/>
            <p:cNvSpPr/>
            <p:nvPr/>
          </p:nvSpPr>
          <p:spPr>
            <a:xfrm>
              <a:off x="3130826" y="3250096"/>
              <a:ext cx="1301138" cy="248478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731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기초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6" y="1470991"/>
            <a:ext cx="8199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j-ea"/>
                <a:ea typeface="+mj-ea"/>
              </a:rPr>
              <a:t>5. </a:t>
            </a:r>
            <a:r>
              <a:rPr lang="ko-KR" altLang="en-US" sz="1400" dirty="0">
                <a:latin typeface="+mj-ea"/>
                <a:ea typeface="+mj-ea"/>
              </a:rPr>
              <a:t>다음과 같이 </a:t>
            </a:r>
            <a:r>
              <a:rPr lang="en-US" altLang="ko-KR" sz="1400" dirty="0">
                <a:latin typeface="+mj-ea"/>
                <a:ea typeface="+mj-ea"/>
              </a:rPr>
              <a:t>LoginServlet.java </a:t>
            </a:r>
            <a:r>
              <a:rPr lang="ko-KR" altLang="en-US" sz="1400" dirty="0">
                <a:latin typeface="+mj-ea"/>
                <a:ea typeface="+mj-ea"/>
              </a:rPr>
              <a:t>코드를 작성합니다</a:t>
            </a:r>
            <a:r>
              <a:rPr lang="en-US" altLang="ko-KR" sz="1400" dirty="0">
                <a:latin typeface="+mj-ea"/>
                <a:ea typeface="+mj-ea"/>
              </a:rPr>
              <a:t>. HttpServletRequest </a:t>
            </a:r>
            <a:r>
              <a:rPr lang="ko-KR" altLang="en-US" sz="1400" dirty="0">
                <a:latin typeface="+mj-ea"/>
                <a:ea typeface="+mj-ea"/>
              </a:rPr>
              <a:t>클래스의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en-US" altLang="ko-KR" sz="1400" dirty="0">
                <a:latin typeface="+mj-ea"/>
                <a:ea typeface="+mj-ea"/>
              </a:rPr>
              <a:t>  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b="1" dirty="0">
                <a:latin typeface="+mj-ea"/>
                <a:ea typeface="+mj-ea"/>
              </a:rPr>
              <a:t>getParameter() </a:t>
            </a:r>
            <a:r>
              <a:rPr lang="ko-KR" altLang="en-US" sz="1400" b="1" dirty="0" err="1">
                <a:latin typeface="+mj-ea"/>
                <a:ea typeface="+mj-ea"/>
              </a:rPr>
              <a:t>메소드로</a:t>
            </a:r>
            <a:r>
              <a:rPr lang="ko-KR" altLang="en-US" sz="1400" b="1" dirty="0">
                <a:latin typeface="+mj-ea"/>
                <a:ea typeface="+mj-ea"/>
              </a:rPr>
              <a:t> 전송된 </a:t>
            </a:r>
            <a:r>
              <a:rPr lang="en-US" altLang="ko-KR" sz="1400" b="1" dirty="0">
                <a:latin typeface="+mj-ea"/>
                <a:ea typeface="+mj-ea"/>
              </a:rPr>
              <a:t>ID</a:t>
            </a:r>
            <a:r>
              <a:rPr lang="ko-KR" altLang="en-US" sz="1400" b="1" dirty="0">
                <a:latin typeface="+mj-ea"/>
                <a:ea typeface="+mj-ea"/>
              </a:rPr>
              <a:t>와 비밀번호를 받아 옵니다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  <a:endParaRPr lang="ko-KR" altLang="en-US" sz="1400" dirty="0">
              <a:latin typeface="+mj-ea"/>
              <a:ea typeface="+mj-ea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911" y="1932655"/>
            <a:ext cx="5146875" cy="4932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6" y="711235"/>
            <a:ext cx="760521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6.3 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서블릿에서 클라이언트의 요청 얻는 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C03F734-92D1-40C5-9309-0004A9A61ECE}"/>
              </a:ext>
            </a:extLst>
          </p:cNvPr>
          <p:cNvSpPr/>
          <p:nvPr/>
        </p:nvSpPr>
        <p:spPr>
          <a:xfrm>
            <a:off x="1822911" y="3834581"/>
            <a:ext cx="5403799" cy="19320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31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424" y="5062951"/>
            <a:ext cx="2552700" cy="866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기초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40565"/>
            <a:ext cx="7883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j-ea"/>
                <a:ea typeface="+mj-ea"/>
              </a:rPr>
              <a:t>6. </a:t>
            </a:r>
            <a:r>
              <a:rPr lang="en-US" altLang="ko-KR" sz="1600" dirty="0" err="1">
                <a:latin typeface="+mj-ea"/>
                <a:ea typeface="+mj-ea"/>
              </a:rPr>
              <a:t>pro06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프로젝트를 </a:t>
            </a:r>
            <a:r>
              <a:rPr lang="ko-KR" altLang="en-US" sz="1600" dirty="0" err="1">
                <a:latin typeface="+mj-ea"/>
                <a:ea typeface="+mj-ea"/>
              </a:rPr>
              <a:t>톰캣에</a:t>
            </a:r>
            <a:r>
              <a:rPr lang="ko-KR" altLang="en-US" sz="1600" dirty="0">
                <a:latin typeface="+mj-ea"/>
                <a:ea typeface="+mj-ea"/>
              </a:rPr>
              <a:t> 등록하여 실행한 후 브라우저에서   </a:t>
            </a:r>
            <a:endParaRPr lang="en-US" altLang="ko-KR" sz="1600" dirty="0">
              <a:latin typeface="+mj-ea"/>
              <a:ea typeface="+mj-ea"/>
            </a:endParaRPr>
          </a:p>
          <a:p>
            <a:r>
              <a:rPr lang="en-US" altLang="ko-KR" sz="1600" dirty="0">
                <a:latin typeface="+mj-ea"/>
                <a:ea typeface="+mj-ea"/>
              </a:rPr>
              <a:t>    http://</a:t>
            </a:r>
            <a:r>
              <a:rPr lang="en-US" altLang="ko-KR" sz="1600" dirty="0" err="1">
                <a:latin typeface="+mj-ea"/>
                <a:ea typeface="+mj-ea"/>
              </a:rPr>
              <a:t>localhost:8090</a:t>
            </a:r>
            <a:r>
              <a:rPr lang="en-US" altLang="ko-KR" sz="1600" dirty="0">
                <a:latin typeface="+mj-ea"/>
                <a:ea typeface="+mj-ea"/>
              </a:rPr>
              <a:t>/</a:t>
            </a:r>
            <a:r>
              <a:rPr lang="en-US" altLang="ko-KR" sz="1600" dirty="0" err="1">
                <a:latin typeface="+mj-ea"/>
                <a:ea typeface="+mj-ea"/>
              </a:rPr>
              <a:t>pro06</a:t>
            </a:r>
            <a:r>
              <a:rPr lang="en-US" altLang="ko-KR" sz="1600" dirty="0">
                <a:latin typeface="+mj-ea"/>
                <a:ea typeface="+mj-ea"/>
              </a:rPr>
              <a:t>/</a:t>
            </a:r>
            <a:r>
              <a:rPr lang="en-US" altLang="ko-KR" sz="1600" dirty="0" err="1">
                <a:latin typeface="+mj-ea"/>
                <a:ea typeface="+mj-ea"/>
              </a:rPr>
              <a:t>login.html</a:t>
            </a:r>
            <a:r>
              <a:rPr lang="ko-KR" altLang="en-US" sz="1600" dirty="0">
                <a:latin typeface="+mj-ea"/>
                <a:ea typeface="+mj-ea"/>
              </a:rPr>
              <a:t>을 청합니다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6348" y="3876261"/>
            <a:ext cx="7951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j-ea"/>
                <a:ea typeface="+mj-ea"/>
              </a:rPr>
              <a:t>7. </a:t>
            </a:r>
            <a:r>
              <a:rPr lang="ko-KR" altLang="en-US" sz="1600" dirty="0">
                <a:latin typeface="+mj-ea"/>
                <a:ea typeface="+mj-ea"/>
              </a:rPr>
              <a:t>텍스트 박스에 </a:t>
            </a:r>
            <a:r>
              <a:rPr lang="en-US" altLang="ko-KR" sz="1600" dirty="0">
                <a:latin typeface="+mj-ea"/>
                <a:ea typeface="+mj-ea"/>
              </a:rPr>
              <a:t>ID</a:t>
            </a:r>
            <a:r>
              <a:rPr lang="ko-KR" altLang="en-US" sz="1600" dirty="0">
                <a:latin typeface="+mj-ea"/>
                <a:ea typeface="+mj-ea"/>
              </a:rPr>
              <a:t>와 비밀번호를 입력한 후 로그인을 클릭하면 서블릿이 </a:t>
            </a:r>
            <a:r>
              <a:rPr lang="en-US" altLang="ko-KR" sz="1600" dirty="0">
                <a:latin typeface="+mj-ea"/>
                <a:ea typeface="+mj-ea"/>
              </a:rPr>
              <a:t>ID</a:t>
            </a:r>
            <a:r>
              <a:rPr lang="ko-KR" altLang="en-US" sz="1600" dirty="0">
                <a:latin typeface="+mj-ea"/>
                <a:ea typeface="+mj-ea"/>
              </a:rPr>
              <a:t>와 </a:t>
            </a:r>
            <a:endParaRPr lang="en-US" altLang="ko-KR" sz="1600" dirty="0">
              <a:latin typeface="+mj-ea"/>
              <a:ea typeface="+mj-ea"/>
            </a:endParaRPr>
          </a:p>
          <a:p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비밀번호를 이클립스 콘솔에 출력합니다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10" name="그림 9"/>
          <p:cNvPicPr/>
          <p:nvPr/>
        </p:nvPicPr>
        <p:blipFill>
          <a:blip r:embed="rId3"/>
          <a:stretch>
            <a:fillRect/>
          </a:stretch>
        </p:blipFill>
        <p:spPr>
          <a:xfrm>
            <a:off x="4940175" y="5148207"/>
            <a:ext cx="2503805" cy="8807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4940175" y="5496339"/>
            <a:ext cx="1251902" cy="4572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6" y="711235"/>
            <a:ext cx="760521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6.3 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서블릿에서 클라이언트의 요청 얻는 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226" y="2197376"/>
            <a:ext cx="26289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731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기초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6409" y="1570383"/>
            <a:ext cx="7822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j-ea"/>
                <a:ea typeface="+mj-ea"/>
              </a:rPr>
              <a:t>단</a:t>
            </a:r>
            <a:r>
              <a:rPr lang="en-US" altLang="ko-KR" sz="1200" dirty="0">
                <a:latin typeface="+mj-ea"/>
                <a:ea typeface="+mj-ea"/>
              </a:rPr>
              <a:t>, </a:t>
            </a:r>
            <a:r>
              <a:rPr lang="ko-KR" altLang="en-US" sz="1200" dirty="0">
                <a:latin typeface="+mj-ea"/>
                <a:ea typeface="+mj-ea"/>
              </a:rPr>
              <a:t>서블릿이 처리한 후의 응답 기능은 아직 구현하지 않았으므로 웹 브라우저에는 아무것도 출력되지 않습니다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1771944" y="1847382"/>
            <a:ext cx="5133975" cy="18764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6" y="711235"/>
            <a:ext cx="760521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6.3 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서블릿에서 클라이언트의 요청 얻는 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731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기초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17429" y="1351707"/>
            <a:ext cx="8039113" cy="45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6.3.2 </a:t>
            </a:r>
            <a:r>
              <a:rPr lang="ko-KR" altLang="en-US" b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여러 개의 값을 전송할 때의 요청 처리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4266" y="1804972"/>
            <a:ext cx="6670934" cy="27699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+mj-ea"/>
                <a:ea typeface="+mj-ea"/>
              </a:rPr>
              <a:t>한번에 여러 개의 값이 전송되는 경우 </a:t>
            </a:r>
            <a:r>
              <a:rPr lang="en-US" altLang="ko-KR" sz="1200" b="1" dirty="0" err="1">
                <a:solidFill>
                  <a:srgbClr val="B83010"/>
                </a:solidFill>
                <a:latin typeface="+mj-ea"/>
                <a:ea typeface="+mj-ea"/>
              </a:rPr>
              <a:t>getParameterValues</a:t>
            </a:r>
            <a:r>
              <a:rPr lang="en-US" altLang="ko-KR" sz="1200" b="1" dirty="0">
                <a:solidFill>
                  <a:srgbClr val="B83010"/>
                </a:solidFill>
                <a:latin typeface="+mj-ea"/>
                <a:ea typeface="+mj-ea"/>
              </a:rPr>
              <a:t>() </a:t>
            </a:r>
            <a:r>
              <a:rPr lang="ko-KR" altLang="en-US" sz="1200" b="1" dirty="0" err="1">
                <a:solidFill>
                  <a:srgbClr val="B83010"/>
                </a:solidFill>
                <a:latin typeface="+mj-ea"/>
                <a:ea typeface="+mj-ea"/>
              </a:rPr>
              <a:t>메소드를</a:t>
            </a:r>
            <a:r>
              <a:rPr lang="ko-KR" altLang="en-US" sz="1200" dirty="0">
                <a:latin typeface="+mj-ea"/>
                <a:ea typeface="+mj-ea"/>
              </a:rPr>
              <a:t> 이용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4266" y="2484783"/>
            <a:ext cx="6261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1. </a:t>
            </a:r>
            <a:r>
              <a:rPr lang="ko-KR" altLang="en-US" sz="1200" dirty="0">
                <a:latin typeface="+mj-ea"/>
                <a:ea typeface="+mj-ea"/>
              </a:rPr>
              <a:t>다음과 같이 </a:t>
            </a:r>
            <a:r>
              <a:rPr lang="en-US" altLang="ko-KR" sz="1200" dirty="0">
                <a:latin typeface="+mj-ea"/>
                <a:ea typeface="+mj-ea"/>
              </a:rPr>
              <a:t>input.html</a:t>
            </a:r>
            <a:r>
              <a:rPr lang="ko-KR" altLang="en-US" sz="1200" dirty="0">
                <a:latin typeface="+mj-ea"/>
                <a:ea typeface="+mj-ea"/>
              </a:rPr>
              <a:t>을 추가하고 </a:t>
            </a:r>
            <a:r>
              <a:rPr lang="en-US" altLang="ko-KR" sz="1200" dirty="0" err="1">
                <a:latin typeface="+mj-ea"/>
                <a:ea typeface="+mj-ea"/>
              </a:rPr>
              <a:t>InputSevlet</a:t>
            </a: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ko-KR" altLang="en-US" sz="1200" dirty="0">
                <a:latin typeface="+mj-ea"/>
                <a:ea typeface="+mj-ea"/>
              </a:rPr>
              <a:t>클래스를 새로 만듭니다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8" name="그림 7"/>
          <p:cNvPicPr/>
          <p:nvPr/>
        </p:nvPicPr>
        <p:blipFill>
          <a:blip r:embed="rId2"/>
          <a:stretch>
            <a:fillRect/>
          </a:stretch>
        </p:blipFill>
        <p:spPr>
          <a:xfrm>
            <a:off x="2732227" y="2761782"/>
            <a:ext cx="2495012" cy="31007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3558209" y="3836504"/>
            <a:ext cx="1381539" cy="17890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250096" y="5486400"/>
            <a:ext cx="904461" cy="17890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6" y="711235"/>
            <a:ext cx="760521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6.3 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서블릿에서 클라이언트의 요청 얻는 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3699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기초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7625" y="1540565"/>
            <a:ext cx="8557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2. </a:t>
            </a:r>
            <a:r>
              <a:rPr lang="en-US" altLang="ko-KR" sz="1200" dirty="0">
                <a:latin typeface="+mj-ea"/>
                <a:ea typeface="+mj-ea"/>
              </a:rPr>
              <a:t>input.html</a:t>
            </a:r>
            <a:r>
              <a:rPr lang="ko-KR" altLang="en-US" sz="1200" dirty="0">
                <a:latin typeface="+mj-ea"/>
                <a:ea typeface="+mj-ea"/>
              </a:rPr>
              <a:t>을 다음과 같이 작성합니다</a:t>
            </a:r>
            <a:r>
              <a:rPr lang="en-US" altLang="ko-KR" sz="1200" dirty="0">
                <a:latin typeface="+mj-ea"/>
                <a:ea typeface="+mj-ea"/>
              </a:rPr>
              <a:t>. &lt;input&gt; </a:t>
            </a:r>
            <a:r>
              <a:rPr lang="ko-KR" altLang="en-US" sz="1200" dirty="0">
                <a:latin typeface="+mj-ea"/>
                <a:ea typeface="+mj-ea"/>
              </a:rPr>
              <a:t>타입이 여러 개일 때는 체크박스</a:t>
            </a:r>
            <a:r>
              <a:rPr lang="en-US" altLang="ko-KR" sz="1200" dirty="0">
                <a:latin typeface="+mj-ea"/>
                <a:ea typeface="+mj-ea"/>
              </a:rPr>
              <a:t>(Checkbox)</a:t>
            </a:r>
            <a:r>
              <a:rPr lang="ko-KR" altLang="en-US" sz="1200" dirty="0">
                <a:latin typeface="+mj-ea"/>
                <a:ea typeface="+mj-ea"/>
              </a:rPr>
              <a:t>를 사용해서 값을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</a:t>
            </a:r>
            <a:r>
              <a:rPr lang="ko-KR" altLang="en-US" sz="1200" dirty="0">
                <a:latin typeface="+mj-ea"/>
                <a:ea typeface="+mj-ea"/>
              </a:rPr>
              <a:t> 설정하는 것이 좋습니다</a:t>
            </a:r>
            <a:r>
              <a:rPr lang="en-US" altLang="ko-KR" sz="1200" dirty="0">
                <a:latin typeface="+mj-ea"/>
                <a:ea typeface="+mj-ea"/>
              </a:rPr>
              <a:t>. </a:t>
            </a:r>
            <a:r>
              <a:rPr lang="ko-KR" altLang="en-US" sz="1200" dirty="0">
                <a:latin typeface="+mj-ea"/>
                <a:ea typeface="+mj-ea"/>
              </a:rPr>
              <a:t>체크박스의 </a:t>
            </a:r>
            <a:r>
              <a:rPr lang="en-US" altLang="ko-KR" sz="1200" dirty="0">
                <a:latin typeface="+mj-ea"/>
                <a:ea typeface="+mj-ea"/>
              </a:rPr>
              <a:t>name </a:t>
            </a:r>
            <a:r>
              <a:rPr lang="ko-KR" altLang="en-US" sz="1200" dirty="0">
                <a:latin typeface="+mj-ea"/>
                <a:ea typeface="+mj-ea"/>
              </a:rPr>
              <a:t>속성 값은 모두 </a:t>
            </a:r>
            <a:r>
              <a:rPr lang="en-US" altLang="ko-KR" sz="1200" dirty="0">
                <a:latin typeface="+mj-ea"/>
                <a:ea typeface="+mj-ea"/>
              </a:rPr>
              <a:t>subject</a:t>
            </a:r>
            <a:r>
              <a:rPr lang="ko-KR" altLang="en-US" sz="1200" dirty="0">
                <a:latin typeface="+mj-ea"/>
                <a:ea typeface="+mj-ea"/>
              </a:rPr>
              <a:t>이므로 서블릿으로 전송할 때 배열로</a:t>
            </a: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ko-KR" altLang="en-US" sz="1200" dirty="0">
                <a:latin typeface="+mj-ea"/>
                <a:ea typeface="+mj-ea"/>
              </a:rPr>
              <a:t>전송됩니다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35430" y="2002230"/>
            <a:ext cx="6120135" cy="4706683"/>
            <a:chOff x="1135430" y="2260093"/>
            <a:chExt cx="5680421" cy="4297361"/>
          </a:xfrm>
        </p:grpSpPr>
        <p:pic>
          <p:nvPicPr>
            <p:cNvPr id="1433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4274" y="2260093"/>
              <a:ext cx="5491577" cy="3200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3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5430" y="5425890"/>
              <a:ext cx="5310809" cy="1131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6" y="711235"/>
            <a:ext cx="760521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6.3 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서블릿에서 클라이언트의 요청 얻는 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3699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기초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7565" y="1550504"/>
            <a:ext cx="8120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3. </a:t>
            </a:r>
            <a:r>
              <a:rPr lang="en-US" altLang="ko-KR" sz="1200" dirty="0" err="1">
                <a:latin typeface="+mj-ea"/>
                <a:ea typeface="+mj-ea"/>
              </a:rPr>
              <a:t>InputServlet</a:t>
            </a: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ko-KR" altLang="en-US" sz="1200" dirty="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 dirty="0">
                <a:latin typeface="+mj-ea"/>
                <a:ea typeface="+mj-ea"/>
              </a:rPr>
              <a:t>. </a:t>
            </a:r>
            <a:r>
              <a:rPr lang="en-US" altLang="ko-KR" sz="1200" dirty="0" err="1">
                <a:latin typeface="+mj-ea"/>
                <a:ea typeface="+mj-ea"/>
              </a:rPr>
              <a:t>getParameterValues</a:t>
            </a:r>
            <a:r>
              <a:rPr lang="en-US" altLang="ko-KR" sz="1200" dirty="0">
                <a:latin typeface="+mj-ea"/>
                <a:ea typeface="+mj-ea"/>
              </a:rPr>
              <a:t>()</a:t>
            </a:r>
            <a:r>
              <a:rPr lang="ko-KR" altLang="en-US" sz="1200" dirty="0">
                <a:latin typeface="+mj-ea"/>
                <a:ea typeface="+mj-ea"/>
              </a:rPr>
              <a:t>를 이용해 </a:t>
            </a:r>
            <a:r>
              <a:rPr lang="en-US" altLang="ko-KR" sz="1200" dirty="0">
                <a:latin typeface="+mj-ea"/>
                <a:ea typeface="+mj-ea"/>
              </a:rPr>
              <a:t>input.html</a:t>
            </a:r>
            <a:r>
              <a:rPr lang="ko-KR" altLang="en-US" sz="1200" dirty="0">
                <a:latin typeface="+mj-ea"/>
                <a:ea typeface="+mj-ea"/>
              </a:rPr>
              <a:t>에서 체크박스의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 name</a:t>
            </a:r>
            <a:r>
              <a:rPr lang="ko-KR" altLang="en-US" sz="1200" dirty="0">
                <a:latin typeface="+mj-ea"/>
                <a:ea typeface="+mj-ea"/>
              </a:rPr>
              <a:t>인 </a:t>
            </a:r>
            <a:r>
              <a:rPr lang="en-US" altLang="ko-KR" sz="1200" dirty="0">
                <a:latin typeface="+mj-ea"/>
                <a:ea typeface="+mj-ea"/>
              </a:rPr>
              <a:t>subject</a:t>
            </a:r>
            <a:r>
              <a:rPr lang="ko-KR" altLang="en-US" sz="1200" dirty="0">
                <a:latin typeface="+mj-ea"/>
                <a:ea typeface="+mj-ea"/>
              </a:rPr>
              <a:t>로 전송된 값들을 받아 와서 문자열 배열에 저장합니다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791264" y="2047604"/>
            <a:ext cx="4801901" cy="4845831"/>
            <a:chOff x="1541259" y="2012169"/>
            <a:chExt cx="4778651" cy="5051948"/>
          </a:xfrm>
        </p:grpSpPr>
        <p:pic>
          <p:nvPicPr>
            <p:cNvPr id="1536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8351" y="2012169"/>
              <a:ext cx="4484469" cy="40219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1259" y="6034115"/>
              <a:ext cx="4778651" cy="10300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6" y="711235"/>
            <a:ext cx="760521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6.3 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서블릿에서 클라이언트의 요청 얻는 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1153115-39B8-47D5-91D0-8FFAC6DEDDCC}"/>
              </a:ext>
            </a:extLst>
          </p:cNvPr>
          <p:cNvSpPr/>
          <p:nvPr/>
        </p:nvSpPr>
        <p:spPr>
          <a:xfrm>
            <a:off x="1932039" y="3650226"/>
            <a:ext cx="4706021" cy="23007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0E5FE1-E495-4CB7-9501-ABBE251D6A25}"/>
              </a:ext>
            </a:extLst>
          </p:cNvPr>
          <p:cNvSpPr txBox="1"/>
          <p:nvPr/>
        </p:nvSpPr>
        <p:spPr>
          <a:xfrm>
            <a:off x="3292563" y="2317747"/>
            <a:ext cx="8996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input060101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8D888D1-BE3A-4227-B91C-ECA3C1ED72B4}"/>
              </a:ext>
            </a:extLst>
          </p:cNvPr>
          <p:cNvCxnSpPr>
            <a:cxnSpLocks/>
          </p:cNvCxnSpPr>
          <p:nvPr/>
        </p:nvCxnSpPr>
        <p:spPr>
          <a:xfrm flipV="1">
            <a:off x="2927555" y="2440858"/>
            <a:ext cx="435077" cy="123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956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기초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17429" y="1411341"/>
            <a:ext cx="8039113" cy="45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6.1.1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 기본 기능 수행 과정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6.1 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서블릿의 세 가지 기본 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6516" y="1896604"/>
            <a:ext cx="7307038" cy="27699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200" b="1" dirty="0"/>
              <a:t> 초기의 웹 프로그래밍에선 서블릿을 이용해서  브라우저의 요청을 처리해서 서비스를 제공했음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6516" y="2299305"/>
            <a:ext cx="7307038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 서블릿의 세 가지 기본 기능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3852" y="5624345"/>
            <a:ext cx="6721222" cy="106182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400" dirty="0">
                <a:solidFill>
                  <a:srgbClr val="FF0000"/>
                </a:solidFill>
              </a:rPr>
              <a:t>클라이언트로부터 요청을 얻음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400" dirty="0">
                <a:solidFill>
                  <a:srgbClr val="FF0000"/>
                </a:solidFill>
              </a:rPr>
              <a:t>데이터베이스 연동과 같은 비즈니스 로직을 처리함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400" dirty="0">
                <a:solidFill>
                  <a:srgbClr val="FF0000"/>
                </a:solidFill>
              </a:rPr>
              <a:t>처리된 결과를 클라이언트에 응답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ko-KR" altLang="en-US" sz="1400" dirty="0">
                <a:solidFill>
                  <a:srgbClr val="FF0000"/>
                </a:solidFill>
              </a:rPr>
              <a:t>결과 </a:t>
            </a:r>
            <a:r>
              <a:rPr lang="en-US" altLang="ko-KR" sz="1400" dirty="0">
                <a:solidFill>
                  <a:srgbClr val="FF0000"/>
                </a:solidFill>
              </a:rPr>
              <a:t>HTML </a:t>
            </a:r>
            <a:r>
              <a:rPr lang="ko-KR" altLang="en-US" sz="1400" dirty="0">
                <a:solidFill>
                  <a:srgbClr val="FF0000"/>
                </a:solidFill>
              </a:rPr>
              <a:t>내용을 생성해서 전달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761796" y="2673890"/>
            <a:ext cx="4596570" cy="2952281"/>
            <a:chOff x="2027582" y="2499758"/>
            <a:chExt cx="4695962" cy="3059605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7583" y="2499758"/>
              <a:ext cx="4695961" cy="3059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2027582" y="4052944"/>
              <a:ext cx="134178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/>
                <a:t>클라이언트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094921" y="4808318"/>
              <a:ext cx="134178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/>
                <a:t>톰캣 컨테이너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20278" y="3150704"/>
              <a:ext cx="4852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>
                  <a:solidFill>
                    <a:srgbClr val="FF0000"/>
                  </a:solidFill>
                </a:rPr>
                <a:t>①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293474" y="3434761"/>
              <a:ext cx="4852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>
                  <a:solidFill>
                    <a:srgbClr val="FF0000"/>
                  </a:solidFill>
                </a:rPr>
                <a:t>②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240156" y="3704702"/>
              <a:ext cx="4852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>
                  <a:solidFill>
                    <a:srgbClr val="FF0000"/>
                  </a:solidFill>
                </a:rPr>
                <a:t>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8368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기초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7504" y="1620078"/>
            <a:ext cx="8090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ko-KR" altLang="en-US" sz="1200">
                <a:latin typeface="+mj-ea"/>
                <a:ea typeface="+mj-ea"/>
              </a:rPr>
              <a:t>브라우저에서 </a:t>
            </a:r>
            <a:r>
              <a:rPr lang="en-US" altLang="ko-KR" sz="1200">
                <a:latin typeface="+mj-ea"/>
                <a:ea typeface="+mj-ea"/>
              </a:rPr>
              <a:t>http://localhost:8090/pro06/input.html</a:t>
            </a:r>
            <a:r>
              <a:rPr lang="ko-KR" altLang="en-US" sz="1200">
                <a:latin typeface="+mj-ea"/>
                <a:ea typeface="+mj-ea"/>
              </a:rPr>
              <a:t>로 요청합니다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2246244" y="1897077"/>
            <a:ext cx="3657600" cy="20764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6" y="711235"/>
            <a:ext cx="760521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6.3 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서블릿에서 클라이언트의 요청 얻는 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6956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기초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50505"/>
            <a:ext cx="7764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5. </a:t>
            </a:r>
            <a:r>
              <a:rPr lang="ko-KR" altLang="en-US" sz="1200">
                <a:latin typeface="+mj-ea"/>
                <a:ea typeface="+mj-ea"/>
              </a:rPr>
              <a:t>체크박스에서 여러 개의 값에 체크한 후 전송을 클릭하면 이클립스 콘솔에 해당 과목명이 출력됩니다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1566830" y="2013005"/>
            <a:ext cx="2576195" cy="14135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/>
          <p:nvPr/>
        </p:nvPicPr>
        <p:blipFill>
          <a:blip r:embed="rId3"/>
          <a:stretch>
            <a:fillRect/>
          </a:stretch>
        </p:blipFill>
        <p:spPr>
          <a:xfrm>
            <a:off x="4377984" y="2308694"/>
            <a:ext cx="2527935" cy="11277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4377984" y="2872574"/>
            <a:ext cx="1528256" cy="55394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6" y="711235"/>
            <a:ext cx="760521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6.3 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서블릿에서 클라이언트의 요청 얻는 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6956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기초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17429" y="1351707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6.3.3 getParameterNames() </a:t>
            </a:r>
            <a:r>
              <a:rPr lang="ko-KR" altLang="en-US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메소드를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이용한 요청 처리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20" y="1888435"/>
            <a:ext cx="7525698" cy="4616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+mj-ea"/>
                <a:ea typeface="+mj-ea"/>
              </a:rPr>
              <a:t>전송되는 데이터가 많은 경우 </a:t>
            </a:r>
            <a:r>
              <a:rPr lang="en-US" altLang="ko-KR" sz="1200" dirty="0">
                <a:latin typeface="+mj-ea"/>
                <a:ea typeface="+mj-ea"/>
              </a:rPr>
              <a:t>name</a:t>
            </a:r>
            <a:r>
              <a:rPr lang="ko-KR" altLang="en-US" sz="1200" dirty="0">
                <a:latin typeface="+mj-ea"/>
                <a:ea typeface="+mj-ea"/>
              </a:rPr>
              <a:t>의 값을 일일이 기억할 필요없이  </a:t>
            </a:r>
            <a:r>
              <a:rPr lang="en-US" altLang="ko-KR" sz="1200" dirty="0">
                <a:latin typeface="+mj-ea"/>
                <a:ea typeface="+mj-ea"/>
              </a:rPr>
              <a:t>getParameterNames() </a:t>
            </a:r>
            <a:r>
              <a:rPr lang="ko-KR" altLang="en-US" sz="1200" dirty="0" err="1">
                <a:latin typeface="+mj-ea"/>
                <a:ea typeface="+mj-ea"/>
              </a:rPr>
              <a:t>메소드를</a:t>
            </a:r>
            <a:r>
              <a:rPr lang="ko-KR" altLang="en-US" sz="1200" dirty="0">
                <a:latin typeface="+mj-ea"/>
                <a:ea typeface="+mj-ea"/>
              </a:rPr>
              <a:t> 이용해서 </a:t>
            </a:r>
            <a:r>
              <a:rPr lang="en-US" altLang="ko-KR" sz="1200" dirty="0">
                <a:latin typeface="+mj-ea"/>
                <a:ea typeface="+mj-ea"/>
              </a:rPr>
              <a:t>name</a:t>
            </a:r>
            <a:r>
              <a:rPr lang="ko-KR" altLang="en-US" sz="1200" dirty="0">
                <a:latin typeface="+mj-ea"/>
                <a:ea typeface="+mj-ea"/>
              </a:rPr>
              <a:t>을 얻음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2494721"/>
            <a:ext cx="7225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1. </a:t>
            </a:r>
            <a:r>
              <a:rPr lang="en-US" altLang="ko-KR" sz="1200" dirty="0">
                <a:latin typeface="+mj-ea"/>
                <a:ea typeface="+mj-ea"/>
              </a:rPr>
              <a:t>sec01.ex01 </a:t>
            </a:r>
            <a:r>
              <a:rPr lang="ko-KR" altLang="en-US" sz="1200" dirty="0">
                <a:latin typeface="+mj-ea"/>
                <a:ea typeface="+mj-ea"/>
              </a:rPr>
              <a:t>패키지에 </a:t>
            </a:r>
            <a:r>
              <a:rPr lang="en-US" altLang="ko-KR" sz="1200" dirty="0" err="1">
                <a:latin typeface="+mj-ea"/>
                <a:ea typeface="+mj-ea"/>
              </a:rPr>
              <a:t>InputServlet2</a:t>
            </a: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ko-KR" altLang="en-US" sz="1200" dirty="0">
                <a:latin typeface="+mj-ea"/>
                <a:ea typeface="+mj-ea"/>
              </a:rPr>
              <a:t>클래스를 생성합니다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8" name="그림 7"/>
          <p:cNvPicPr/>
          <p:nvPr/>
        </p:nvPicPr>
        <p:blipFill>
          <a:blip r:embed="rId2"/>
          <a:stretch>
            <a:fillRect/>
          </a:stretch>
        </p:blipFill>
        <p:spPr>
          <a:xfrm>
            <a:off x="2546644" y="2771720"/>
            <a:ext cx="2601826" cy="31287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6" y="711235"/>
            <a:ext cx="760521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6.3 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서블릿에서 클라이언트의 요청 얻는 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66933" y="3251200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시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69568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기초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60443"/>
            <a:ext cx="7436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2. </a:t>
            </a:r>
            <a:r>
              <a:rPr lang="ko-KR" altLang="en-US" sz="1200" dirty="0">
                <a:latin typeface="+mj-ea"/>
                <a:ea typeface="+mj-ea"/>
              </a:rPr>
              <a:t>그리고 </a:t>
            </a:r>
            <a:r>
              <a:rPr lang="en-US" altLang="ko-KR" sz="1200" dirty="0">
                <a:latin typeface="+mj-ea"/>
                <a:ea typeface="+mj-ea"/>
              </a:rPr>
              <a:t>6.3.2</a:t>
            </a:r>
            <a:r>
              <a:rPr lang="ko-KR" altLang="en-US" sz="1200" dirty="0">
                <a:latin typeface="+mj-ea"/>
                <a:ea typeface="+mj-ea"/>
              </a:rPr>
              <a:t>절에서 이용했던 </a:t>
            </a:r>
            <a:r>
              <a:rPr lang="en-US" altLang="ko-KR" sz="1200" dirty="0">
                <a:latin typeface="+mj-ea"/>
                <a:ea typeface="+mj-ea"/>
              </a:rPr>
              <a:t>input.html</a:t>
            </a:r>
            <a:r>
              <a:rPr lang="ko-KR" altLang="en-US" sz="1200" dirty="0">
                <a:latin typeface="+mj-ea"/>
                <a:ea typeface="+mj-ea"/>
              </a:rPr>
              <a:t>을 다음과 같이 수정합니다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356" y="2046218"/>
            <a:ext cx="6429375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6" y="711235"/>
            <a:ext cx="760521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6.3 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서블릿에서 클라이언트의 요청 얻는 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6956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기초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7383" y="1480931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3. </a:t>
            </a:r>
            <a:r>
              <a:rPr lang="en-US" altLang="ko-KR" sz="1200" dirty="0" err="1">
                <a:latin typeface="+mj-ea"/>
                <a:ea typeface="+mj-ea"/>
              </a:rPr>
              <a:t>InputServlet2</a:t>
            </a: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ko-KR" altLang="en-US" sz="1200" dirty="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 dirty="0">
                <a:latin typeface="+mj-ea"/>
                <a:ea typeface="+mj-ea"/>
              </a:rPr>
              <a:t>. </a:t>
            </a:r>
            <a:r>
              <a:rPr lang="ko-KR" altLang="en-US" sz="1200" dirty="0">
                <a:latin typeface="+mj-ea"/>
                <a:ea typeface="+mj-ea"/>
              </a:rPr>
              <a:t>전송되는 데이터가 많은 경우에는 </a:t>
            </a:r>
            <a:r>
              <a:rPr lang="en-US" altLang="ko-KR" sz="1200" dirty="0">
                <a:latin typeface="+mj-ea"/>
                <a:ea typeface="+mj-ea"/>
              </a:rPr>
              <a:t>getParameterNames()</a:t>
            </a:r>
            <a:r>
              <a:rPr lang="ko-KR" altLang="en-US" sz="1200" dirty="0">
                <a:latin typeface="+mj-ea"/>
                <a:ea typeface="+mj-ea"/>
              </a:rPr>
              <a:t>를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</a:t>
            </a:r>
            <a:r>
              <a:rPr lang="ko-KR" altLang="en-US" sz="1200" dirty="0">
                <a:latin typeface="+mj-ea"/>
                <a:ea typeface="+mj-ea"/>
              </a:rPr>
              <a:t> 이용해 </a:t>
            </a:r>
            <a:r>
              <a:rPr lang="en-US" altLang="ko-KR" sz="1200" dirty="0">
                <a:latin typeface="+mj-ea"/>
                <a:ea typeface="+mj-ea"/>
              </a:rPr>
              <a:t>name </a:t>
            </a:r>
            <a:r>
              <a:rPr lang="ko-KR" altLang="en-US" sz="1200" dirty="0">
                <a:latin typeface="+mj-ea"/>
                <a:ea typeface="+mj-ea"/>
              </a:rPr>
              <a:t>속성만 따로 구할 수 있습니다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166730" y="1868556"/>
            <a:ext cx="4461426" cy="4899992"/>
            <a:chOff x="1451112" y="2052356"/>
            <a:chExt cx="5177045" cy="5736478"/>
          </a:xfrm>
        </p:grpSpPr>
        <p:pic>
          <p:nvPicPr>
            <p:cNvPr id="2048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1112" y="2052356"/>
              <a:ext cx="5177045" cy="2443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48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1112" y="4495799"/>
              <a:ext cx="4983853" cy="3293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6" y="711235"/>
            <a:ext cx="760521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6.3 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서블릿에서 클라이언트의 요청 얻는 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6947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기초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7626" y="1530626"/>
            <a:ext cx="8259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4. </a:t>
            </a:r>
            <a:r>
              <a:rPr lang="ko-KR" altLang="en-US" sz="1200" dirty="0">
                <a:latin typeface="+mj-ea"/>
                <a:ea typeface="+mj-ea"/>
              </a:rPr>
              <a:t>브라우저에서 </a:t>
            </a:r>
            <a:r>
              <a:rPr lang="en-US" altLang="ko-KR" sz="1200" dirty="0">
                <a:latin typeface="+mj-ea"/>
                <a:ea typeface="+mj-ea"/>
              </a:rPr>
              <a:t>http://</a:t>
            </a:r>
            <a:r>
              <a:rPr lang="en-US" altLang="ko-KR" sz="1200" dirty="0" err="1">
                <a:latin typeface="+mj-ea"/>
                <a:ea typeface="+mj-ea"/>
              </a:rPr>
              <a:t>localhost:8090</a:t>
            </a:r>
            <a:r>
              <a:rPr lang="en-US" altLang="ko-KR" sz="1200" dirty="0">
                <a:latin typeface="+mj-ea"/>
                <a:ea typeface="+mj-ea"/>
              </a:rPr>
              <a:t>/</a:t>
            </a:r>
            <a:r>
              <a:rPr lang="en-US" altLang="ko-KR" sz="1200" dirty="0" err="1">
                <a:latin typeface="+mj-ea"/>
                <a:ea typeface="+mj-ea"/>
              </a:rPr>
              <a:t>pro06</a:t>
            </a:r>
            <a:r>
              <a:rPr lang="en-US" altLang="ko-KR" sz="1200" dirty="0">
                <a:latin typeface="+mj-ea"/>
                <a:ea typeface="+mj-ea"/>
              </a:rPr>
              <a:t>/input.html</a:t>
            </a:r>
            <a:r>
              <a:rPr lang="ko-KR" altLang="en-US" sz="1200" dirty="0">
                <a:latin typeface="+mj-ea"/>
                <a:ea typeface="+mj-ea"/>
              </a:rPr>
              <a:t>로 요청하고 값을 입력한 후 전송을 클릭합니다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r>
              <a:rPr lang="en-US" altLang="ko-KR" sz="1200" dirty="0">
                <a:latin typeface="+mj-ea"/>
                <a:ea typeface="+mj-ea"/>
              </a:rPr>
              <a:t>   getParameterNames()</a:t>
            </a:r>
            <a:r>
              <a:rPr lang="ko-KR" altLang="en-US" sz="1200" dirty="0">
                <a:latin typeface="+mj-ea"/>
                <a:ea typeface="+mj-ea"/>
              </a:rPr>
              <a:t>를 이용해 전송된 </a:t>
            </a:r>
            <a:r>
              <a:rPr lang="en-US" altLang="ko-KR" sz="1200" dirty="0">
                <a:latin typeface="+mj-ea"/>
                <a:ea typeface="+mj-ea"/>
              </a:rPr>
              <a:t>name</a:t>
            </a:r>
            <a:r>
              <a:rPr lang="ko-KR" altLang="en-US" sz="1200" dirty="0">
                <a:latin typeface="+mj-ea"/>
                <a:ea typeface="+mj-ea"/>
              </a:rPr>
              <a:t>과 값이 모두 출력되는 것을 확인할 수 있습니다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1647466" y="2530709"/>
            <a:ext cx="2509520" cy="15182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0" y="2858810"/>
            <a:ext cx="2623820" cy="11703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6" y="711235"/>
            <a:ext cx="760521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6.3 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서블릿에서 클라이언트의 요청 얻는 방법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6947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기초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6.4 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서블릿의 응답 처리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00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374" y="1470991"/>
            <a:ext cx="4909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서블릿의 응답</a:t>
            </a:r>
            <a:r>
              <a:rPr lang="en-US" altLang="ko-KR" sz="1400" b="1" dirty="0"/>
              <a:t>(Response)</a:t>
            </a:r>
            <a:r>
              <a:rPr lang="ko-KR" altLang="en-US" sz="1400" b="1" dirty="0"/>
              <a:t> 처리 방법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4949" y="1778768"/>
            <a:ext cx="7066722" cy="120032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dirty="0">
                <a:latin typeface="+mj-ea"/>
                <a:ea typeface="+mj-ea"/>
              </a:rPr>
              <a:t> </a:t>
            </a:r>
            <a:r>
              <a:rPr lang="en-US" altLang="ko-KR" sz="1200" dirty="0">
                <a:latin typeface="+mj-ea"/>
                <a:ea typeface="+mj-ea"/>
              </a:rPr>
              <a:t>doGet()</a:t>
            </a:r>
            <a:r>
              <a:rPr lang="ko-KR" altLang="en-US" sz="1200" dirty="0">
                <a:latin typeface="+mj-ea"/>
                <a:ea typeface="+mj-ea"/>
              </a:rPr>
              <a:t>이나 </a:t>
            </a:r>
            <a:r>
              <a:rPr lang="en-US" altLang="ko-KR" sz="1200" dirty="0">
                <a:latin typeface="+mj-ea"/>
                <a:ea typeface="+mj-ea"/>
              </a:rPr>
              <a:t>doPost() </a:t>
            </a:r>
            <a:r>
              <a:rPr lang="ko-KR" altLang="en-US" sz="1200" dirty="0">
                <a:latin typeface="+mj-ea"/>
                <a:ea typeface="+mj-ea"/>
              </a:rPr>
              <a:t>메소드 안에서 처리함</a:t>
            </a:r>
            <a:endParaRPr lang="en-US" altLang="ko-KR" sz="12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dirty="0">
                <a:latin typeface="+mj-ea"/>
                <a:ea typeface="+mj-ea"/>
              </a:rPr>
              <a:t> </a:t>
            </a:r>
            <a:r>
              <a:rPr lang="en-US" altLang="ko-KR" sz="1200" dirty="0">
                <a:latin typeface="+mj-ea"/>
                <a:ea typeface="+mj-ea"/>
              </a:rPr>
              <a:t>javax.servlet.http.</a:t>
            </a:r>
            <a:r>
              <a:rPr lang="en-US" altLang="ko-KR" sz="1200" dirty="0">
                <a:solidFill>
                  <a:srgbClr val="FF0000"/>
                </a:solidFill>
                <a:latin typeface="+mj-ea"/>
                <a:ea typeface="+mj-ea"/>
              </a:rPr>
              <a:t>HttpServletResponse </a:t>
            </a:r>
            <a:r>
              <a:rPr lang="ko-KR" altLang="en-US" sz="1200" dirty="0">
                <a:solidFill>
                  <a:srgbClr val="FF0000"/>
                </a:solidFill>
                <a:latin typeface="+mj-ea"/>
                <a:ea typeface="+mj-ea"/>
              </a:rPr>
              <a:t>객체를 이용함</a:t>
            </a:r>
            <a:endParaRPr lang="en-US" altLang="ko-KR" sz="1200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dirty="0">
                <a:latin typeface="+mj-ea"/>
                <a:ea typeface="+mj-ea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+mj-ea"/>
                <a:ea typeface="+mj-ea"/>
              </a:rPr>
              <a:t>setContentType()</a:t>
            </a:r>
            <a:r>
              <a:rPr lang="ko-KR" altLang="en-US" sz="1200" dirty="0">
                <a:solidFill>
                  <a:srgbClr val="FF0000"/>
                </a:solidFill>
                <a:latin typeface="+mj-ea"/>
                <a:ea typeface="+mj-ea"/>
              </a:rPr>
              <a:t>을 이용해 클라이언트에게 전송할 </a:t>
            </a: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데이터 종류</a:t>
            </a:r>
            <a:r>
              <a:rPr lang="en-US" altLang="ko-KR" sz="1200" dirty="0">
                <a:solidFill>
                  <a:srgbClr val="0000FF"/>
                </a:solidFill>
                <a:latin typeface="+mj-ea"/>
                <a:ea typeface="+mj-ea"/>
              </a:rPr>
              <a:t>(MIME-TYPE)</a:t>
            </a:r>
            <a:r>
              <a:rPr lang="ko-KR" altLang="en-US" sz="1200" dirty="0">
                <a:solidFill>
                  <a:srgbClr val="FF0000"/>
                </a:solidFill>
                <a:latin typeface="+mj-ea"/>
                <a:ea typeface="+mj-ea"/>
              </a:rPr>
              <a:t>를 지정함</a:t>
            </a:r>
            <a:endParaRPr lang="en-US" altLang="ko-KR" sz="1200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dirty="0">
                <a:solidFill>
                  <a:srgbClr val="FF0000"/>
                </a:solidFill>
                <a:latin typeface="+mj-ea"/>
                <a:ea typeface="+mj-ea"/>
              </a:rPr>
              <a:t>클라이언트</a:t>
            </a:r>
            <a:r>
              <a:rPr lang="en-US" altLang="ko-KR" sz="1200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1200" dirty="0">
                <a:solidFill>
                  <a:srgbClr val="FF0000"/>
                </a:solidFill>
                <a:latin typeface="+mj-ea"/>
                <a:ea typeface="+mj-ea"/>
              </a:rPr>
              <a:t>웹 브라우저</a:t>
            </a:r>
            <a:r>
              <a:rPr lang="en-US" altLang="ko-KR" sz="1200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r>
              <a:rPr lang="ko-KR" altLang="en-US" sz="1200" dirty="0">
                <a:solidFill>
                  <a:srgbClr val="FF0000"/>
                </a:solidFill>
                <a:latin typeface="+mj-ea"/>
                <a:ea typeface="+mj-ea"/>
              </a:rPr>
              <a:t>와 서블릿의 통신은 자바 </a:t>
            </a:r>
            <a:r>
              <a:rPr lang="en-US" altLang="ko-KR" sz="1200" dirty="0">
                <a:solidFill>
                  <a:srgbClr val="FF0000"/>
                </a:solidFill>
                <a:latin typeface="+mj-ea"/>
                <a:ea typeface="+mj-ea"/>
              </a:rPr>
              <a:t>I/O</a:t>
            </a:r>
            <a:r>
              <a:rPr lang="ko-KR" altLang="en-US" sz="1200" dirty="0">
                <a:solidFill>
                  <a:srgbClr val="FF0000"/>
                </a:solidFill>
                <a:latin typeface="+mj-ea"/>
                <a:ea typeface="+mj-ea"/>
              </a:rPr>
              <a:t>의 스트림을 이용</a:t>
            </a:r>
            <a:r>
              <a:rPr lang="ko-KR" altLang="en-US" sz="1200" dirty="0">
                <a:latin typeface="+mj-ea"/>
                <a:ea typeface="+mj-ea"/>
              </a:rPr>
              <a:t>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4949" y="3671259"/>
            <a:ext cx="7066722" cy="52322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400" dirty="0"/>
              <a:t>톰캣 컨테이너에 미리 지정해 놓은 데이터 종류로 서블릿에서 브라우저로 전송 시 </a:t>
            </a:r>
            <a:r>
              <a:rPr lang="en-US" altLang="ko-KR" sz="1400" dirty="0"/>
              <a:t>MIME-TYPE</a:t>
            </a:r>
            <a:r>
              <a:rPr lang="ko-KR" altLang="en-US" sz="1400" dirty="0"/>
              <a:t>을 설정해야 합니다</a:t>
            </a:r>
            <a:r>
              <a:rPr lang="en-US" altLang="ko-KR" sz="1400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7320" y="4898890"/>
            <a:ext cx="7064352" cy="134338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ea"/>
                <a:ea typeface="+mj-ea"/>
              </a:rPr>
              <a:t>HTML</a:t>
            </a:r>
            <a:r>
              <a:rPr lang="ko-KR" altLang="en-US" sz="1400" dirty="0">
                <a:latin typeface="+mj-ea"/>
                <a:ea typeface="+mj-ea"/>
              </a:rPr>
              <a:t>로 전송 시</a:t>
            </a:r>
            <a:r>
              <a:rPr lang="en-US" altLang="ko-KR" sz="1400" dirty="0">
                <a:latin typeface="+mj-ea"/>
                <a:ea typeface="+mj-ea"/>
              </a:rPr>
              <a:t>: </a:t>
            </a:r>
            <a:r>
              <a:rPr lang="en-US" altLang="ko-KR" sz="1400" b="1" dirty="0">
                <a:solidFill>
                  <a:srgbClr val="0000FF"/>
                </a:solidFill>
                <a:latin typeface="+mj-ea"/>
                <a:ea typeface="+mj-ea"/>
              </a:rPr>
              <a:t>text/html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일반 텍스트로 전송 시</a:t>
            </a:r>
            <a:r>
              <a:rPr lang="en-US" altLang="ko-KR" sz="1400" dirty="0">
                <a:latin typeface="+mj-ea"/>
                <a:ea typeface="+mj-ea"/>
              </a:rPr>
              <a:t>: text/plain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ea"/>
                <a:ea typeface="+mj-ea"/>
              </a:rPr>
              <a:t>XML </a:t>
            </a:r>
            <a:r>
              <a:rPr lang="ko-KR" altLang="en-US" sz="1400" dirty="0">
                <a:latin typeface="+mj-ea"/>
                <a:ea typeface="+mj-ea"/>
              </a:rPr>
              <a:t>데이터로 전송 시</a:t>
            </a:r>
            <a:r>
              <a:rPr lang="en-US" altLang="ko-KR" sz="1400" dirty="0">
                <a:latin typeface="+mj-ea"/>
                <a:ea typeface="+mj-ea"/>
              </a:rPr>
              <a:t>: application/xml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ea"/>
                <a:ea typeface="+mj-ea"/>
              </a:rPr>
              <a:t>JSON </a:t>
            </a:r>
            <a:r>
              <a:rPr lang="ko-KR" altLang="en-US" sz="1400" dirty="0">
                <a:latin typeface="+mj-ea"/>
                <a:ea typeface="+mj-ea"/>
              </a:rPr>
              <a:t>데이터 전송 시</a:t>
            </a:r>
            <a:r>
              <a:rPr lang="en-US" altLang="ko-KR" sz="1400" dirty="0">
                <a:latin typeface="+mj-ea"/>
                <a:ea typeface="+mj-ea"/>
              </a:rPr>
              <a:t>: application/json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319" y="4565500"/>
            <a:ext cx="2691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j-ea"/>
                <a:ea typeface="+mj-ea"/>
              </a:rPr>
              <a:t>MIME-TYPE </a:t>
            </a:r>
            <a:r>
              <a:rPr lang="ko-KR" altLang="en-US" sz="1400" b="1" dirty="0">
                <a:latin typeface="+mj-ea"/>
                <a:ea typeface="+mj-ea"/>
              </a:rPr>
              <a:t>지정 예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616820" y="3216263"/>
            <a:ext cx="8039113" cy="454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6.4.1 MIME-TYPE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24393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기초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6.4 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서블릿의 응답 처리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/>
          <p:cNvPicPr/>
          <p:nvPr/>
        </p:nvPicPr>
        <p:blipFill>
          <a:blip r:embed="rId2"/>
          <a:stretch>
            <a:fillRect/>
          </a:stretch>
        </p:blipFill>
        <p:spPr>
          <a:xfrm>
            <a:off x="1351570" y="2228804"/>
            <a:ext cx="5471160" cy="36595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222513" y="1638660"/>
            <a:ext cx="6142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400" b="1" dirty="0">
                <a:latin typeface="+mj-ea"/>
                <a:ea typeface="+mj-ea"/>
              </a:rPr>
              <a:t>톰캣 컨테이너의 </a:t>
            </a:r>
            <a:r>
              <a:rPr lang="en-US" altLang="ko-KR" sz="1400" b="1" dirty="0">
                <a:latin typeface="+mj-ea"/>
                <a:ea typeface="+mj-ea"/>
              </a:rPr>
              <a:t>%CATALINA_HOME%\</a:t>
            </a:r>
            <a:r>
              <a:rPr lang="en-US" altLang="ko-KR" sz="1400" b="1" dirty="0" err="1">
                <a:latin typeface="+mj-ea"/>
                <a:ea typeface="+mj-ea"/>
              </a:rPr>
              <a:t>conf</a:t>
            </a:r>
            <a:r>
              <a:rPr lang="en-US" altLang="ko-KR" sz="1400" b="1" dirty="0">
                <a:latin typeface="+mj-ea"/>
                <a:ea typeface="+mj-ea"/>
              </a:rPr>
              <a:t>\web.xml</a:t>
            </a:r>
            <a:r>
              <a:rPr lang="ko-KR" altLang="ko-KR" sz="1400" b="1" dirty="0">
                <a:latin typeface="+mj-ea"/>
                <a:ea typeface="+mj-ea"/>
              </a:rPr>
              <a:t>에 정의된 여러 가지</a:t>
            </a:r>
            <a:r>
              <a:rPr lang="en-US" altLang="ko-KR" sz="1400" b="1" dirty="0">
                <a:latin typeface="+mj-ea"/>
                <a:ea typeface="+mj-ea"/>
              </a:rPr>
              <a:t> MIME-TYPE</a:t>
            </a:r>
            <a:endParaRPr lang="ko-KR" altLang="ko-KR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46947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기초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6.4 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서블릿의 응답 처리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17429" y="1351707"/>
            <a:ext cx="8039113" cy="45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6.4.2 HttpServletResponse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이용한 서블릿 응답 실습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577008" y="2072302"/>
            <a:ext cx="5824331" cy="3887856"/>
            <a:chOff x="1612509" y="1858617"/>
            <a:chExt cx="5824331" cy="3887856"/>
          </a:xfrm>
        </p:grpSpPr>
        <p:sp>
          <p:nvSpPr>
            <p:cNvPr id="3" name="TextBox 2"/>
            <p:cNvSpPr txBox="1"/>
            <p:nvPr/>
          </p:nvSpPr>
          <p:spPr>
            <a:xfrm>
              <a:off x="2233242" y="1987826"/>
              <a:ext cx="43244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latin typeface="+mj-ea"/>
                  <a:ea typeface="+mj-ea"/>
                </a:rPr>
                <a:t>서블릿이 클라이언트</a:t>
              </a:r>
              <a:r>
                <a:rPr lang="en-US" altLang="ko-KR" sz="1200" b="1" dirty="0">
                  <a:latin typeface="+mj-ea"/>
                  <a:ea typeface="+mj-ea"/>
                </a:rPr>
                <a:t>(</a:t>
              </a:r>
              <a:r>
                <a:rPr lang="ko-KR" altLang="en-US" sz="1200" b="1" dirty="0">
                  <a:latin typeface="+mj-ea"/>
                  <a:ea typeface="+mj-ea"/>
                </a:rPr>
                <a:t>웹 브라우저</a:t>
              </a:r>
              <a:r>
                <a:rPr lang="en-US" altLang="ko-KR" sz="1200" b="1" dirty="0">
                  <a:latin typeface="+mj-ea"/>
                  <a:ea typeface="+mj-ea"/>
                </a:rPr>
                <a:t>)</a:t>
              </a:r>
              <a:r>
                <a:rPr lang="ko-KR" altLang="en-US" sz="1200" b="1" dirty="0">
                  <a:latin typeface="+mj-ea"/>
                  <a:ea typeface="+mj-ea"/>
                </a:rPr>
                <a:t>에 응답하는 과정</a:t>
              </a: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1612509" y="1858617"/>
              <a:ext cx="5824330" cy="467139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rgbClr val="C00000"/>
                  </a:solidFill>
                </a:rPr>
                <a:t>setContentType()</a:t>
              </a:r>
              <a:r>
                <a:rPr lang="ko-KR" altLang="en-US" b="1" dirty="0">
                  <a:solidFill>
                    <a:srgbClr val="C00000"/>
                  </a:solidFill>
                </a:rPr>
                <a:t>를 이용해 </a:t>
              </a:r>
              <a:r>
                <a:rPr lang="en-US" altLang="ko-KR" b="1" dirty="0">
                  <a:solidFill>
                    <a:srgbClr val="C00000"/>
                  </a:solidFill>
                </a:rPr>
                <a:t>MIME-TYPE </a:t>
              </a:r>
              <a:r>
                <a:rPr lang="ko-KR" altLang="en-US" b="1" dirty="0">
                  <a:solidFill>
                    <a:srgbClr val="C00000"/>
                  </a:solidFill>
                </a:rPr>
                <a:t>지정</a:t>
              </a: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612510" y="3081130"/>
              <a:ext cx="5824330" cy="467139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C00000"/>
                  </a:solidFill>
                </a:rPr>
                <a:t>데이터를 출력할 </a:t>
              </a:r>
              <a:r>
                <a:rPr lang="en-US" altLang="ko-KR" b="1" dirty="0" err="1">
                  <a:solidFill>
                    <a:srgbClr val="C00000"/>
                  </a:solidFill>
                </a:rPr>
                <a:t>PrintWriter</a:t>
              </a:r>
              <a:r>
                <a:rPr lang="en-US" altLang="ko-KR" b="1" dirty="0">
                  <a:solidFill>
                    <a:srgbClr val="C00000"/>
                  </a:solidFill>
                </a:rPr>
                <a:t> </a:t>
              </a:r>
              <a:r>
                <a:rPr lang="ko-KR" altLang="en-US" b="1" dirty="0">
                  <a:solidFill>
                    <a:srgbClr val="C00000"/>
                  </a:solidFill>
                </a:rPr>
                <a:t>객체 생성</a:t>
              </a: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1612510" y="4219160"/>
              <a:ext cx="5824330" cy="467139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>
                  <a:solidFill>
                    <a:srgbClr val="C00000"/>
                  </a:solidFill>
                </a:rPr>
                <a:t>출력 데이터를  </a:t>
              </a:r>
              <a:r>
                <a:rPr lang="en-US" altLang="ko-KR" b="1">
                  <a:solidFill>
                    <a:srgbClr val="C00000"/>
                  </a:solidFill>
                </a:rPr>
                <a:t>HTML</a:t>
              </a:r>
              <a:r>
                <a:rPr lang="ko-KR" altLang="en-US" b="1">
                  <a:solidFill>
                    <a:srgbClr val="C00000"/>
                  </a:solidFill>
                </a:rPr>
                <a:t>형식으로 만듬</a:t>
              </a: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1612510" y="5279334"/>
              <a:ext cx="5824330" cy="467139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>
                  <a:solidFill>
                    <a:srgbClr val="C00000"/>
                  </a:solidFill>
                </a:rPr>
                <a:t>PrintWriter</a:t>
              </a:r>
              <a:r>
                <a:rPr lang="ko-KR" altLang="en-US" b="1">
                  <a:solidFill>
                    <a:srgbClr val="C00000"/>
                  </a:solidFill>
                </a:rPr>
                <a:t>의 </a:t>
              </a:r>
              <a:r>
                <a:rPr lang="en-US" altLang="ko-KR" b="1">
                  <a:solidFill>
                    <a:srgbClr val="C00000"/>
                  </a:solidFill>
                </a:rPr>
                <a:t>print()</a:t>
              </a:r>
              <a:r>
                <a:rPr lang="ko-KR" altLang="en-US" b="1">
                  <a:solidFill>
                    <a:srgbClr val="C00000"/>
                  </a:solidFill>
                </a:rPr>
                <a:t>나 </a:t>
              </a:r>
              <a:r>
                <a:rPr lang="en-US" altLang="ko-KR" b="1">
                  <a:solidFill>
                    <a:srgbClr val="C00000"/>
                  </a:solidFill>
                </a:rPr>
                <a:t>println()</a:t>
              </a:r>
              <a:r>
                <a:rPr lang="ko-KR" altLang="en-US" b="1">
                  <a:solidFill>
                    <a:srgbClr val="C00000"/>
                  </a:solidFill>
                </a:rPr>
                <a:t>을 이용해 데이터 출력</a:t>
              </a:r>
            </a:p>
          </p:txBody>
        </p:sp>
        <p:sp>
          <p:nvSpPr>
            <p:cNvPr id="13" name="아래쪽 화살표 12"/>
            <p:cNvSpPr/>
            <p:nvPr/>
          </p:nvSpPr>
          <p:spPr>
            <a:xfrm>
              <a:off x="4400435" y="2564276"/>
              <a:ext cx="248479" cy="248478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4" name="아래쪽 화살표 13"/>
            <p:cNvSpPr/>
            <p:nvPr/>
          </p:nvSpPr>
          <p:spPr>
            <a:xfrm>
              <a:off x="4392149" y="3771896"/>
              <a:ext cx="248479" cy="248478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5" name="아래쪽 화살표 14"/>
            <p:cNvSpPr/>
            <p:nvPr/>
          </p:nvSpPr>
          <p:spPr>
            <a:xfrm>
              <a:off x="4392149" y="4924824"/>
              <a:ext cx="248479" cy="248478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31624393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기초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6.4 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서블릿의 응답 처리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8559" y="1500808"/>
            <a:ext cx="8092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1. </a:t>
            </a:r>
            <a:r>
              <a:rPr lang="en-US" altLang="ko-KR" sz="1200" dirty="0" err="1">
                <a:latin typeface="+mj-ea"/>
                <a:ea typeface="+mj-ea"/>
              </a:rPr>
              <a:t>login.html</a:t>
            </a:r>
            <a:r>
              <a:rPr lang="ko-KR" altLang="en-US" sz="1200" dirty="0">
                <a:latin typeface="+mj-ea"/>
                <a:ea typeface="+mj-ea"/>
              </a:rPr>
              <a:t>을 다음과 같이 수정합니다</a:t>
            </a:r>
            <a:r>
              <a:rPr lang="en-US" altLang="ko-KR" sz="1200" dirty="0">
                <a:latin typeface="+mj-ea"/>
                <a:ea typeface="+mj-ea"/>
              </a:rPr>
              <a:t>. </a:t>
            </a:r>
            <a:r>
              <a:rPr lang="ko-KR" altLang="en-US" sz="1200" dirty="0">
                <a:latin typeface="+mj-ea"/>
                <a:ea typeface="+mj-ea"/>
              </a:rPr>
              <a:t>로그인창에서 </a:t>
            </a:r>
            <a:r>
              <a:rPr lang="en-US" altLang="ko-KR" sz="1200" dirty="0">
                <a:latin typeface="+mj-ea"/>
                <a:ea typeface="+mj-ea"/>
              </a:rPr>
              <a:t>ID</a:t>
            </a:r>
            <a:r>
              <a:rPr lang="ko-KR" altLang="en-US" sz="1200" dirty="0">
                <a:latin typeface="+mj-ea"/>
                <a:ea typeface="+mj-ea"/>
              </a:rPr>
              <a:t>와 비밀번호를 입력한 후 </a:t>
            </a:r>
            <a:r>
              <a:rPr lang="en-US" altLang="ko-KR" sz="1200" dirty="0" err="1">
                <a:latin typeface="+mj-ea"/>
                <a:ea typeface="+mj-ea"/>
              </a:rPr>
              <a:t>login2</a:t>
            </a: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ko-KR" altLang="en-US" sz="1200" dirty="0">
                <a:latin typeface="+mj-ea"/>
                <a:ea typeface="+mj-ea"/>
              </a:rPr>
              <a:t>서블릿으로 전송합니다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812" y="1952625"/>
            <a:ext cx="6410325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2439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기초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6.1 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서블릿의 세 가지 기본 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17429" y="1411341"/>
            <a:ext cx="8039113" cy="453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6.1.2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 요청과 응답 수행 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API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1874833"/>
            <a:ext cx="6430617" cy="738664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요청과 관련된 </a:t>
            </a:r>
            <a:r>
              <a:rPr lang="en-US" altLang="ko-KR" sz="1400" dirty="0"/>
              <a:t>API: javax.servlet.http.</a:t>
            </a:r>
            <a:r>
              <a:rPr lang="en-US" altLang="ko-KR" sz="1400" b="1" dirty="0">
                <a:solidFill>
                  <a:srgbClr val="0000FF"/>
                </a:solidFill>
              </a:rPr>
              <a:t>HttpServletRequest</a:t>
            </a:r>
            <a:r>
              <a:rPr lang="en-US" altLang="ko-KR" sz="1400" dirty="0"/>
              <a:t> </a:t>
            </a:r>
            <a:r>
              <a:rPr lang="ko-KR" altLang="en-US" sz="1400" dirty="0"/>
              <a:t>클래스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응답과 관련된 </a:t>
            </a:r>
            <a:r>
              <a:rPr lang="en-US" altLang="ko-KR" sz="1400" dirty="0"/>
              <a:t>API: javax.servlet.http.</a:t>
            </a:r>
            <a:r>
              <a:rPr lang="en-US" altLang="ko-KR" sz="1400" b="1" dirty="0">
                <a:solidFill>
                  <a:srgbClr val="0000FF"/>
                </a:solidFill>
              </a:rPr>
              <a:t>HttpServletResponse</a:t>
            </a:r>
            <a:r>
              <a:rPr lang="en-US" altLang="ko-KR" sz="1400" dirty="0"/>
              <a:t> </a:t>
            </a:r>
            <a:r>
              <a:rPr lang="ko-KR" altLang="en-US" sz="1400" dirty="0"/>
              <a:t>클래스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04461" y="2920825"/>
            <a:ext cx="5098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+mj-ea"/>
                <a:ea typeface="+mj-ea"/>
              </a:rPr>
              <a:t>요청과 응답 관련 </a:t>
            </a:r>
            <a:r>
              <a:rPr lang="en-US" altLang="ko-KR" sz="1200" b="1">
                <a:latin typeface="+mj-ea"/>
                <a:ea typeface="+mj-ea"/>
              </a:rPr>
              <a:t>API </a:t>
            </a:r>
            <a:r>
              <a:rPr lang="ko-KR" altLang="en-US" sz="1200" b="1">
                <a:latin typeface="+mj-ea"/>
                <a:ea typeface="+mj-ea"/>
              </a:rPr>
              <a:t>사용 예</a:t>
            </a:r>
          </a:p>
        </p:txBody>
      </p:sp>
      <p:pic>
        <p:nvPicPr>
          <p:cNvPr id="9" name="그림 8"/>
          <p:cNvPicPr/>
          <p:nvPr/>
        </p:nvPicPr>
        <p:blipFill>
          <a:blip r:embed="rId2"/>
          <a:stretch>
            <a:fillRect/>
          </a:stretch>
        </p:blipFill>
        <p:spPr>
          <a:xfrm>
            <a:off x="929308" y="3175702"/>
            <a:ext cx="5943600" cy="30397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295939" y="4244665"/>
            <a:ext cx="4576969" cy="1987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295938" y="4994231"/>
            <a:ext cx="4576969" cy="1987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0348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기초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6.4 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서블릿의 응답 처리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7626" y="1441173"/>
            <a:ext cx="7971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en-US" altLang="ko-KR" sz="1200">
                <a:latin typeface="+mj-ea"/>
                <a:ea typeface="+mj-ea"/>
              </a:rPr>
              <a:t>sec02.ex01 </a:t>
            </a:r>
            <a:r>
              <a:rPr lang="ko-KR" altLang="en-US" sz="1200">
                <a:latin typeface="+mj-ea"/>
                <a:ea typeface="+mj-ea"/>
              </a:rPr>
              <a:t>패키지에 </a:t>
            </a:r>
            <a:r>
              <a:rPr lang="en-US" altLang="ko-KR" sz="1200">
                <a:latin typeface="+mj-ea"/>
                <a:ea typeface="+mj-ea"/>
              </a:rPr>
              <a:t>LoginServlet2 </a:t>
            </a:r>
            <a:r>
              <a:rPr lang="ko-KR" altLang="en-US" sz="1200">
                <a:latin typeface="+mj-ea"/>
                <a:ea typeface="+mj-ea"/>
              </a:rPr>
              <a:t>클래스를 추가하고 다음과 같이 작성합니다</a:t>
            </a:r>
            <a:r>
              <a:rPr lang="en-US" altLang="ko-KR" sz="1200">
                <a:latin typeface="+mj-ea"/>
                <a:ea typeface="+mj-ea"/>
              </a:rPr>
              <a:t>. </a:t>
            </a:r>
            <a:r>
              <a:rPr lang="ko-KR" altLang="en-US" sz="1200">
                <a:latin typeface="+mj-ea"/>
                <a:ea typeface="+mj-ea"/>
              </a:rPr>
              <a:t>브라우저에서 전달받은 </a:t>
            </a:r>
            <a:r>
              <a:rPr lang="en-US" altLang="ko-KR" sz="1200">
                <a:latin typeface="+mj-ea"/>
                <a:ea typeface="+mj-ea"/>
              </a:rPr>
              <a:t>ID</a:t>
            </a:r>
            <a:r>
              <a:rPr lang="ko-KR" altLang="en-US" sz="1200">
                <a:latin typeface="+mj-ea"/>
                <a:ea typeface="+mj-ea"/>
              </a:rPr>
              <a:t>와 </a:t>
            </a:r>
            <a:endParaRPr lang="en-US" altLang="ko-KR" sz="1200">
              <a:latin typeface="+mj-ea"/>
              <a:ea typeface="+mj-ea"/>
            </a:endParaRPr>
          </a:p>
          <a:p>
            <a:r>
              <a:rPr lang="en-US" altLang="ko-KR" sz="1200">
                <a:latin typeface="+mj-ea"/>
                <a:ea typeface="+mj-ea"/>
              </a:rPr>
              <a:t>   </a:t>
            </a:r>
            <a:r>
              <a:rPr lang="ko-KR" altLang="en-US" sz="1200">
                <a:latin typeface="+mj-ea"/>
                <a:ea typeface="+mj-ea"/>
              </a:rPr>
              <a:t>비밀번호를 </a:t>
            </a:r>
            <a:r>
              <a:rPr lang="en-US" altLang="ko-KR" sz="1200">
                <a:latin typeface="+mj-ea"/>
                <a:ea typeface="+mj-ea"/>
              </a:rPr>
              <a:t>HTML </a:t>
            </a:r>
            <a:r>
              <a:rPr lang="ko-KR" altLang="en-US" sz="1200">
                <a:latin typeface="+mj-ea"/>
                <a:ea typeface="+mj-ea"/>
              </a:rPr>
              <a:t>태그로 만든 후 다시 브라우저로 응답합니다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85966" y="1902838"/>
            <a:ext cx="6149112" cy="2460440"/>
            <a:chOff x="1076636" y="1902836"/>
            <a:chExt cx="5829283" cy="2118691"/>
          </a:xfrm>
        </p:grpSpPr>
        <p:pic>
          <p:nvPicPr>
            <p:cNvPr id="2560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6636" y="1902836"/>
              <a:ext cx="5829283" cy="1715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4092" y="3617841"/>
              <a:ext cx="2840222" cy="4036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624393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기초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6.4 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서블릿의 응답 처리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173" y="1234455"/>
            <a:ext cx="6050653" cy="5439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85516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기초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6.4 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서블릿의 응답 처리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30626"/>
            <a:ext cx="8131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3. </a:t>
            </a:r>
            <a:r>
              <a:rPr lang="ko-KR" altLang="en-US" sz="1200" dirty="0">
                <a:latin typeface="+mj-ea"/>
                <a:ea typeface="+mj-ea"/>
              </a:rPr>
              <a:t>브라우저에서 </a:t>
            </a:r>
            <a:r>
              <a:rPr lang="en-US" altLang="ko-KR" sz="1200" dirty="0">
                <a:latin typeface="+mj-ea"/>
                <a:ea typeface="+mj-ea"/>
              </a:rPr>
              <a:t>http://</a:t>
            </a:r>
            <a:r>
              <a:rPr lang="en-US" altLang="ko-KR" sz="1200" dirty="0" err="1">
                <a:latin typeface="+mj-ea"/>
                <a:ea typeface="+mj-ea"/>
              </a:rPr>
              <a:t>localhost:8090</a:t>
            </a:r>
            <a:r>
              <a:rPr lang="en-US" altLang="ko-KR" sz="1200" dirty="0">
                <a:latin typeface="+mj-ea"/>
                <a:ea typeface="+mj-ea"/>
              </a:rPr>
              <a:t>/</a:t>
            </a:r>
            <a:r>
              <a:rPr lang="en-US" altLang="ko-KR" sz="1200" dirty="0" err="1">
                <a:latin typeface="+mj-ea"/>
                <a:ea typeface="+mj-ea"/>
              </a:rPr>
              <a:t>pro06</a:t>
            </a:r>
            <a:r>
              <a:rPr lang="en-US" altLang="ko-KR" sz="1200" dirty="0">
                <a:latin typeface="+mj-ea"/>
                <a:ea typeface="+mj-ea"/>
              </a:rPr>
              <a:t>/</a:t>
            </a:r>
            <a:r>
              <a:rPr lang="en-US" altLang="ko-KR" sz="1200" dirty="0" err="1">
                <a:latin typeface="+mj-ea"/>
                <a:ea typeface="+mj-ea"/>
              </a:rPr>
              <a:t>login.html</a:t>
            </a:r>
            <a:r>
              <a:rPr lang="ko-KR" altLang="en-US" sz="1200" dirty="0">
                <a:latin typeface="+mj-ea"/>
                <a:ea typeface="+mj-ea"/>
              </a:rPr>
              <a:t>로 접속하여 </a:t>
            </a:r>
            <a:r>
              <a:rPr lang="en-US" altLang="ko-KR" sz="1200" dirty="0">
                <a:latin typeface="+mj-ea"/>
                <a:ea typeface="+mj-ea"/>
              </a:rPr>
              <a:t>ID</a:t>
            </a:r>
            <a:r>
              <a:rPr lang="ko-KR" altLang="en-US" sz="1200" dirty="0">
                <a:latin typeface="+mj-ea"/>
                <a:ea typeface="+mj-ea"/>
              </a:rPr>
              <a:t>와 비밀번호를 입력한 후 로그인을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 </a:t>
            </a:r>
            <a:r>
              <a:rPr lang="ko-KR" altLang="en-US" sz="1200" dirty="0">
                <a:latin typeface="+mj-ea"/>
                <a:ea typeface="+mj-ea"/>
              </a:rPr>
              <a:t>클릭합니다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6104" y="3786809"/>
            <a:ext cx="7255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4. </a:t>
            </a:r>
            <a:r>
              <a:rPr lang="ko-KR" altLang="en-US" sz="1200" dirty="0">
                <a:latin typeface="+mj-ea"/>
                <a:ea typeface="+mj-ea"/>
              </a:rPr>
              <a:t>그러면 서블릿이 </a:t>
            </a:r>
            <a:r>
              <a:rPr lang="en-US" altLang="ko-KR" sz="1200" dirty="0">
                <a:latin typeface="+mj-ea"/>
                <a:ea typeface="+mj-ea"/>
              </a:rPr>
              <a:t>ID</a:t>
            </a:r>
            <a:r>
              <a:rPr lang="ko-KR" altLang="en-US" sz="1200" dirty="0">
                <a:latin typeface="+mj-ea"/>
                <a:ea typeface="+mj-ea"/>
              </a:rPr>
              <a:t>와 비밀번호를 전달 받아 다시 브라우저로 출력합니다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8" name="그림 7"/>
          <p:cNvPicPr/>
          <p:nvPr/>
        </p:nvPicPr>
        <p:blipFill>
          <a:blip r:embed="rId2"/>
          <a:stretch>
            <a:fillRect/>
          </a:stretch>
        </p:blipFill>
        <p:spPr>
          <a:xfrm>
            <a:off x="1907485" y="1992291"/>
            <a:ext cx="3162300" cy="1562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2484783" y="2773341"/>
            <a:ext cx="675860" cy="50657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/>
          <p:nvPr/>
        </p:nvPicPr>
        <p:blipFill>
          <a:blip r:embed="rId3"/>
          <a:stretch>
            <a:fillRect/>
          </a:stretch>
        </p:blipFill>
        <p:spPr>
          <a:xfrm>
            <a:off x="1911212" y="4367212"/>
            <a:ext cx="4705350" cy="1323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911212" y="5178287"/>
            <a:ext cx="1249431" cy="5129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6695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기초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6.4 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서블릿의 응답 처리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17429" y="1351707"/>
            <a:ext cx="8039113" cy="45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6.4.3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서블릿을 이용한 환율 계산기 예제 실습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5617" y="1889082"/>
            <a:ext cx="7245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en-US" altLang="ko-KR" sz="1200">
                <a:latin typeface="+mj-ea"/>
                <a:ea typeface="+mj-ea"/>
              </a:rPr>
              <a:t>sec02.ex01 </a:t>
            </a:r>
            <a:r>
              <a:rPr lang="ko-KR" altLang="en-US" sz="1200">
                <a:latin typeface="+mj-ea"/>
                <a:ea typeface="+mj-ea"/>
              </a:rPr>
              <a:t>패키지에 </a:t>
            </a:r>
            <a:r>
              <a:rPr lang="en-US" altLang="ko-KR" sz="1200">
                <a:latin typeface="+mj-ea"/>
                <a:ea typeface="+mj-ea"/>
              </a:rPr>
              <a:t>CalcServlet </a:t>
            </a:r>
            <a:r>
              <a:rPr lang="ko-KR" altLang="en-US" sz="1200">
                <a:latin typeface="+mj-ea"/>
                <a:ea typeface="+mj-ea"/>
              </a:rPr>
              <a:t>클래스를 생성합니다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>
          <a:blip r:embed="rId2"/>
          <a:stretch>
            <a:fillRect/>
          </a:stretch>
        </p:blipFill>
        <p:spPr>
          <a:xfrm>
            <a:off x="2313939" y="2252649"/>
            <a:ext cx="2297817" cy="17826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626695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기초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6.4 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서블릿의 응답 처리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7626" y="1500809"/>
            <a:ext cx="7941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2. </a:t>
            </a:r>
            <a:r>
              <a:rPr lang="en-US" altLang="ko-KR" sz="1200" dirty="0" err="1">
                <a:latin typeface="+mj-ea"/>
                <a:ea typeface="+mj-ea"/>
              </a:rPr>
              <a:t>CalcServlet</a:t>
            </a: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ko-KR" altLang="en-US" sz="1200" dirty="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 dirty="0">
                <a:latin typeface="+mj-ea"/>
                <a:ea typeface="+mj-ea"/>
              </a:rPr>
              <a:t>. </a:t>
            </a:r>
            <a:r>
              <a:rPr lang="ko-KR" altLang="en-US" sz="1200" dirty="0">
                <a:latin typeface="+mj-ea"/>
                <a:ea typeface="+mj-ea"/>
              </a:rPr>
              <a:t>최초 </a:t>
            </a:r>
            <a:r>
              <a:rPr lang="ko-KR" altLang="en-US" sz="1200" dirty="0" err="1">
                <a:latin typeface="+mj-ea"/>
                <a:ea typeface="+mj-ea"/>
              </a:rPr>
              <a:t>매핑</a:t>
            </a:r>
            <a:r>
              <a:rPr lang="ko-KR" altLang="en-US" sz="1200" dirty="0">
                <a:latin typeface="+mj-ea"/>
                <a:ea typeface="+mj-ea"/>
              </a:rPr>
              <a:t> 이름인 </a:t>
            </a:r>
            <a:r>
              <a:rPr lang="en-US" altLang="ko-KR" sz="1200" dirty="0">
                <a:latin typeface="+mj-ea"/>
                <a:ea typeface="+mj-ea"/>
              </a:rPr>
              <a:t>/</a:t>
            </a:r>
            <a:r>
              <a:rPr lang="en-US" altLang="ko-KR" sz="1200" dirty="0" err="1">
                <a:latin typeface="+mj-ea"/>
                <a:ea typeface="+mj-ea"/>
              </a:rPr>
              <a:t>calc</a:t>
            </a:r>
            <a:r>
              <a:rPr lang="ko-KR" altLang="en-US" sz="1200" dirty="0">
                <a:latin typeface="+mj-ea"/>
                <a:ea typeface="+mj-ea"/>
              </a:rPr>
              <a:t>로 요청할 경우 </a:t>
            </a:r>
            <a:r>
              <a:rPr lang="en-US" altLang="ko-KR" sz="1200" dirty="0">
                <a:latin typeface="+mj-ea"/>
                <a:ea typeface="+mj-ea"/>
              </a:rPr>
              <a:t>command </a:t>
            </a:r>
            <a:r>
              <a:rPr lang="ko-KR" altLang="en-US" sz="1200" dirty="0">
                <a:latin typeface="+mj-ea"/>
                <a:ea typeface="+mj-ea"/>
              </a:rPr>
              <a:t>값이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ko-KR" altLang="en-US" sz="1200" dirty="0">
                <a:latin typeface="+mj-ea"/>
                <a:ea typeface="+mj-ea"/>
              </a:rPr>
              <a:t>  </a:t>
            </a:r>
            <a:r>
              <a:rPr lang="en-US" altLang="ko-KR" sz="1200" dirty="0">
                <a:latin typeface="+mj-ea"/>
                <a:ea typeface="+mj-ea"/>
              </a:rPr>
              <a:t>null</a:t>
            </a:r>
            <a:r>
              <a:rPr lang="ko-KR" altLang="en-US" sz="1200" dirty="0">
                <a:latin typeface="+mj-ea"/>
                <a:ea typeface="+mj-ea"/>
              </a:rPr>
              <a:t>이므로 환율 계산기 화면이 나타납니다</a:t>
            </a:r>
            <a:r>
              <a:rPr lang="en-US" altLang="ko-KR" sz="1200" dirty="0">
                <a:latin typeface="+mj-ea"/>
                <a:ea typeface="+mj-ea"/>
              </a:rPr>
              <a:t>. </a:t>
            </a:r>
            <a:r>
              <a:rPr lang="ko-KR" altLang="en-US" sz="1200" dirty="0">
                <a:latin typeface="+mj-ea"/>
                <a:ea typeface="+mj-ea"/>
              </a:rPr>
              <a:t>계산기에서 값을 입력한 후 다시 요청할 경우 </a:t>
            </a:r>
            <a:r>
              <a:rPr lang="en-US" altLang="ko-KR" sz="1200" dirty="0">
                <a:latin typeface="+mj-ea"/>
                <a:ea typeface="+mj-ea"/>
              </a:rPr>
              <a:t>command </a:t>
            </a:r>
            <a:r>
              <a:rPr lang="ko-KR" altLang="en-US" sz="1200" dirty="0">
                <a:latin typeface="+mj-ea"/>
                <a:ea typeface="+mj-ea"/>
              </a:rPr>
              <a:t>값이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 calculate</a:t>
            </a:r>
            <a:r>
              <a:rPr lang="ko-KR" altLang="en-US" sz="1200" dirty="0">
                <a:latin typeface="+mj-ea"/>
                <a:ea typeface="+mj-ea"/>
              </a:rPr>
              <a:t>이므로 전달된 원화를 이용해 외화로 변환하여 결과를 출력합니다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043608" y="2256469"/>
            <a:ext cx="6420676" cy="3788072"/>
            <a:chOff x="675861" y="2256469"/>
            <a:chExt cx="6420676" cy="3788072"/>
          </a:xfrm>
        </p:grpSpPr>
        <p:pic>
          <p:nvPicPr>
            <p:cNvPr id="286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861" y="2256469"/>
              <a:ext cx="6336196" cy="2325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4581938"/>
              <a:ext cx="6052929" cy="146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4794940" y="2608821"/>
            <a:ext cx="3700472" cy="116955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private static float USD_RATE = 1124.70F;</a:t>
            </a:r>
          </a:p>
          <a:p>
            <a:r>
              <a:rPr lang="en-US" altLang="ko-KR" sz="1400" dirty="0"/>
              <a:t>private static float JPY_RATE = 10.113F;</a:t>
            </a:r>
          </a:p>
          <a:p>
            <a:r>
              <a:rPr lang="en-US" altLang="ko-KR" sz="1400" dirty="0"/>
              <a:t>private static float CNY_RATE = 163.30F;</a:t>
            </a:r>
          </a:p>
          <a:p>
            <a:r>
              <a:rPr lang="en-US" altLang="ko-KR" sz="1400" dirty="0"/>
              <a:t>private static float GBP_RATE = 1444.35F;</a:t>
            </a:r>
          </a:p>
          <a:p>
            <a:r>
              <a:rPr lang="en-US" altLang="ko-KR" sz="1400" dirty="0"/>
              <a:t>private static float EUR_RATE = 1295.97F;</a:t>
            </a:r>
            <a:endParaRPr lang="ko-KR" altLang="en-US" sz="1400" dirty="0"/>
          </a:p>
        </p:txBody>
      </p:sp>
      <p:sp>
        <p:nvSpPr>
          <p:cNvPr id="6" name="왼쪽 화살표 5"/>
          <p:cNvSpPr/>
          <p:nvPr/>
        </p:nvSpPr>
        <p:spPr>
          <a:xfrm>
            <a:off x="1765006" y="3508746"/>
            <a:ext cx="3029934" cy="2658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6695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기초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6.4 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서블릿의 응답 처리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950" y="1480926"/>
            <a:ext cx="6052468" cy="5078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26695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기초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6.4 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서블릿의 응답 처리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313300" y="1799586"/>
            <a:ext cx="6658509" cy="4475864"/>
            <a:chOff x="932916" y="1799586"/>
            <a:chExt cx="6658509" cy="4475864"/>
          </a:xfrm>
        </p:grpSpPr>
        <p:pic>
          <p:nvPicPr>
            <p:cNvPr id="1024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913" y="1799586"/>
              <a:ext cx="6597512" cy="3283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4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2916" y="5073306"/>
              <a:ext cx="6123867" cy="1202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978405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기초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6.4 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서블릿의 응답 처리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8" y="1461700"/>
            <a:ext cx="7883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ko-KR" altLang="en-US" sz="1200">
                <a:latin typeface="+mj-ea"/>
                <a:ea typeface="+mj-ea"/>
              </a:rPr>
              <a:t>웹 브라우저에서 </a:t>
            </a:r>
            <a:r>
              <a:rPr lang="en-US" altLang="ko-KR" sz="1200">
                <a:latin typeface="+mj-ea"/>
                <a:ea typeface="+mj-ea"/>
              </a:rPr>
              <a:t>http://localhost:8090/pro06/calc</a:t>
            </a:r>
            <a:r>
              <a:rPr lang="ko-KR" altLang="en-US" sz="1200">
                <a:latin typeface="+mj-ea"/>
                <a:ea typeface="+mj-ea"/>
              </a:rPr>
              <a:t>로 요청한 후 원화에 값을 입력하고 변환을 클릭합니다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9" y="3696061"/>
            <a:ext cx="7474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ko-KR" altLang="en-US" sz="1200">
                <a:latin typeface="+mj-ea"/>
                <a:ea typeface="+mj-ea"/>
              </a:rPr>
              <a:t>값을 전송한 후 결과를 웹 브라우저에 출력합니다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8" name="그림 7"/>
          <p:cNvPicPr/>
          <p:nvPr/>
        </p:nvPicPr>
        <p:blipFill>
          <a:blip r:embed="rId2"/>
          <a:stretch>
            <a:fillRect/>
          </a:stretch>
        </p:blipFill>
        <p:spPr>
          <a:xfrm>
            <a:off x="2123237" y="2015779"/>
            <a:ext cx="3200400" cy="1514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/>
          <p:nvPr/>
        </p:nvPicPr>
        <p:blipFill>
          <a:blip r:embed="rId3"/>
          <a:stretch>
            <a:fillRect/>
          </a:stretch>
        </p:blipFill>
        <p:spPr>
          <a:xfrm>
            <a:off x="2123237" y="4246727"/>
            <a:ext cx="4237990" cy="16643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624393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기초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17429" y="711235"/>
            <a:ext cx="756308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6.5 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브라우저에서 서블릿으로 데이터 전송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17429" y="1351707"/>
            <a:ext cx="8039113" cy="45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6.5.1 GET/POST </a:t>
            </a:r>
            <a:r>
              <a:rPr lang="ko-KR" altLang="en-US" b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전송 방식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5241" y="4072334"/>
            <a:ext cx="5416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GET </a:t>
            </a:r>
            <a:r>
              <a:rPr lang="ko-KR" altLang="en-US" sz="1200" b="1">
                <a:latin typeface="+mj-ea"/>
                <a:ea typeface="+mj-ea"/>
              </a:rPr>
              <a:t>방식과 </a:t>
            </a:r>
            <a:r>
              <a:rPr lang="en-US" altLang="ko-KR" sz="1200" b="1">
                <a:latin typeface="+mj-ea"/>
                <a:ea typeface="+mj-ea"/>
              </a:rPr>
              <a:t>POST </a:t>
            </a:r>
            <a:r>
              <a:rPr lang="ko-KR" altLang="en-US" sz="1200" b="1">
                <a:latin typeface="+mj-ea"/>
                <a:ea typeface="+mj-ea"/>
              </a:rPr>
              <a:t>방식 비교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303961"/>
              </p:ext>
            </p:extLst>
          </p:nvPr>
        </p:nvGraphicFramePr>
        <p:xfrm>
          <a:off x="505119" y="4360627"/>
          <a:ext cx="60960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17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GET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방식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POST</a:t>
                      </a:r>
                      <a:r>
                        <a:rPr lang="en-US" altLang="ko-KR" sz="100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>
                          <a:solidFill>
                            <a:schemeClr val="tx1"/>
                          </a:solidFill>
                        </a:rPr>
                        <a:t>방식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서블릿에 데이터를 전송할 때는 데이터가 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URL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뒤에 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name=value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형태로 전송됩니다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여러 개의 데이터를 전송할 때는 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'&amp;'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로 구분해서 전송됩니다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보안이 취약합니다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전송할 수 있는 데이터는 최대 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자입니다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기본 전송 방식이고 사용이 쉽습니다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웹 브라우저에 직접 입력해서 전송할 수도 있습니다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서블릿에서는 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doGet( )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메서드를 이용하여 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방식으로 전송된 데이터를 처리합니다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서블릿에 데이터를 전송할 때는 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TCP/IP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프로토콜 데이터의 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HEAD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영역에 숨겨진 채 전송됩니다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따라서 웹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브라우저에 표시되지 않습니다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보안에 유리합니다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전송 데이터 용량이 무제한입니다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전송 시 서블릿에서는 또다시 가져오는 작업을 해야 하므로 처리 속도가 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방식보다 느립니다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서블릿에서는 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doPost( )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메서드를 이용하여 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방식으로 전송된 데이터를 처리합니다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" name="그림 7"/>
          <p:cNvPicPr/>
          <p:nvPr/>
        </p:nvPicPr>
        <p:blipFill>
          <a:blip r:embed="rId2"/>
          <a:stretch>
            <a:fillRect/>
          </a:stretch>
        </p:blipFill>
        <p:spPr>
          <a:xfrm>
            <a:off x="1610401" y="2039605"/>
            <a:ext cx="4114538" cy="17869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3426756" y="2355574"/>
            <a:ext cx="2276061" cy="2286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6693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기초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17429" y="1351707"/>
            <a:ext cx="8039113" cy="45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6.5.2 GET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방식으로 서블릿에 요청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5071" y="1807153"/>
            <a:ext cx="5387129" cy="27699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200" dirty="0">
                <a:latin typeface="+mn-ea"/>
              </a:rPr>
              <a:t>method= "get"</a:t>
            </a:r>
            <a:r>
              <a:rPr lang="ko-KR" altLang="en-US" sz="1200" dirty="0">
                <a:latin typeface="+mn-ea"/>
              </a:rPr>
              <a:t>은 서블릿에 </a:t>
            </a:r>
            <a:r>
              <a:rPr lang="en-US" altLang="ko-KR" sz="1200" dirty="0">
                <a:latin typeface="+mn-ea"/>
              </a:rPr>
              <a:t>GET</a:t>
            </a:r>
            <a:r>
              <a:rPr lang="ko-KR" altLang="en-US" sz="1200" dirty="0">
                <a:latin typeface="+mn-ea"/>
              </a:rPr>
              <a:t>방식으로 데이터를 전송하겠다는 의미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5071" y="3496805"/>
            <a:ext cx="5387129" cy="27699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200" dirty="0" err="1">
                <a:latin typeface="+mn-ea"/>
              </a:rPr>
              <a:t>서블릿에선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GET</a:t>
            </a:r>
            <a:r>
              <a:rPr lang="ko-KR" altLang="en-US" sz="1200" dirty="0">
                <a:latin typeface="+mn-ea"/>
              </a:rPr>
              <a:t>방식으로 전송된 데이터를 </a:t>
            </a:r>
            <a:r>
              <a:rPr lang="en-US" altLang="ko-KR" sz="1200" dirty="0">
                <a:latin typeface="+mn-ea"/>
              </a:rPr>
              <a:t>doGet() </a:t>
            </a:r>
            <a:r>
              <a:rPr lang="ko-KR" altLang="en-US" sz="1200" dirty="0" err="1">
                <a:latin typeface="+mn-ea"/>
              </a:rPr>
              <a:t>메소드를</a:t>
            </a:r>
            <a:r>
              <a:rPr lang="ko-KR" altLang="en-US" sz="1200" dirty="0">
                <a:latin typeface="+mn-ea"/>
              </a:rPr>
              <a:t> 처리해야함</a:t>
            </a:r>
            <a:r>
              <a:rPr lang="en-US" altLang="ko-KR" sz="1200" dirty="0">
                <a:latin typeface="+mn-ea"/>
              </a:rPr>
              <a:t>.</a:t>
            </a:r>
            <a:endParaRPr lang="ko-KR" altLang="en-US" sz="1200" dirty="0">
              <a:latin typeface="+mn-ea"/>
            </a:endParaRPr>
          </a:p>
        </p:txBody>
      </p:sp>
      <p:pic>
        <p:nvPicPr>
          <p:cNvPr id="9" name="그림 8"/>
          <p:cNvPicPr/>
          <p:nvPr/>
        </p:nvPicPr>
        <p:blipFill rotWithShape="1">
          <a:blip r:embed="rId2"/>
          <a:srcRect b="55542"/>
          <a:stretch/>
        </p:blipFill>
        <p:spPr>
          <a:xfrm>
            <a:off x="882944" y="2164148"/>
            <a:ext cx="5645150" cy="9567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892287" y="2164148"/>
            <a:ext cx="1013791" cy="18148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/>
          <p:nvPr/>
        </p:nvPicPr>
        <p:blipFill>
          <a:blip r:embed="rId3"/>
          <a:stretch>
            <a:fillRect/>
          </a:stretch>
        </p:blipFill>
        <p:spPr>
          <a:xfrm>
            <a:off x="882944" y="3950086"/>
            <a:ext cx="6243413" cy="26296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669637" y="3896140"/>
            <a:ext cx="5236283" cy="2286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17429" y="711235"/>
            <a:ext cx="756308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6.5 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브라우저에서 서블릿으로 데이터 전송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1377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기초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6.1 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서블릿의 세 가지 기본 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9" y="1401826"/>
            <a:ext cx="425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j-ea"/>
                <a:ea typeface="+mj-ea"/>
              </a:rPr>
              <a:t>HttpServletRequest</a:t>
            </a:r>
            <a:r>
              <a:rPr lang="ko-KR" altLang="en-US" sz="1400" b="1" dirty="0">
                <a:latin typeface="+mj-ea"/>
                <a:ea typeface="+mj-ea"/>
              </a:rPr>
              <a:t>의 여러가지 메소드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458897"/>
              </p:ext>
            </p:extLst>
          </p:nvPr>
        </p:nvGraphicFramePr>
        <p:xfrm>
          <a:off x="505119" y="1717285"/>
          <a:ext cx="7391400" cy="4941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3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92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35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반환형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메소드 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boolean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Authenticate (HttpServletResponse</a:t>
                      </a:r>
                    </a:p>
                    <a:p>
                      <a:r>
                        <a:rPr lang="en-US" altLang="ko-KR" sz="11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                       response)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현재 요청한 사용자가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ServletContext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객체에 대한 인증을 하기 위한 컨테이너 로그인 메커니즘을 사용합니다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450">
                <a:tc>
                  <a:txBody>
                    <a:bodyPr/>
                    <a:lstStyle/>
                    <a:p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String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b="0" i="0" u="none" strike="noStrike" kern="1200" baseline="0" dirty="0" err="1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changeSessionId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()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현재 요청과 연관된 현재 세션의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id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를 변경하여 새 세션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id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를 반환합니다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302">
                <a:tc>
                  <a:txBody>
                    <a:bodyPr/>
                    <a:lstStyle/>
                    <a:p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String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b="0" i="0" u="none" strike="noStrike" kern="1200" baseline="0" dirty="0" err="1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</a:rPr>
                        <a:t>getContextPath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</a:rPr>
                        <a:t>()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 i="0" u="none" strike="noStrike" kern="1200" baseline="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</a:rPr>
                        <a:t>요청한 컨텍스트를 가리키는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</a:rPr>
                        <a:t>URI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</a:rPr>
                        <a:t>를 반환합니다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215">
                <a:tc>
                  <a:txBody>
                    <a:bodyPr/>
                    <a:lstStyle/>
                    <a:p>
                      <a:r>
                        <a:rPr lang="en-US" altLang="ko-KR" sz="11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Cookie[]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getCookies()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클라이언트가 현재의 요청과 함께 보낸 쿠키 객체들에 대한 배열을 반환합니다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215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100" b="0" i="0" u="none" strike="noStrike" baseline="0" dirty="0">
                          <a:latin typeface="+mj-ea"/>
                          <a:ea typeface="+mj-ea"/>
                        </a:rPr>
                        <a:t>String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getHeader(String name)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b="0" i="0" u="none" strike="noStrike" baseline="0">
                          <a:latin typeface="+mj-ea"/>
                          <a:ea typeface="+mj-ea"/>
                        </a:rPr>
                        <a:t>특정 요청에 대한 헤더 정보를 문자열로 반환합니다</a:t>
                      </a:r>
                      <a:r>
                        <a:rPr lang="en-US" altLang="ko-KR" sz="1100" b="0" i="0" u="none" strike="noStrike" baseline="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5215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100" b="0" i="0" u="none" strike="noStrike" baseline="0" dirty="0">
                          <a:latin typeface="+mj-ea"/>
                          <a:ea typeface="+mj-ea"/>
                        </a:rPr>
                        <a:t>Enumeration</a:t>
                      </a:r>
                    </a:p>
                    <a:p>
                      <a:pPr algn="l"/>
                      <a:r>
                        <a:rPr lang="en-US" altLang="ko-KR" sz="1100" b="0" i="0" u="none" strike="noStrike" baseline="0" dirty="0">
                          <a:latin typeface="+mj-ea"/>
                          <a:ea typeface="+mj-ea"/>
                        </a:rPr>
                        <a:t>&lt;String&gt;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100" b="0" i="0" u="none" strike="noStrike" baseline="0" dirty="0">
                          <a:latin typeface="+mj-ea"/>
                          <a:ea typeface="+mj-ea"/>
                        </a:rPr>
                        <a:t>getHeaderNames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b="0" i="0" u="none" strike="noStrike" baseline="0" dirty="0">
                          <a:latin typeface="+mj-ea"/>
                          <a:ea typeface="+mj-ea"/>
                        </a:rPr>
                        <a:t>현재의 요청에 포함된 헤더의 </a:t>
                      </a:r>
                      <a:r>
                        <a:rPr lang="en-US" altLang="ko-KR" sz="1100" b="0" i="0" u="none" strike="noStrike" baseline="0" dirty="0">
                          <a:latin typeface="+mj-ea"/>
                          <a:ea typeface="+mj-ea"/>
                        </a:rPr>
                        <a:t>name </a:t>
                      </a:r>
                      <a:r>
                        <a:rPr lang="ko-KR" altLang="en-US" sz="1100" b="0" i="0" u="none" strike="noStrike" baseline="0" dirty="0">
                          <a:latin typeface="+mj-ea"/>
                          <a:ea typeface="+mj-ea"/>
                        </a:rPr>
                        <a:t>속성을 </a:t>
                      </a:r>
                      <a:r>
                        <a:rPr lang="en-US" altLang="ko-KR" sz="1100" b="0" i="0" u="none" strike="noStrike" baseline="0" dirty="0">
                          <a:latin typeface="+mj-ea"/>
                          <a:ea typeface="+mj-ea"/>
                        </a:rPr>
                        <a:t>enumeration</a:t>
                      </a:r>
                      <a:r>
                        <a:rPr lang="ko-KR" altLang="en-US" sz="1100" b="0" i="0" u="none" strike="noStrike" baseline="0" dirty="0">
                          <a:latin typeface="+mj-ea"/>
                          <a:ea typeface="+mj-ea"/>
                        </a:rPr>
                        <a:t>으로 반환합니다</a:t>
                      </a:r>
                      <a:r>
                        <a:rPr lang="en-US" altLang="ko-KR" sz="1100" b="0" i="0" u="none" strike="noStrike" baseline="0" dirty="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5215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String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1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getMethod()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현재 요청이 </a:t>
                      </a:r>
                      <a:r>
                        <a:rPr lang="en-US" altLang="ko-KR" sz="11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GET, POST </a:t>
                      </a:r>
                      <a:r>
                        <a:rPr lang="ko-KR" altLang="en-US" sz="11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또는 </a:t>
                      </a:r>
                      <a:r>
                        <a:rPr lang="en-US" altLang="ko-KR" sz="11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PUT </a:t>
                      </a:r>
                      <a:r>
                        <a:rPr lang="ko-KR" altLang="en-US" sz="11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방식 중 어떤 </a:t>
                      </a:r>
                      <a:r>
                        <a:rPr lang="en-US" altLang="ko-KR" sz="11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HTTP </a:t>
                      </a:r>
                      <a:r>
                        <a:rPr lang="ko-KR" altLang="en-US" sz="11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요청인지</a:t>
                      </a:r>
                    </a:p>
                    <a:p>
                      <a:r>
                        <a:rPr lang="ko-KR" altLang="en-US" sz="11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를 반환합니다</a:t>
                      </a:r>
                      <a:r>
                        <a:rPr lang="en-US" altLang="ko-KR" sz="11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55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String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getRequestURI()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요청한 </a:t>
                      </a:r>
                      <a:r>
                        <a:rPr lang="en-US" altLang="ko-KR" sz="11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URL</a:t>
                      </a:r>
                      <a:r>
                        <a:rPr lang="ko-KR" altLang="en-US" sz="11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의 컨텍스트 이름과 파일 경로까지 반환합니다</a:t>
                      </a:r>
                      <a:r>
                        <a:rPr lang="en-US" altLang="ko-KR" sz="11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55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String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1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getServletPath()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요청한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URL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에서 서블릿이나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JSP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이름을 반환합니다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55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HttpSession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100" b="1" dirty="0" err="1">
                          <a:solidFill>
                            <a:srgbClr val="0000FF"/>
                          </a:solidFill>
                          <a:latin typeface="+mj-ea"/>
                          <a:ea typeface="+mj-ea"/>
                        </a:rPr>
                        <a:t>getSession</a:t>
                      </a:r>
                      <a:r>
                        <a:rPr lang="en-US" altLang="ko-KR" sz="1100" b="1" dirty="0">
                          <a:solidFill>
                            <a:srgbClr val="0000FF"/>
                          </a:solidFill>
                          <a:latin typeface="+mj-ea"/>
                          <a:ea typeface="+mj-ea"/>
                        </a:rPr>
                        <a:t>()</a:t>
                      </a:r>
                      <a:endParaRPr lang="ko-KR" altLang="en-US" sz="1100" b="1" dirty="0">
                        <a:solidFill>
                          <a:srgbClr val="0000FF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현재의 요청과 연관된 세션을 반환합니다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만약 세션이 없으면 새로</a:t>
                      </a:r>
                    </a:p>
                    <a:p>
                      <a:r>
                        <a:rPr lang="ko-KR" altLang="en-US" sz="11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만들어서 반환합니다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55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String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getPathInfo()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클라이언트가 요청 시 보낸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URL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과 관련된 추가 경로 정보를 반환합니다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40642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기초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6348" y="1504059"/>
            <a:ext cx="7494104" cy="610616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>
                <a:latin typeface="+mj-ea"/>
                <a:ea typeface="+mj-ea"/>
              </a:rPr>
              <a:t>웹 브라우저의 주소창을 보면 </a:t>
            </a:r>
            <a:r>
              <a:rPr lang="en-US" altLang="ko-KR" sz="1200">
                <a:latin typeface="+mj-ea"/>
                <a:ea typeface="+mj-ea"/>
              </a:rPr>
              <a:t>http://localhost:8090/pro06/login2?user_id=lee&amp;user_pw=1234</a:t>
            </a:r>
            <a:r>
              <a:rPr lang="ko-KR" altLang="en-US" sz="1200">
                <a:latin typeface="+mj-ea"/>
                <a:ea typeface="+mj-ea"/>
              </a:rPr>
              <a:t>처럼 </a:t>
            </a:r>
            <a:r>
              <a:rPr lang="en-US" altLang="ko-KR" sz="1200">
                <a:latin typeface="+mj-ea"/>
                <a:ea typeface="+mj-ea"/>
              </a:rPr>
              <a:t>URL </a:t>
            </a:r>
            <a:r>
              <a:rPr lang="ko-KR" altLang="en-US" sz="1200">
                <a:latin typeface="+mj-ea"/>
                <a:ea typeface="+mj-ea"/>
              </a:rPr>
              <a:t>뒤에 ‘</a:t>
            </a:r>
            <a:r>
              <a:rPr lang="en-US" altLang="ko-KR" sz="1200">
                <a:latin typeface="+mj-ea"/>
                <a:ea typeface="+mj-ea"/>
              </a:rPr>
              <a:t>name=value’ </a:t>
            </a:r>
            <a:r>
              <a:rPr lang="ko-KR" altLang="en-US" sz="1200">
                <a:latin typeface="+mj-ea"/>
                <a:ea typeface="+mj-ea"/>
              </a:rPr>
              <a:t>쌍으로 붙어서 전송됨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1663148" y="2409203"/>
            <a:ext cx="4724400" cy="1323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4524674" y="2961861"/>
            <a:ext cx="1776735" cy="18884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17429" y="711235"/>
            <a:ext cx="756308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6.5 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브라우저에서 서블릿으로 데이터 전송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13774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기초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17429" y="1351707"/>
            <a:ext cx="8039113" cy="45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6.5.3 POST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방식으로 서블릿에 요청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6043" y="1888059"/>
            <a:ext cx="7079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1. </a:t>
            </a:r>
            <a:r>
              <a:rPr lang="en-US" altLang="ko-KR" sz="1200" dirty="0">
                <a:latin typeface="+mj-ea"/>
                <a:ea typeface="+mj-ea"/>
              </a:rPr>
              <a:t>sec03.ex01 </a:t>
            </a:r>
            <a:r>
              <a:rPr lang="ko-KR" altLang="en-US" sz="1200" dirty="0">
                <a:latin typeface="+mj-ea"/>
                <a:ea typeface="+mj-ea"/>
              </a:rPr>
              <a:t>패키지를 만들고 </a:t>
            </a:r>
            <a:r>
              <a:rPr lang="en-US" altLang="ko-KR" sz="1200" dirty="0">
                <a:latin typeface="+mj-ea"/>
                <a:ea typeface="+mj-ea"/>
              </a:rPr>
              <a:t>LoginServlet3 </a:t>
            </a:r>
            <a:r>
              <a:rPr lang="ko-KR" altLang="en-US" sz="1200" dirty="0">
                <a:latin typeface="+mj-ea"/>
                <a:ea typeface="+mj-ea"/>
              </a:rPr>
              <a:t>클래스를 생성합니다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>
          <a:blip r:embed="rId2"/>
          <a:stretch>
            <a:fillRect/>
          </a:stretch>
        </p:blipFill>
        <p:spPr>
          <a:xfrm>
            <a:off x="2708826" y="2318509"/>
            <a:ext cx="2578791" cy="33368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17429" y="711235"/>
            <a:ext cx="756308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6.5 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브라우저에서 서블릿으로 데이터 전송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13774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기초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50504"/>
            <a:ext cx="7585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en-US" altLang="ko-KR" sz="1200">
                <a:latin typeface="+mj-ea"/>
                <a:ea typeface="+mj-ea"/>
              </a:rPr>
              <a:t>login.html</a:t>
            </a:r>
            <a:r>
              <a:rPr lang="ko-KR" altLang="en-US" sz="1200">
                <a:latin typeface="+mj-ea"/>
                <a:ea typeface="+mj-ea"/>
              </a:rPr>
              <a:t>은 앞에서 생성한 파일을 편집해서 사용합니다</a:t>
            </a:r>
            <a:r>
              <a:rPr lang="en-US" altLang="ko-KR" sz="1200">
                <a:latin typeface="+mj-ea"/>
                <a:ea typeface="+mj-ea"/>
              </a:rPr>
              <a:t>. &lt;form&gt; </a:t>
            </a:r>
            <a:r>
              <a:rPr lang="ko-KR" altLang="en-US" sz="1200">
                <a:latin typeface="+mj-ea"/>
                <a:ea typeface="+mj-ea"/>
              </a:rPr>
              <a:t>태그의 속성 </a:t>
            </a:r>
            <a:r>
              <a:rPr lang="en-US" altLang="ko-KR" sz="1200">
                <a:latin typeface="+mj-ea"/>
                <a:ea typeface="+mj-ea"/>
              </a:rPr>
              <a:t>method</a:t>
            </a:r>
            <a:r>
              <a:rPr lang="ko-KR" altLang="en-US" sz="1200">
                <a:latin typeface="+mj-ea"/>
                <a:ea typeface="+mj-ea"/>
              </a:rPr>
              <a:t>를</a:t>
            </a:r>
            <a:endParaRPr lang="en-US" altLang="ko-KR" sz="1200">
              <a:latin typeface="+mj-ea"/>
              <a:ea typeface="+mj-ea"/>
            </a:endParaRPr>
          </a:p>
          <a:p>
            <a:r>
              <a:rPr lang="en-US" altLang="ko-KR" sz="1200">
                <a:latin typeface="+mj-ea"/>
                <a:ea typeface="+mj-ea"/>
              </a:rPr>
              <a:t>    post</a:t>
            </a:r>
            <a:r>
              <a:rPr lang="ko-KR" altLang="en-US" sz="1200">
                <a:latin typeface="+mj-ea"/>
                <a:ea typeface="+mj-ea"/>
              </a:rPr>
              <a:t>로</a:t>
            </a:r>
            <a:r>
              <a:rPr lang="en-US" altLang="ko-KR" sz="1200">
                <a:latin typeface="+mj-ea"/>
                <a:ea typeface="+mj-ea"/>
              </a:rPr>
              <a:t>, action</a:t>
            </a:r>
            <a:r>
              <a:rPr lang="ko-KR" altLang="en-US" sz="1200">
                <a:latin typeface="+mj-ea"/>
                <a:ea typeface="+mj-ea"/>
              </a:rPr>
              <a:t>을 </a:t>
            </a:r>
            <a:r>
              <a:rPr lang="en-US" altLang="ko-KR" sz="1200">
                <a:latin typeface="+mj-ea"/>
                <a:ea typeface="+mj-ea"/>
              </a:rPr>
              <a:t>login3</a:t>
            </a:r>
            <a:r>
              <a:rPr lang="ko-KR" altLang="en-US" sz="1200">
                <a:latin typeface="+mj-ea"/>
                <a:ea typeface="+mj-ea"/>
              </a:rPr>
              <a:t>으로 수정합니다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38" y="2012169"/>
            <a:ext cx="638175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6470" y="3150704"/>
            <a:ext cx="7513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3. </a:t>
            </a:r>
            <a:r>
              <a:rPr lang="ko-KR" altLang="en-US" sz="1200" dirty="0">
                <a:latin typeface="+mj-ea"/>
                <a:ea typeface="+mj-ea"/>
              </a:rPr>
              <a:t>다음과 같이 </a:t>
            </a:r>
            <a:r>
              <a:rPr lang="en-US" altLang="ko-KR" sz="1200" dirty="0" err="1">
                <a:latin typeface="+mj-ea"/>
                <a:ea typeface="+mj-ea"/>
              </a:rPr>
              <a:t>LoginServlet3</a:t>
            </a: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ko-KR" altLang="en-US" sz="1200" dirty="0">
                <a:latin typeface="+mj-ea"/>
                <a:ea typeface="+mj-ea"/>
              </a:rPr>
              <a:t>클래스를 작성합니다</a:t>
            </a:r>
            <a:r>
              <a:rPr lang="en-US" altLang="ko-KR" sz="1200" dirty="0">
                <a:latin typeface="+mj-ea"/>
                <a:ea typeface="+mj-ea"/>
              </a:rPr>
              <a:t>. </a:t>
            </a:r>
            <a:r>
              <a:rPr lang="ko-KR" altLang="en-US" sz="1200" dirty="0">
                <a:latin typeface="+mj-ea"/>
                <a:ea typeface="+mj-ea"/>
              </a:rPr>
              <a:t>서블릿에서는 반드시 </a:t>
            </a:r>
            <a:r>
              <a:rPr lang="en-US" altLang="ko-KR" sz="1200" dirty="0">
                <a:latin typeface="+mj-ea"/>
                <a:ea typeface="+mj-ea"/>
              </a:rPr>
              <a:t>doPost() </a:t>
            </a:r>
            <a:r>
              <a:rPr lang="ko-KR" altLang="en-US" sz="1200" dirty="0" err="1">
                <a:latin typeface="+mj-ea"/>
                <a:ea typeface="+mj-ea"/>
              </a:rPr>
              <a:t>메소드를</a:t>
            </a:r>
            <a:r>
              <a:rPr lang="ko-KR" altLang="en-US" sz="1200" dirty="0">
                <a:latin typeface="+mj-ea"/>
                <a:ea typeface="+mj-ea"/>
              </a:rPr>
              <a:t> 이용해서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</a:t>
            </a:r>
            <a:r>
              <a:rPr lang="ko-KR" altLang="en-US" sz="1200" dirty="0">
                <a:latin typeface="+mj-ea"/>
                <a:ea typeface="+mj-ea"/>
              </a:rPr>
              <a:t> 처리해야 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17429" y="711235"/>
            <a:ext cx="756308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6.5 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브라우저에서 서블릿으로 데이터 전송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156" y="3612369"/>
            <a:ext cx="6972921" cy="2542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13774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기초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17429" y="711235"/>
            <a:ext cx="756308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6.5 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브라우저에서 서블릿으로 데이터 전송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492" y="1428607"/>
            <a:ext cx="6310105" cy="3336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09749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기초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50504"/>
            <a:ext cx="770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4. </a:t>
            </a:r>
            <a:r>
              <a:rPr lang="ko-KR" altLang="en-US" sz="1200" dirty="0">
                <a:latin typeface="+mj-ea"/>
                <a:ea typeface="+mj-ea"/>
              </a:rPr>
              <a:t>웹 브라우저에서 </a:t>
            </a:r>
            <a:r>
              <a:rPr lang="ko-KR" altLang="en-US" sz="1200" dirty="0" err="1">
                <a:latin typeface="+mj-ea"/>
                <a:ea typeface="+mj-ea"/>
              </a:rPr>
              <a:t>로그인창을</a:t>
            </a:r>
            <a:r>
              <a:rPr lang="ko-KR" altLang="en-US" sz="1200" dirty="0">
                <a:latin typeface="+mj-ea"/>
                <a:ea typeface="+mj-ea"/>
              </a:rPr>
              <a:t> 요청한 후 </a:t>
            </a:r>
            <a:r>
              <a:rPr lang="en-US" altLang="ko-KR" sz="1200" dirty="0">
                <a:latin typeface="+mj-ea"/>
                <a:ea typeface="+mj-ea"/>
              </a:rPr>
              <a:t>ID</a:t>
            </a:r>
            <a:r>
              <a:rPr lang="ko-KR" altLang="en-US" sz="1200" dirty="0">
                <a:latin typeface="+mj-ea"/>
                <a:ea typeface="+mj-ea"/>
              </a:rPr>
              <a:t>와 비밀번호를 입력하고 로그인을 클릭합니다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6348" y="3657600"/>
            <a:ext cx="7792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5. </a:t>
            </a:r>
            <a:r>
              <a:rPr lang="ko-KR" altLang="en-US" sz="1200">
                <a:latin typeface="+mj-ea"/>
                <a:ea typeface="+mj-ea"/>
              </a:rPr>
              <a:t>웹 브라우저에서 전송되는 데이터는 </a:t>
            </a:r>
            <a:r>
              <a:rPr lang="en-US" altLang="ko-KR" sz="1200">
                <a:latin typeface="+mj-ea"/>
                <a:ea typeface="+mj-ea"/>
              </a:rPr>
              <a:t>TCP/IP</a:t>
            </a:r>
            <a:r>
              <a:rPr lang="ko-KR" altLang="en-US" sz="1200">
                <a:latin typeface="+mj-ea"/>
                <a:ea typeface="+mj-ea"/>
              </a:rPr>
              <a:t>의 헤더에 숨겨진 채 전송되므로 브라우저의 주소창을 보면 </a:t>
            </a:r>
            <a:r>
              <a:rPr lang="en-US" altLang="ko-KR" sz="1200">
                <a:latin typeface="+mj-ea"/>
                <a:ea typeface="+mj-ea"/>
              </a:rPr>
              <a:t>URL</a:t>
            </a:r>
          </a:p>
          <a:p>
            <a:r>
              <a:rPr lang="en-US" altLang="ko-KR" sz="1200">
                <a:latin typeface="+mj-ea"/>
                <a:ea typeface="+mj-ea"/>
              </a:rPr>
              <a:t>   </a:t>
            </a:r>
            <a:r>
              <a:rPr lang="ko-KR" altLang="en-US" sz="1200">
                <a:latin typeface="+mj-ea"/>
                <a:ea typeface="+mj-ea"/>
              </a:rPr>
              <a:t>뒤에는 아무것도 표시되지 않습니다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8" name="그림 7"/>
          <p:cNvPicPr/>
          <p:nvPr/>
        </p:nvPicPr>
        <p:blipFill>
          <a:blip r:embed="rId2"/>
          <a:stretch>
            <a:fillRect/>
          </a:stretch>
        </p:blipFill>
        <p:spPr>
          <a:xfrm>
            <a:off x="2021579" y="1986998"/>
            <a:ext cx="3438525" cy="15811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/>
          <p:nvPr/>
        </p:nvPicPr>
        <p:blipFill>
          <a:blip r:embed="rId3"/>
          <a:stretch>
            <a:fillRect/>
          </a:stretch>
        </p:blipFill>
        <p:spPr>
          <a:xfrm>
            <a:off x="2059679" y="4604094"/>
            <a:ext cx="3400425" cy="12477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3160643" y="5118652"/>
            <a:ext cx="1918253" cy="20872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17429" y="711235"/>
            <a:ext cx="756308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6.5 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브라우저에서 서블릿으로 데이터 전송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13774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기초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5921" y="1600200"/>
            <a:ext cx="7712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j-ea"/>
                <a:ea typeface="+mj-ea"/>
              </a:rPr>
              <a:t>서블릿에서는 웹 브라우저에서 전송되는 방식에 따라 </a:t>
            </a:r>
            <a:r>
              <a:rPr lang="en-US" altLang="ko-KR" sz="1200" dirty="0">
                <a:latin typeface="+mj-ea"/>
                <a:ea typeface="+mj-ea"/>
              </a:rPr>
              <a:t>doGet()</a:t>
            </a:r>
            <a:r>
              <a:rPr lang="ko-KR" altLang="en-US" sz="1200" dirty="0">
                <a:latin typeface="+mj-ea"/>
                <a:ea typeface="+mj-ea"/>
              </a:rPr>
              <a:t>이나 </a:t>
            </a:r>
            <a:r>
              <a:rPr lang="en-US" altLang="ko-KR" sz="1200" dirty="0">
                <a:latin typeface="+mj-ea"/>
                <a:ea typeface="+mj-ea"/>
              </a:rPr>
              <a:t>doPost() </a:t>
            </a:r>
            <a:r>
              <a:rPr lang="ko-KR" altLang="en-US" sz="1200" dirty="0" err="1">
                <a:latin typeface="+mj-ea"/>
                <a:ea typeface="+mj-ea"/>
              </a:rPr>
              <a:t>메소드로</a:t>
            </a:r>
            <a:r>
              <a:rPr lang="ko-KR" altLang="en-US" sz="1200" dirty="0">
                <a:latin typeface="+mj-ea"/>
                <a:ea typeface="+mj-ea"/>
              </a:rPr>
              <a:t> 대응해서 처리해야함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5" name="아래쪽 화살표 4"/>
          <p:cNvSpPr/>
          <p:nvPr/>
        </p:nvSpPr>
        <p:spPr>
          <a:xfrm>
            <a:off x="3497610" y="4321700"/>
            <a:ext cx="304178" cy="36295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/>
          <p:nvPr/>
        </p:nvPicPr>
        <p:blipFill>
          <a:blip r:embed="rId2"/>
          <a:stretch>
            <a:fillRect/>
          </a:stretch>
        </p:blipFill>
        <p:spPr>
          <a:xfrm>
            <a:off x="1000299" y="1877199"/>
            <a:ext cx="5943600" cy="8197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/>
          <p:nvPr/>
        </p:nvPicPr>
        <p:blipFill>
          <a:blip r:embed="rId3"/>
          <a:stretch>
            <a:fillRect/>
          </a:stretch>
        </p:blipFill>
        <p:spPr>
          <a:xfrm>
            <a:off x="1000299" y="3028931"/>
            <a:ext cx="5943600" cy="11861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/>
          <p:cNvPicPr/>
          <p:nvPr/>
        </p:nvPicPr>
        <p:blipFill>
          <a:blip r:embed="rId4"/>
          <a:stretch>
            <a:fillRect/>
          </a:stretch>
        </p:blipFill>
        <p:spPr>
          <a:xfrm>
            <a:off x="1687007" y="4810539"/>
            <a:ext cx="4037023" cy="18294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1687007" y="5426765"/>
            <a:ext cx="3292497" cy="17890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17429" y="711235"/>
            <a:ext cx="756308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6.5 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브라우저에서 서블릿으로 데이터 전송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13774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기초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62509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6.6 GET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방식과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POST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방식 요청 동시에 처리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449899"/>
            <a:ext cx="8330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n-ea"/>
              </a:rPr>
              <a:t>1. </a:t>
            </a:r>
            <a:r>
              <a:rPr lang="ko-KR" altLang="en-US" sz="1200">
                <a:latin typeface="+mn-ea"/>
              </a:rPr>
              <a:t>앞에서 실습한 </a:t>
            </a:r>
            <a:r>
              <a:rPr lang="en-US" altLang="ko-KR" sz="1200">
                <a:latin typeface="+mn-ea"/>
              </a:rPr>
              <a:t>login.html</a:t>
            </a:r>
            <a:r>
              <a:rPr lang="ko-KR" altLang="en-US" sz="1200">
                <a:latin typeface="+mn-ea"/>
              </a:rPr>
              <a:t>을 다음과 같이 수정합니다</a:t>
            </a:r>
            <a:r>
              <a:rPr lang="en-US" altLang="ko-KR" sz="1200">
                <a:latin typeface="+mn-ea"/>
              </a:rPr>
              <a:t>. GET </a:t>
            </a:r>
            <a:r>
              <a:rPr lang="ko-KR" altLang="en-US" sz="1200">
                <a:latin typeface="+mn-ea"/>
              </a:rPr>
              <a:t>방식으로 로그인하기 위해 </a:t>
            </a:r>
            <a:r>
              <a:rPr lang="en-US" altLang="ko-KR" sz="1200">
                <a:latin typeface="+mn-ea"/>
              </a:rPr>
              <a:t>method</a:t>
            </a:r>
            <a:r>
              <a:rPr lang="ko-KR" altLang="en-US" sz="1200">
                <a:latin typeface="+mn-ea"/>
              </a:rPr>
              <a:t>는 </a:t>
            </a:r>
            <a:r>
              <a:rPr lang="en-US" altLang="ko-KR" sz="1200">
                <a:latin typeface="+mn-ea"/>
              </a:rPr>
              <a:t>get</a:t>
            </a:r>
            <a:r>
              <a:rPr lang="ko-KR" altLang="en-US" sz="1200">
                <a:latin typeface="+mn-ea"/>
              </a:rPr>
              <a:t>으로</a:t>
            </a:r>
            <a:r>
              <a:rPr lang="en-US" altLang="ko-KR" sz="1200">
                <a:latin typeface="+mn-ea"/>
              </a:rPr>
              <a:t>, action</a:t>
            </a:r>
            <a:r>
              <a:rPr lang="ko-KR" altLang="en-US" sz="1200">
                <a:latin typeface="+mn-ea"/>
              </a:rPr>
              <a:t>은</a:t>
            </a:r>
            <a:endParaRPr lang="en-US" altLang="ko-KR" sz="1200">
              <a:latin typeface="+mn-ea"/>
            </a:endParaRPr>
          </a:p>
          <a:p>
            <a:r>
              <a:rPr lang="en-US" altLang="ko-KR" sz="1200">
                <a:latin typeface="+mn-ea"/>
              </a:rPr>
              <a:t>    login4</a:t>
            </a:r>
            <a:r>
              <a:rPr lang="ko-KR" altLang="en-US" sz="1200">
                <a:latin typeface="+mn-ea"/>
              </a:rPr>
              <a:t>로 수정합니다</a:t>
            </a:r>
            <a:r>
              <a:rPr lang="en-US" altLang="ko-KR" sz="1200">
                <a:latin typeface="+mn-ea"/>
              </a:rPr>
              <a:t>.</a:t>
            </a:r>
            <a:endParaRPr lang="ko-KR" altLang="en-US" sz="1200">
              <a:latin typeface="+mn-ea"/>
            </a:endParaRP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90" y="2028825"/>
            <a:ext cx="645795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5119" y="3081130"/>
            <a:ext cx="8131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2. </a:t>
            </a:r>
            <a:r>
              <a:rPr lang="en-US" altLang="ko-KR" sz="1200" dirty="0" err="1">
                <a:latin typeface="+mj-ea"/>
                <a:ea typeface="+mj-ea"/>
              </a:rPr>
              <a:t>sec03.ex02</a:t>
            </a: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ko-KR" altLang="en-US" sz="1200" dirty="0">
                <a:latin typeface="+mj-ea"/>
                <a:ea typeface="+mj-ea"/>
              </a:rPr>
              <a:t>패키지에 </a:t>
            </a:r>
            <a:r>
              <a:rPr lang="en-US" altLang="ko-KR" sz="1200" dirty="0" err="1">
                <a:latin typeface="+mj-ea"/>
                <a:ea typeface="+mj-ea"/>
              </a:rPr>
              <a:t>LoginServlet4</a:t>
            </a: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ko-KR" altLang="en-US" sz="1200" dirty="0">
                <a:latin typeface="+mj-ea"/>
                <a:ea typeface="+mj-ea"/>
              </a:rPr>
              <a:t>서블릿을 만들 때 </a:t>
            </a:r>
            <a:r>
              <a:rPr lang="en-US" altLang="ko-KR" sz="1200" dirty="0">
                <a:latin typeface="+mj-ea"/>
                <a:ea typeface="+mj-ea"/>
              </a:rPr>
              <a:t>doGet()</a:t>
            </a:r>
            <a:r>
              <a:rPr lang="ko-KR" altLang="en-US" sz="1200" dirty="0">
                <a:latin typeface="+mj-ea"/>
                <a:ea typeface="+mj-ea"/>
              </a:rPr>
              <a:t>과 </a:t>
            </a:r>
            <a:r>
              <a:rPr lang="en-US" altLang="ko-KR" sz="1200" dirty="0">
                <a:latin typeface="+mj-ea"/>
                <a:ea typeface="+mj-ea"/>
              </a:rPr>
              <a:t>doPost()</a:t>
            </a:r>
            <a:r>
              <a:rPr lang="ko-KR" altLang="en-US" sz="1200" dirty="0">
                <a:latin typeface="+mj-ea"/>
                <a:ea typeface="+mj-ea"/>
              </a:rPr>
              <a:t>를 모두 추가합니다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8" name="그림 7"/>
          <p:cNvPicPr/>
          <p:nvPr/>
        </p:nvPicPr>
        <p:blipFill>
          <a:blip r:embed="rId3"/>
          <a:stretch>
            <a:fillRect/>
          </a:stretch>
        </p:blipFill>
        <p:spPr>
          <a:xfrm>
            <a:off x="2434044" y="3438938"/>
            <a:ext cx="3529433" cy="33296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604052" y="6013173"/>
            <a:ext cx="536713" cy="10933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133790" y="5864086"/>
            <a:ext cx="536713" cy="10933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3774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기초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9" y="1359427"/>
            <a:ext cx="8281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3. </a:t>
            </a:r>
            <a:r>
              <a:rPr lang="en-US" altLang="ko-KR" sz="1200" dirty="0" err="1">
                <a:latin typeface="+mj-ea"/>
                <a:ea typeface="+mj-ea"/>
              </a:rPr>
              <a:t>LoginServlet4</a:t>
            </a: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ko-KR" altLang="en-US" sz="1200" dirty="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 dirty="0">
                <a:latin typeface="+mj-ea"/>
                <a:ea typeface="+mj-ea"/>
              </a:rPr>
              <a:t>. doGet()</a:t>
            </a:r>
            <a:r>
              <a:rPr lang="ko-KR" altLang="en-US" sz="1200" dirty="0">
                <a:latin typeface="+mj-ea"/>
                <a:ea typeface="+mj-ea"/>
              </a:rPr>
              <a:t>과 </a:t>
            </a:r>
            <a:r>
              <a:rPr lang="en-US" altLang="ko-KR" sz="1200" dirty="0">
                <a:latin typeface="+mj-ea"/>
                <a:ea typeface="+mj-ea"/>
              </a:rPr>
              <a:t>doPost() </a:t>
            </a:r>
            <a:r>
              <a:rPr lang="ko-KR" altLang="en-US" sz="1200" dirty="0" err="1">
                <a:latin typeface="+mj-ea"/>
                <a:ea typeface="+mj-ea"/>
              </a:rPr>
              <a:t>메소드에서</a:t>
            </a:r>
            <a:r>
              <a:rPr lang="ko-KR" altLang="en-US" sz="1200" dirty="0">
                <a:latin typeface="+mj-ea"/>
                <a:ea typeface="+mj-ea"/>
              </a:rPr>
              <a:t> </a:t>
            </a:r>
            <a:r>
              <a:rPr lang="en-US" altLang="ko-KR" sz="1200" dirty="0" err="1">
                <a:latin typeface="+mj-ea"/>
                <a:ea typeface="+mj-ea"/>
              </a:rPr>
              <a:t>doHandle</a:t>
            </a:r>
            <a:r>
              <a:rPr lang="en-US" altLang="ko-KR" sz="1200" dirty="0">
                <a:latin typeface="+mj-ea"/>
                <a:ea typeface="+mj-ea"/>
              </a:rPr>
              <a:t>() </a:t>
            </a:r>
            <a:r>
              <a:rPr lang="ko-KR" altLang="en-US" sz="1200" dirty="0" err="1">
                <a:latin typeface="+mj-ea"/>
                <a:ea typeface="+mj-ea"/>
              </a:rPr>
              <a:t>메소드를</a:t>
            </a:r>
            <a:r>
              <a:rPr lang="ko-KR" altLang="en-US" sz="1200" dirty="0">
                <a:latin typeface="+mj-ea"/>
                <a:ea typeface="+mj-ea"/>
              </a:rPr>
              <a:t> 재호출하여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</a:t>
            </a:r>
            <a:r>
              <a:rPr lang="ko-KR" altLang="en-US" sz="1200" dirty="0">
                <a:latin typeface="+mj-ea"/>
                <a:ea typeface="+mj-ea"/>
              </a:rPr>
              <a:t> 모든 방식의 요청을 처리합니다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62509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6.6 GET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방식과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POST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방식 요청 동시에 처리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356" y="1821092"/>
            <a:ext cx="5560580" cy="491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96189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기초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7504" y="1449899"/>
            <a:ext cx="7832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4. </a:t>
            </a:r>
            <a:r>
              <a:rPr lang="en-US" altLang="ko-KR" sz="1200" dirty="0">
                <a:latin typeface="+mj-ea"/>
                <a:ea typeface="+mj-ea"/>
              </a:rPr>
              <a:t>GET </a:t>
            </a:r>
            <a:r>
              <a:rPr lang="ko-KR" altLang="en-US" sz="1200" dirty="0">
                <a:latin typeface="+mj-ea"/>
                <a:ea typeface="+mj-ea"/>
              </a:rPr>
              <a:t>방식과 </a:t>
            </a:r>
            <a:r>
              <a:rPr lang="en-US" altLang="ko-KR" sz="1200" dirty="0">
                <a:latin typeface="+mj-ea"/>
                <a:ea typeface="+mj-ea"/>
              </a:rPr>
              <a:t>POST </a:t>
            </a:r>
            <a:r>
              <a:rPr lang="ko-KR" altLang="en-US" sz="1200" dirty="0">
                <a:latin typeface="+mj-ea"/>
                <a:ea typeface="+mj-ea"/>
              </a:rPr>
              <a:t>방식으로 각각 요청해 보겠습니다</a:t>
            </a:r>
            <a:r>
              <a:rPr lang="en-US" altLang="ko-KR" sz="1200" dirty="0">
                <a:latin typeface="+mj-ea"/>
                <a:ea typeface="+mj-ea"/>
              </a:rPr>
              <a:t>. </a:t>
            </a:r>
            <a:r>
              <a:rPr lang="ko-KR" altLang="en-US" sz="1200" dirty="0">
                <a:latin typeface="+mj-ea"/>
                <a:ea typeface="+mj-ea"/>
              </a:rPr>
              <a:t>두 방식 모두 </a:t>
            </a:r>
            <a:r>
              <a:rPr lang="en-US" altLang="ko-KR" sz="1200" dirty="0" err="1">
                <a:latin typeface="+mj-ea"/>
                <a:ea typeface="+mj-ea"/>
              </a:rPr>
              <a:t>doHandle</a:t>
            </a:r>
            <a:r>
              <a:rPr lang="en-US" altLang="ko-KR" sz="1200" dirty="0">
                <a:latin typeface="+mj-ea"/>
                <a:ea typeface="+mj-ea"/>
              </a:rPr>
              <a:t>() </a:t>
            </a:r>
            <a:r>
              <a:rPr lang="ko-KR" altLang="en-US" sz="1200" dirty="0" err="1">
                <a:latin typeface="+mj-ea"/>
                <a:ea typeface="+mj-ea"/>
              </a:rPr>
              <a:t>메소드로</a:t>
            </a:r>
            <a:r>
              <a:rPr lang="ko-KR" altLang="en-US" sz="1200" dirty="0">
                <a:latin typeface="+mj-ea"/>
                <a:ea typeface="+mj-ea"/>
              </a:rPr>
              <a:t> 처리한 후 결과를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</a:t>
            </a:r>
            <a:r>
              <a:rPr lang="ko-KR" altLang="en-US" sz="1200" dirty="0">
                <a:latin typeface="+mj-ea"/>
                <a:ea typeface="+mj-ea"/>
              </a:rPr>
              <a:t> 출력합니다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505119" y="2132385"/>
            <a:ext cx="3132455" cy="1351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/>
          <p:nvPr/>
        </p:nvPicPr>
        <p:blipFill>
          <a:blip r:embed="rId3"/>
          <a:stretch>
            <a:fillRect/>
          </a:stretch>
        </p:blipFill>
        <p:spPr>
          <a:xfrm>
            <a:off x="3799117" y="2132385"/>
            <a:ext cx="4838700" cy="1143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/>
          <p:nvPr/>
        </p:nvPicPr>
        <p:blipFill>
          <a:blip r:embed="rId4"/>
          <a:stretch>
            <a:fillRect/>
          </a:stretch>
        </p:blipFill>
        <p:spPr>
          <a:xfrm>
            <a:off x="606563" y="3863450"/>
            <a:ext cx="2146300" cy="11785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62509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6.6 GET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방식과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POST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방식 요청 동시에 처리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53408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기초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5606" y="1488358"/>
            <a:ext cx="7764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5. </a:t>
            </a:r>
            <a:r>
              <a:rPr lang="ko-KR" altLang="en-US" sz="1200" dirty="0" err="1">
                <a:latin typeface="+mj-ea"/>
                <a:ea typeface="+mj-ea"/>
              </a:rPr>
              <a:t>로그인창의</a:t>
            </a:r>
            <a:r>
              <a:rPr lang="ko-KR" altLang="en-US" sz="1200" dirty="0">
                <a:latin typeface="+mj-ea"/>
                <a:ea typeface="+mj-ea"/>
              </a:rPr>
              <a:t> </a:t>
            </a:r>
            <a:r>
              <a:rPr lang="en-US" altLang="ko-KR" sz="1200" dirty="0">
                <a:latin typeface="+mj-ea"/>
                <a:ea typeface="+mj-ea"/>
              </a:rPr>
              <a:t>method </a:t>
            </a:r>
            <a:r>
              <a:rPr lang="ko-KR" altLang="en-US" sz="1200" dirty="0">
                <a:latin typeface="+mj-ea"/>
                <a:ea typeface="+mj-ea"/>
              </a:rPr>
              <a:t>속성을 </a:t>
            </a:r>
            <a:r>
              <a:rPr lang="en-US" altLang="ko-KR" sz="1200" dirty="0">
                <a:latin typeface="+mj-ea"/>
                <a:ea typeface="+mj-ea"/>
              </a:rPr>
              <a:t>post</a:t>
            </a:r>
            <a:r>
              <a:rPr lang="ko-KR" altLang="en-US" sz="1200" dirty="0">
                <a:latin typeface="+mj-ea"/>
                <a:ea typeface="+mj-ea"/>
              </a:rPr>
              <a:t>로 변경한 후 요청하면 </a:t>
            </a:r>
            <a:r>
              <a:rPr lang="en-US" altLang="ko-KR" sz="1200" dirty="0" err="1">
                <a:latin typeface="+mj-ea"/>
                <a:ea typeface="+mj-ea"/>
              </a:rPr>
              <a:t>doHandle</a:t>
            </a:r>
            <a:r>
              <a:rPr lang="en-US" altLang="ko-KR" sz="1200" dirty="0">
                <a:latin typeface="+mj-ea"/>
                <a:ea typeface="+mj-ea"/>
              </a:rPr>
              <a:t>() </a:t>
            </a:r>
            <a:r>
              <a:rPr lang="ko-KR" altLang="en-US" sz="1200" dirty="0" err="1">
                <a:latin typeface="+mj-ea"/>
                <a:ea typeface="+mj-ea"/>
              </a:rPr>
              <a:t>메소드로</a:t>
            </a:r>
            <a:r>
              <a:rPr lang="ko-KR" altLang="en-US" sz="1200" dirty="0">
                <a:latin typeface="+mj-ea"/>
                <a:ea typeface="+mj-ea"/>
              </a:rPr>
              <a:t> 처리한 후 결과를 출력합니다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274" y="1835703"/>
            <a:ext cx="6543555" cy="688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6"/>
          <p:cNvPicPr/>
          <p:nvPr/>
        </p:nvPicPr>
        <p:blipFill>
          <a:blip r:embed="rId3"/>
          <a:stretch>
            <a:fillRect/>
          </a:stretch>
        </p:blipFill>
        <p:spPr>
          <a:xfrm>
            <a:off x="1368848" y="3194395"/>
            <a:ext cx="2105025" cy="8667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62509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6.6 GET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방식과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POST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방식 요청 동시에 처리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5340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기초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6.1 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서블릿의 세 가지 기본 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9" y="1401826"/>
            <a:ext cx="42539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HttpServletResponse</a:t>
            </a:r>
            <a:r>
              <a:rPr lang="ko-KR" altLang="en-US" sz="1200" b="1" dirty="0">
                <a:latin typeface="+mj-ea"/>
                <a:ea typeface="+mj-ea"/>
              </a:rPr>
              <a:t>의 여러가지 메소드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398779"/>
              </p:ext>
            </p:extLst>
          </p:nvPr>
        </p:nvGraphicFramePr>
        <p:xfrm>
          <a:off x="505119" y="1717285"/>
          <a:ext cx="757010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5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7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64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35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반환형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메소드 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void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addCookie</a:t>
                      </a:r>
                    </a:p>
                    <a:p>
                      <a:r>
                        <a:rPr lang="en-US" altLang="ko-KR" sz="11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(Cookie cookie)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응답에 쿠키를 추가합니다</a:t>
                      </a:r>
                      <a:r>
                        <a:rPr lang="en-US" altLang="ko-KR" sz="11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450">
                <a:tc>
                  <a:txBody>
                    <a:bodyPr/>
                    <a:lstStyle/>
                    <a:p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void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addHeader(String name,</a:t>
                      </a:r>
                    </a:p>
                    <a:p>
                      <a:r>
                        <a:rPr lang="en-US" altLang="ko-KR" sz="11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                   String value)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name</a:t>
                      </a:r>
                      <a:r>
                        <a:rPr lang="ko-KR" altLang="en-US" sz="11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과 </a:t>
                      </a:r>
                      <a:r>
                        <a:rPr lang="en-US" altLang="ko-KR" sz="11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value</a:t>
                      </a:r>
                      <a:r>
                        <a:rPr lang="ko-KR" altLang="en-US" sz="11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를 헤더에 추가합니다</a:t>
                      </a:r>
                      <a:r>
                        <a:rPr lang="en-US" altLang="ko-KR" sz="11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302"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String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b="0" i="0" u="none" strike="noStrike" kern="1200" baseline="0" dirty="0" err="1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encodeURL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(String url)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클라이언트가 쿠키를 지원하지 않을 때 세션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id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를 포함한 특정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URL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을 인코딩합니다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696"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Collection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&lt;String&gt;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getHeaderNames()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현재 응답의 헤더에 포함된 </a:t>
                      </a:r>
                      <a:r>
                        <a:rPr lang="en-US" altLang="ko-KR" sz="11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name</a:t>
                      </a:r>
                      <a:r>
                        <a:rPr lang="ko-KR" altLang="en-US" sz="11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을 얻어옵니다</a:t>
                      </a:r>
                      <a:r>
                        <a:rPr lang="en-US" altLang="ko-KR" sz="11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215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void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b="1" i="0" u="none" strike="noStrike" kern="1200" baseline="0" dirty="0" err="1">
                          <a:solidFill>
                            <a:srgbClr val="0000FF"/>
                          </a:solidFill>
                          <a:latin typeface="+mj-ea"/>
                          <a:ea typeface="+mj-ea"/>
                          <a:cs typeface="+mn-cs"/>
                        </a:rPr>
                        <a:t>sendRedirect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(String location)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클라이언트에게 리다이렉트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(redirect)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응답을 보낸 후 특정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URL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로 다시 요청하게 합니다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60527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기초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40565"/>
            <a:ext cx="7585334" cy="52322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실무에선 자바스크립트에서 먼저 </a:t>
            </a:r>
            <a:r>
              <a:rPr lang="ko-KR" altLang="en-US" sz="1400" b="1" dirty="0">
                <a:solidFill>
                  <a:srgbClr val="0000FF"/>
                </a:solidFill>
                <a:latin typeface="+mj-ea"/>
                <a:ea typeface="+mj-ea"/>
              </a:rPr>
              <a:t>입력한 값에 대해서 유효성 검사를 한 후 자바스크립트에서 서블릿에 요청함</a:t>
            </a:r>
            <a:r>
              <a:rPr lang="en-US" altLang="ko-KR" sz="1400" b="1" dirty="0">
                <a:solidFill>
                  <a:srgbClr val="0000FF"/>
                </a:solidFill>
                <a:latin typeface="+mj-ea"/>
                <a:ea typeface="+mj-ea"/>
              </a:rPr>
              <a:t>.</a:t>
            </a:r>
            <a:endParaRPr lang="ko-KR" altLang="en-US" sz="1400" b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7443" y="2256183"/>
            <a:ext cx="8130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ko-KR" altLang="en-US" sz="1200">
                <a:latin typeface="+mj-ea"/>
                <a:ea typeface="+mj-ea"/>
              </a:rPr>
              <a:t>다음과 같이 </a:t>
            </a:r>
            <a:r>
              <a:rPr lang="en-US" altLang="ko-KR" sz="1200">
                <a:latin typeface="+mj-ea"/>
                <a:ea typeface="+mj-ea"/>
              </a:rPr>
              <a:t>sec03.ex03 </a:t>
            </a:r>
            <a:r>
              <a:rPr lang="ko-KR" altLang="en-US" sz="1200">
                <a:latin typeface="+mj-ea"/>
                <a:ea typeface="+mj-ea"/>
              </a:rPr>
              <a:t>패키지에 </a:t>
            </a:r>
            <a:r>
              <a:rPr lang="en-US" altLang="ko-KR" sz="1200">
                <a:latin typeface="+mj-ea"/>
                <a:ea typeface="+mj-ea"/>
              </a:rPr>
              <a:t>LoginServlet5 </a:t>
            </a:r>
            <a:r>
              <a:rPr lang="ko-KR" altLang="en-US" sz="1200">
                <a:latin typeface="+mj-ea"/>
                <a:ea typeface="+mj-ea"/>
              </a:rPr>
              <a:t>클래스를 생성하고 </a:t>
            </a:r>
            <a:r>
              <a:rPr lang="en-US" altLang="ko-KR" sz="1200">
                <a:latin typeface="+mj-ea"/>
                <a:ea typeface="+mj-ea"/>
              </a:rPr>
              <a:t>login2.html</a:t>
            </a:r>
            <a:r>
              <a:rPr lang="ko-KR" altLang="en-US" sz="1200">
                <a:latin typeface="+mj-ea"/>
                <a:ea typeface="+mj-ea"/>
              </a:rPr>
              <a:t>을 추가로 생성합니다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>
          <a:blip r:embed="rId2"/>
          <a:stretch>
            <a:fillRect/>
          </a:stretch>
        </p:blipFill>
        <p:spPr>
          <a:xfrm>
            <a:off x="2834916" y="2608525"/>
            <a:ext cx="1963420" cy="35890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11052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6.7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자바스크립트로 서블릿에 요청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00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53408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기초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11052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6.7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자바스크립트로 서블릿에 요청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4478" y="1381540"/>
            <a:ext cx="8100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2. </a:t>
            </a:r>
            <a:r>
              <a:rPr lang="ko-KR" altLang="en-US" sz="1200" dirty="0">
                <a:latin typeface="+mj-ea"/>
                <a:ea typeface="+mj-ea"/>
              </a:rPr>
              <a:t>다음과 같이 </a:t>
            </a:r>
            <a:r>
              <a:rPr lang="en-US" altLang="ko-KR" sz="1200" dirty="0" err="1">
                <a:latin typeface="+mj-ea"/>
                <a:ea typeface="+mj-ea"/>
              </a:rPr>
              <a:t>login2.html</a:t>
            </a:r>
            <a:r>
              <a:rPr lang="ko-KR" altLang="en-US" sz="1200" dirty="0">
                <a:latin typeface="+mj-ea"/>
                <a:ea typeface="+mj-ea"/>
              </a:rPr>
              <a:t>을 작성합니다</a:t>
            </a:r>
            <a:r>
              <a:rPr lang="en-US" altLang="ko-KR" sz="1200" dirty="0">
                <a:latin typeface="+mj-ea"/>
                <a:ea typeface="+mj-ea"/>
              </a:rPr>
              <a:t>. </a:t>
            </a:r>
            <a:r>
              <a:rPr lang="ko-KR" altLang="en-US" sz="1200" dirty="0">
                <a:latin typeface="+mj-ea"/>
                <a:ea typeface="+mj-ea"/>
              </a:rPr>
              <a:t>자바스크립트 함수에서 </a:t>
            </a:r>
            <a:r>
              <a:rPr lang="en-US" altLang="ko-KR" sz="1200" dirty="0">
                <a:latin typeface="+mj-ea"/>
                <a:ea typeface="+mj-ea"/>
              </a:rPr>
              <a:t>&lt;form&gt; </a:t>
            </a:r>
            <a:r>
              <a:rPr lang="ko-KR" altLang="en-US" sz="1200" dirty="0">
                <a:latin typeface="+mj-ea"/>
                <a:ea typeface="+mj-ea"/>
              </a:rPr>
              <a:t>태그에 접근하여 값 입력 여부를 체크한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 </a:t>
            </a:r>
            <a:r>
              <a:rPr lang="ko-KR" altLang="en-US" sz="1200" dirty="0">
                <a:latin typeface="+mj-ea"/>
                <a:ea typeface="+mj-ea"/>
              </a:rPr>
              <a:t>후 </a:t>
            </a:r>
            <a:r>
              <a:rPr lang="en-US" altLang="ko-KR" sz="1200" dirty="0">
                <a:latin typeface="+mj-ea"/>
                <a:ea typeface="+mj-ea"/>
              </a:rPr>
              <a:t>action </a:t>
            </a:r>
            <a:r>
              <a:rPr lang="ko-KR" altLang="en-US" sz="1200" dirty="0">
                <a:latin typeface="+mj-ea"/>
                <a:ea typeface="+mj-ea"/>
              </a:rPr>
              <a:t>속성에 전송할 서블릿 이름을 지정합니다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639" y="1843205"/>
            <a:ext cx="4343096" cy="5047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53408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774" y="1524137"/>
            <a:ext cx="6548645" cy="518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기초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7525" y="1247138"/>
            <a:ext cx="7754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en-US" altLang="ko-KR" sz="1200">
                <a:latin typeface="+mj-ea"/>
                <a:ea typeface="+mj-ea"/>
              </a:rPr>
              <a:t>LoginServlet5 </a:t>
            </a:r>
            <a:r>
              <a:rPr lang="ko-KR" altLang="en-US" sz="120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1475426" y="4257994"/>
            <a:ext cx="432887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39923" y="4117250"/>
            <a:ext cx="844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>
                <a:solidFill>
                  <a:srgbClr val="FF0000"/>
                </a:solidFill>
              </a:rPr>
              <a:t>protected</a:t>
            </a:r>
            <a:endParaRPr lang="ko-KR" altLang="en-US" sz="1100" b="1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11052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6.7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자바스크립트로 서블릿에 요청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31938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기초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386" y="1412261"/>
            <a:ext cx="6643688" cy="401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11052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6.7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자바스크립트로 서블릿에 요청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37261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기초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7443" y="1580322"/>
            <a:ext cx="7981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4. </a:t>
            </a:r>
            <a:r>
              <a:rPr lang="en-US" altLang="ko-KR" sz="1200" dirty="0">
                <a:latin typeface="+mj-ea"/>
                <a:ea typeface="+mj-ea"/>
              </a:rPr>
              <a:t>http://</a:t>
            </a:r>
            <a:r>
              <a:rPr lang="en-US" altLang="ko-KR" sz="1200" dirty="0" err="1">
                <a:latin typeface="+mj-ea"/>
                <a:ea typeface="+mj-ea"/>
              </a:rPr>
              <a:t>localhost:8090</a:t>
            </a:r>
            <a:r>
              <a:rPr lang="en-US" altLang="ko-KR" sz="1200" dirty="0">
                <a:latin typeface="+mj-ea"/>
                <a:ea typeface="+mj-ea"/>
              </a:rPr>
              <a:t>/</a:t>
            </a:r>
            <a:r>
              <a:rPr lang="en-US" altLang="ko-KR" sz="1200" dirty="0" err="1">
                <a:latin typeface="+mj-ea"/>
                <a:ea typeface="+mj-ea"/>
              </a:rPr>
              <a:t>pro06</a:t>
            </a:r>
            <a:r>
              <a:rPr lang="en-US" altLang="ko-KR" sz="1200" dirty="0">
                <a:latin typeface="+mj-ea"/>
                <a:ea typeface="+mj-ea"/>
              </a:rPr>
              <a:t>/</a:t>
            </a:r>
            <a:r>
              <a:rPr lang="en-US" altLang="ko-KR" sz="1200" dirty="0" err="1">
                <a:latin typeface="+mj-ea"/>
                <a:ea typeface="+mj-ea"/>
              </a:rPr>
              <a:t>login2.html</a:t>
            </a:r>
            <a:r>
              <a:rPr lang="ko-KR" altLang="en-US" sz="1200" dirty="0">
                <a:latin typeface="+mj-ea"/>
                <a:ea typeface="+mj-ea"/>
              </a:rPr>
              <a:t>로 요청합니다</a:t>
            </a:r>
            <a:r>
              <a:rPr lang="en-US" altLang="ko-KR" sz="1200" dirty="0">
                <a:latin typeface="+mj-ea"/>
                <a:ea typeface="+mj-ea"/>
              </a:rPr>
              <a:t>. ID</a:t>
            </a:r>
            <a:r>
              <a:rPr lang="ko-KR" altLang="en-US" sz="1200" dirty="0">
                <a:latin typeface="+mj-ea"/>
                <a:ea typeface="+mj-ea"/>
              </a:rPr>
              <a:t>와 비밀번호를 입력하지 않고 로그인을 클릭하면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ko-KR" altLang="en-US" sz="1200" dirty="0">
                <a:latin typeface="+mj-ea"/>
                <a:ea typeface="+mj-ea"/>
              </a:rPr>
              <a:t>  오류 창이 나타납니다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>
          <a:blip r:embed="rId2"/>
          <a:stretch>
            <a:fillRect/>
          </a:stretch>
        </p:blipFill>
        <p:spPr>
          <a:xfrm>
            <a:off x="959692" y="2133213"/>
            <a:ext cx="5634355" cy="15976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/>
          <p:nvPr/>
        </p:nvPicPr>
        <p:blipFill>
          <a:blip r:embed="rId3"/>
          <a:stretch>
            <a:fillRect/>
          </a:stretch>
        </p:blipFill>
        <p:spPr>
          <a:xfrm>
            <a:off x="959692" y="4554192"/>
            <a:ext cx="3009900" cy="14668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840424" y="4313583"/>
            <a:ext cx="5063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200" b="1"/>
              <a:t>아이디와 비밀번호를 정상적으로 입력한 경우</a:t>
            </a:r>
            <a:endParaRPr lang="ko-KR" altLang="en-US" sz="12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11052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6.7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자바스크립트로 서블릿에 요청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31938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기초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17429" y="1351707"/>
            <a:ext cx="8039113" cy="453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6.8.1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서블릿에 로그인 요청 시 유효성 검사하기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9" y="1804973"/>
            <a:ext cx="8051423" cy="4616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+mj-ea"/>
                <a:ea typeface="+mj-ea"/>
              </a:rPr>
              <a:t>문제</a:t>
            </a:r>
            <a:r>
              <a:rPr lang="en-US" altLang="ko-KR" sz="1200">
                <a:latin typeface="+mj-ea"/>
                <a:ea typeface="+mj-ea"/>
              </a:rPr>
              <a:t>: ID</a:t>
            </a:r>
            <a:r>
              <a:rPr lang="ko-KR" altLang="en-US" sz="1200">
                <a:latin typeface="+mj-ea"/>
                <a:ea typeface="+mj-ea"/>
              </a:rPr>
              <a:t>를 정상적으로 입력했을 때는 로그인 메시지를 표시하고</a:t>
            </a:r>
            <a:r>
              <a:rPr lang="en-US" altLang="ko-KR" sz="1200">
                <a:latin typeface="+mj-ea"/>
                <a:ea typeface="+mj-ea"/>
              </a:rPr>
              <a:t>, ID</a:t>
            </a:r>
            <a:r>
              <a:rPr lang="ko-KR" altLang="en-US" sz="1200">
                <a:latin typeface="+mj-ea"/>
                <a:ea typeface="+mj-ea"/>
              </a:rPr>
              <a:t>를 입력하지 않았을 때는 다시 로그인하라는</a:t>
            </a:r>
            <a:endParaRPr lang="en-US" altLang="ko-KR" sz="1200">
              <a:latin typeface="+mj-ea"/>
              <a:ea typeface="+mj-ea"/>
            </a:endParaRPr>
          </a:p>
          <a:p>
            <a:r>
              <a:rPr lang="en-US" altLang="ko-KR" sz="1200">
                <a:latin typeface="+mj-ea"/>
                <a:ea typeface="+mj-ea"/>
              </a:rPr>
              <a:t>      </a:t>
            </a:r>
            <a:r>
              <a:rPr lang="ko-KR" altLang="en-US" sz="1200">
                <a:latin typeface="+mj-ea"/>
                <a:ea typeface="+mj-ea"/>
              </a:rPr>
              <a:t> 메시지를 표시하도록 작성하시오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7342" y="2384477"/>
            <a:ext cx="7694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1. </a:t>
            </a:r>
            <a:r>
              <a:rPr lang="en-US" altLang="ko-KR" sz="1200" dirty="0">
                <a:latin typeface="+mj-ea"/>
                <a:ea typeface="+mj-ea"/>
              </a:rPr>
              <a:t>pro06 </a:t>
            </a:r>
            <a:r>
              <a:rPr lang="ko-KR" altLang="en-US" sz="1200" dirty="0">
                <a:latin typeface="+mj-ea"/>
                <a:ea typeface="+mj-ea"/>
              </a:rPr>
              <a:t>프로젝트의 </a:t>
            </a:r>
            <a:r>
              <a:rPr lang="en-US" altLang="ko-KR" sz="1200" dirty="0" err="1">
                <a:latin typeface="+mj-ea"/>
                <a:ea typeface="+mj-ea"/>
              </a:rPr>
              <a:t>WebContent</a:t>
            </a:r>
            <a:r>
              <a:rPr lang="ko-KR" altLang="en-US" sz="1200" dirty="0">
                <a:latin typeface="+mj-ea"/>
                <a:ea typeface="+mj-ea"/>
              </a:rPr>
              <a:t> 폴더에 </a:t>
            </a:r>
            <a:r>
              <a:rPr lang="en-US" altLang="ko-KR" sz="1200" dirty="0">
                <a:latin typeface="+mj-ea"/>
                <a:ea typeface="+mj-ea"/>
              </a:rPr>
              <a:t>test01 </a:t>
            </a:r>
            <a:r>
              <a:rPr lang="ko-KR" altLang="en-US" sz="1200" dirty="0">
                <a:latin typeface="+mj-ea"/>
                <a:ea typeface="+mj-ea"/>
              </a:rPr>
              <a:t>폴더를 생성하고 </a:t>
            </a:r>
            <a:r>
              <a:rPr lang="en-US" altLang="ko-KR" sz="1200" dirty="0">
                <a:latin typeface="+mj-ea"/>
                <a:ea typeface="+mj-ea"/>
              </a:rPr>
              <a:t>test01 </a:t>
            </a:r>
            <a:r>
              <a:rPr lang="ko-KR" altLang="en-US" sz="1200" dirty="0">
                <a:latin typeface="+mj-ea"/>
                <a:ea typeface="+mj-ea"/>
              </a:rPr>
              <a:t>폴더에 </a:t>
            </a:r>
            <a:r>
              <a:rPr lang="en-US" altLang="ko-KR" sz="1200" dirty="0">
                <a:latin typeface="+mj-ea"/>
                <a:ea typeface="+mj-ea"/>
              </a:rPr>
              <a:t>login.html</a:t>
            </a:r>
            <a:r>
              <a:rPr lang="ko-KR" altLang="en-US" sz="1200" dirty="0">
                <a:latin typeface="+mj-ea"/>
                <a:ea typeface="+mj-ea"/>
              </a:rPr>
              <a:t>을 만들고 다음과 같이 작성합니다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274" y="2851898"/>
            <a:ext cx="6132029" cy="3475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5853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6.8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서블릿을 이용한 여러 가지 실습 예제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262F77-CED4-4AAA-84AB-620B4F36F329}"/>
              </a:ext>
            </a:extLst>
          </p:cNvPr>
          <p:cNvCxnSpPr/>
          <p:nvPr/>
        </p:nvCxnSpPr>
        <p:spPr>
          <a:xfrm>
            <a:off x="5949950" y="4775200"/>
            <a:ext cx="10795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1938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056089" y="1961998"/>
            <a:ext cx="6693384" cy="4911468"/>
            <a:chOff x="1056089" y="1961998"/>
            <a:chExt cx="6693384" cy="4911468"/>
          </a:xfrm>
        </p:grpSpPr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089" y="1961998"/>
              <a:ext cx="6693384" cy="3829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0748" y="5796706"/>
              <a:ext cx="3468756" cy="1076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기초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5853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6.8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서블릿을 이용한 여러 가지 실습 예제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461052"/>
            <a:ext cx="7883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en-US" altLang="ko-KR" sz="1200">
                <a:latin typeface="+mj-ea"/>
                <a:ea typeface="+mj-ea"/>
              </a:rPr>
              <a:t>LoginTest </a:t>
            </a:r>
            <a:r>
              <a:rPr lang="ko-KR" altLang="en-US" sz="120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>
                <a:latin typeface="+mj-ea"/>
                <a:ea typeface="+mj-ea"/>
              </a:rPr>
              <a:t>. ID</a:t>
            </a:r>
            <a:r>
              <a:rPr lang="ko-KR" altLang="en-US" sz="1200">
                <a:latin typeface="+mj-ea"/>
                <a:ea typeface="+mj-ea"/>
              </a:rPr>
              <a:t>나 비밀번호를 제대로 입력하지 않으면 오류 메시지를 출력한</a:t>
            </a:r>
            <a:endParaRPr lang="en-US" altLang="ko-KR" sz="1200">
              <a:latin typeface="+mj-ea"/>
              <a:ea typeface="+mj-ea"/>
            </a:endParaRPr>
          </a:p>
          <a:p>
            <a:r>
              <a:rPr lang="en-US" altLang="ko-KR" sz="1200">
                <a:latin typeface="+mj-ea"/>
                <a:ea typeface="+mj-ea"/>
              </a:rPr>
              <a:t>  </a:t>
            </a:r>
            <a:r>
              <a:rPr lang="ko-KR" altLang="en-US" sz="1200">
                <a:latin typeface="+mj-ea"/>
                <a:ea typeface="+mj-ea"/>
              </a:rPr>
              <a:t> 후 다시 로그인창으로 이동합니다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60588" y="4739135"/>
            <a:ext cx="478151" cy="1353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5762" y="4618269"/>
            <a:ext cx="844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>
                <a:solidFill>
                  <a:srgbClr val="FF0000"/>
                </a:solidFill>
              </a:rPr>
              <a:t>protected</a:t>
            </a:r>
            <a:endParaRPr lang="ko-KR" altLang="en-US" sz="11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1938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기초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5853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6.8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서블릿을 이용한 여러 가지 실습 예제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715" y="1234455"/>
            <a:ext cx="6182140" cy="4944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직선 연결선 3"/>
          <p:cNvCxnSpPr/>
          <p:nvPr/>
        </p:nvCxnSpPr>
        <p:spPr>
          <a:xfrm>
            <a:off x="5664530" y="3966358"/>
            <a:ext cx="92627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044540" y="3539024"/>
            <a:ext cx="2045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login.html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0938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기초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7077" y="1550504"/>
            <a:ext cx="8040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3. </a:t>
            </a:r>
            <a:r>
              <a:rPr lang="en-US" altLang="ko-KR" sz="1200" dirty="0">
                <a:latin typeface="+mj-ea"/>
                <a:ea typeface="+mj-ea"/>
              </a:rPr>
              <a:t>http://</a:t>
            </a:r>
            <a:r>
              <a:rPr lang="en-US" altLang="ko-KR" sz="1200" dirty="0" err="1">
                <a:latin typeface="+mj-ea"/>
                <a:ea typeface="+mj-ea"/>
              </a:rPr>
              <a:t>localhost:8090</a:t>
            </a:r>
            <a:r>
              <a:rPr lang="en-US" altLang="ko-KR" sz="1200" dirty="0">
                <a:latin typeface="+mj-ea"/>
                <a:ea typeface="+mj-ea"/>
              </a:rPr>
              <a:t>/</a:t>
            </a:r>
            <a:r>
              <a:rPr lang="en-US" altLang="ko-KR" sz="1200" dirty="0" err="1">
                <a:latin typeface="+mj-ea"/>
                <a:ea typeface="+mj-ea"/>
              </a:rPr>
              <a:t>pro06</a:t>
            </a:r>
            <a:r>
              <a:rPr lang="en-US" altLang="ko-KR" sz="1200" dirty="0">
                <a:latin typeface="+mj-ea"/>
                <a:ea typeface="+mj-ea"/>
              </a:rPr>
              <a:t>/</a:t>
            </a:r>
            <a:r>
              <a:rPr lang="en-US" altLang="ko-KR" sz="1200" dirty="0" err="1">
                <a:latin typeface="+mj-ea"/>
                <a:ea typeface="+mj-ea"/>
              </a:rPr>
              <a:t>test01</a:t>
            </a:r>
            <a:r>
              <a:rPr lang="en-US" altLang="ko-KR" sz="1200" dirty="0">
                <a:latin typeface="+mj-ea"/>
                <a:ea typeface="+mj-ea"/>
              </a:rPr>
              <a:t>/</a:t>
            </a:r>
            <a:r>
              <a:rPr lang="en-US" altLang="ko-KR" sz="1200" dirty="0" err="1">
                <a:latin typeface="+mj-ea"/>
                <a:ea typeface="+mj-ea"/>
              </a:rPr>
              <a:t>login.html</a:t>
            </a:r>
            <a:r>
              <a:rPr lang="ko-KR" altLang="en-US" sz="1200" dirty="0">
                <a:latin typeface="+mj-ea"/>
                <a:ea typeface="+mj-ea"/>
              </a:rPr>
              <a:t>로 요청한 후 </a:t>
            </a:r>
            <a:r>
              <a:rPr lang="en-US" altLang="ko-KR" sz="1200" dirty="0">
                <a:latin typeface="+mj-ea"/>
                <a:ea typeface="+mj-ea"/>
              </a:rPr>
              <a:t>ID</a:t>
            </a:r>
            <a:r>
              <a:rPr lang="ko-KR" altLang="en-US" sz="1200" dirty="0">
                <a:latin typeface="+mj-ea"/>
                <a:ea typeface="+mj-ea"/>
              </a:rPr>
              <a:t>와 비밀번호를 정상적으로 입력하고 로그인을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</a:t>
            </a:r>
            <a:r>
              <a:rPr lang="ko-KR" altLang="en-US" sz="1200" dirty="0">
                <a:latin typeface="+mj-ea"/>
                <a:ea typeface="+mj-ea"/>
              </a:rPr>
              <a:t> 클릭합니다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7077" y="3735817"/>
            <a:ext cx="7396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ko-KR" altLang="en-US" sz="1200">
                <a:latin typeface="+mj-ea"/>
                <a:ea typeface="+mj-ea"/>
              </a:rPr>
              <a:t>로그인 성공 메시지가 정상적으로 출력됩니다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9" name="그림 8"/>
          <p:cNvPicPr/>
          <p:nvPr/>
        </p:nvPicPr>
        <p:blipFill>
          <a:blip r:embed="rId2"/>
          <a:stretch>
            <a:fillRect/>
          </a:stretch>
        </p:blipFill>
        <p:spPr>
          <a:xfrm>
            <a:off x="1857669" y="2012168"/>
            <a:ext cx="3695700" cy="14382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/>
          <p:cNvPicPr/>
          <p:nvPr/>
        </p:nvPicPr>
        <p:blipFill>
          <a:blip r:embed="rId3"/>
          <a:stretch>
            <a:fillRect/>
          </a:stretch>
        </p:blipFill>
        <p:spPr>
          <a:xfrm>
            <a:off x="694082" y="4012816"/>
            <a:ext cx="3011437" cy="9169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/>
          <p:nvPr/>
        </p:nvPicPr>
        <p:blipFill>
          <a:blip r:embed="rId4"/>
          <a:stretch>
            <a:fillRect/>
          </a:stretch>
        </p:blipFill>
        <p:spPr>
          <a:xfrm>
            <a:off x="771819" y="5392832"/>
            <a:ext cx="2933700" cy="10659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639711" y="5115833"/>
            <a:ext cx="3552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/>
              <a:t>아이디를 입력하지 않은 경우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5853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6.8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서블릿을 이용한 여러 가지 실습 예제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319386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기초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17429" y="1351707"/>
            <a:ext cx="8039113" cy="453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6.8.2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서블릿으로 로그인 요청 시 관리자 화면 나타내기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5557" y="1804973"/>
            <a:ext cx="7830985" cy="4616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+mj-ea"/>
                <a:ea typeface="+mj-ea"/>
              </a:rPr>
              <a:t>문제</a:t>
            </a:r>
            <a:r>
              <a:rPr lang="en-US" altLang="ko-KR" sz="1200">
                <a:latin typeface="+mj-ea"/>
                <a:ea typeface="+mj-ea"/>
              </a:rPr>
              <a:t>: </a:t>
            </a:r>
            <a:r>
              <a:rPr lang="ko-KR" altLang="en-US" sz="1200">
                <a:latin typeface="+mj-ea"/>
                <a:ea typeface="+mj-ea"/>
              </a:rPr>
              <a:t>실습 예제 </a:t>
            </a:r>
            <a:r>
              <a:rPr lang="en-US" altLang="ko-KR" sz="1200">
                <a:latin typeface="+mj-ea"/>
                <a:ea typeface="+mj-ea"/>
              </a:rPr>
              <a:t>1</a:t>
            </a:r>
            <a:r>
              <a:rPr lang="ko-KR" altLang="en-US" sz="1200">
                <a:latin typeface="+mj-ea"/>
                <a:ea typeface="+mj-ea"/>
              </a:rPr>
              <a:t>을 이용해 로그인 시 </a:t>
            </a:r>
            <a:r>
              <a:rPr lang="en-US" altLang="ko-KR" sz="1200">
                <a:latin typeface="+mj-ea"/>
                <a:ea typeface="+mj-ea"/>
              </a:rPr>
              <a:t>admin ID</a:t>
            </a:r>
            <a:r>
              <a:rPr lang="ko-KR" altLang="en-US" sz="1200">
                <a:latin typeface="+mj-ea"/>
                <a:ea typeface="+mj-ea"/>
              </a:rPr>
              <a:t>로 로그인하면 회원 관리와 회원 삭제 기능을 보여주도록</a:t>
            </a:r>
            <a:endParaRPr lang="en-US" altLang="ko-KR" sz="1200">
              <a:latin typeface="+mj-ea"/>
              <a:ea typeface="+mj-ea"/>
            </a:endParaRPr>
          </a:p>
          <a:p>
            <a:r>
              <a:rPr lang="en-US" altLang="ko-KR" sz="1200">
                <a:latin typeface="+mj-ea"/>
                <a:ea typeface="+mj-ea"/>
              </a:rPr>
              <a:t>      </a:t>
            </a:r>
            <a:r>
              <a:rPr lang="ko-KR" altLang="en-US" sz="1200">
                <a:latin typeface="+mj-ea"/>
                <a:ea typeface="+mj-ea"/>
              </a:rPr>
              <a:t> 작성하시오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6043" y="2395330"/>
            <a:ext cx="7742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1. </a:t>
            </a:r>
            <a:r>
              <a:rPr lang="en-US" altLang="ko-KR" sz="1200" dirty="0" err="1">
                <a:latin typeface="+mj-ea"/>
                <a:ea typeface="+mj-ea"/>
              </a:rPr>
              <a:t>LoginTest2</a:t>
            </a: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ko-KR" altLang="en-US" sz="1200" dirty="0">
                <a:latin typeface="+mj-ea"/>
                <a:ea typeface="+mj-ea"/>
              </a:rPr>
              <a:t>서블릿을 생성하고 다음과 같이 작성합니다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091744" y="2781817"/>
            <a:ext cx="5814175" cy="2747972"/>
            <a:chOff x="725557" y="2629099"/>
            <a:chExt cx="5390115" cy="2130547"/>
          </a:xfrm>
        </p:grpSpPr>
        <p:pic>
          <p:nvPicPr>
            <p:cNvPr id="5017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557" y="2629099"/>
              <a:ext cx="5390115" cy="5279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18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4241" y="3157041"/>
              <a:ext cx="3616808" cy="1602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1" name="직선 연결선 10"/>
          <p:cNvCxnSpPr/>
          <p:nvPr/>
        </p:nvCxnSpPr>
        <p:spPr>
          <a:xfrm flipV="1">
            <a:off x="1424710" y="2992134"/>
            <a:ext cx="347869" cy="99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9494" y="2860676"/>
            <a:ext cx="844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>
                <a:solidFill>
                  <a:srgbClr val="FF0000"/>
                </a:solidFill>
              </a:rPr>
              <a:t>protected</a:t>
            </a:r>
            <a:endParaRPr lang="ko-KR" altLang="en-US" sz="1100" b="1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5853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6.8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서블릿을 이용한 여러 가지 실습 예제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58550" y="2583677"/>
            <a:ext cx="1123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+mj-ea"/>
                <a:ea typeface="+mj-ea"/>
              </a:rPr>
              <a:t>...</a:t>
            </a:r>
            <a:endParaRPr lang="ko-KR" altLang="en-US" sz="12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83193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기초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60521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6.2 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&lt;form&gt;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태그를 이용해 서블릿에 요청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00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7" y="1302010"/>
            <a:ext cx="80806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6.2.1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클라이언트 브라우저에서 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&lt;form&gt;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태그로 서블릿에 요청하는 과정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4874" y="5891269"/>
            <a:ext cx="7840925" cy="887615"/>
          </a:xfrm>
          <a:prstGeom prst="rect">
            <a:avLst/>
          </a:prstGeom>
          <a:noFill/>
          <a:ln w="19050">
            <a:solidFill>
              <a:srgbClr val="B8301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j-ea"/>
                <a:ea typeface="+mj-ea"/>
              </a:rPr>
              <a:t>서블릿</a:t>
            </a:r>
            <a:r>
              <a:rPr lang="en-US" altLang="ko-KR" sz="1200" dirty="0">
                <a:latin typeface="+mj-ea"/>
                <a:ea typeface="+mj-ea"/>
              </a:rPr>
              <a:t>/JSP </a:t>
            </a:r>
            <a:r>
              <a:rPr lang="ko-KR" altLang="en-US" sz="1200" dirty="0">
                <a:latin typeface="+mj-ea"/>
                <a:ea typeface="+mj-ea"/>
              </a:rPr>
              <a:t>프로그래밍을 하려면 기본적으로 </a:t>
            </a:r>
            <a:r>
              <a:rPr lang="en-US" altLang="ko-KR" sz="1200" dirty="0">
                <a:latin typeface="+mj-ea"/>
                <a:ea typeface="+mj-ea"/>
              </a:rPr>
              <a:t>HTML</a:t>
            </a:r>
            <a:r>
              <a:rPr lang="ko-KR" altLang="en-US" sz="1200" dirty="0">
                <a:latin typeface="+mj-ea"/>
                <a:ea typeface="+mj-ea"/>
              </a:rPr>
              <a:t>이나 자바스크립트에 대해 알아두는 것이 좋습니다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j-ea"/>
                <a:ea typeface="+mj-ea"/>
              </a:rPr>
              <a:t>특히 클라이언트에서 서버로 데이터를 전송하는 기능을 담당하는 </a:t>
            </a:r>
            <a:r>
              <a:rPr lang="en-US" altLang="ko-KR" sz="1200" b="1" dirty="0">
                <a:solidFill>
                  <a:srgbClr val="0000FF"/>
                </a:solidFill>
                <a:latin typeface="+mj-ea"/>
                <a:ea typeface="+mj-ea"/>
              </a:rPr>
              <a:t>&lt;form&gt; </a:t>
            </a:r>
            <a:r>
              <a:rPr lang="ko-KR" altLang="en-US" sz="1200" b="1" dirty="0">
                <a:solidFill>
                  <a:srgbClr val="0000FF"/>
                </a:solidFill>
                <a:latin typeface="+mj-ea"/>
                <a:ea typeface="+mj-ea"/>
              </a:rPr>
              <a:t>태그와 </a:t>
            </a:r>
            <a:r>
              <a:rPr lang="en-US" altLang="ko-KR" sz="1200" b="1" dirty="0">
                <a:solidFill>
                  <a:srgbClr val="0000FF"/>
                </a:solidFill>
                <a:latin typeface="+mj-ea"/>
                <a:ea typeface="+mj-ea"/>
              </a:rPr>
              <a:t>&lt;input&gt; </a:t>
            </a:r>
            <a:r>
              <a:rPr lang="ko-KR" altLang="en-US" sz="1200" b="1" dirty="0">
                <a:solidFill>
                  <a:srgbClr val="0000FF"/>
                </a:solidFill>
                <a:latin typeface="+mj-ea"/>
                <a:ea typeface="+mj-ea"/>
              </a:rPr>
              <a:t>태그의 기능</a:t>
            </a:r>
            <a:r>
              <a:rPr lang="ko-KR" altLang="en-US" sz="1200" dirty="0">
                <a:latin typeface="+mj-ea"/>
                <a:ea typeface="+mj-ea"/>
              </a:rPr>
              <a:t>은 자주 사용되므로 반드시 익혀 두기 바랍니다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4875" y="5614270"/>
            <a:ext cx="11587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200" b="1">
                <a:latin typeface="+mj-ea"/>
                <a:ea typeface="+mj-ea"/>
              </a:rPr>
              <a:t>Tip</a:t>
            </a:r>
            <a:endParaRPr lang="ko-KR" altLang="en-US" sz="1200" b="1">
              <a:latin typeface="+mj-ea"/>
              <a:ea typeface="+mj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903672" y="1813795"/>
            <a:ext cx="5305425" cy="3800475"/>
            <a:chOff x="1780140" y="1813795"/>
            <a:chExt cx="5305425" cy="3800475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0140" y="1813795"/>
              <a:ext cx="5305425" cy="3800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903672" y="3025349"/>
              <a:ext cx="128214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/>
                <a:t>클라이언트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994742" y="3949688"/>
              <a:ext cx="128214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/>
                <a:t>톰캣 컨테이너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406427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기초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233" y="1212574"/>
            <a:ext cx="5710842" cy="5545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5853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6.8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서블릿을 이용한 여러 가지 실습 예제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81830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기초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30626"/>
            <a:ext cx="7456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en-US" altLang="ko-KR" sz="1200">
                <a:latin typeface="+mj-ea"/>
                <a:ea typeface="+mj-ea"/>
              </a:rPr>
              <a:t>login.html</a:t>
            </a:r>
            <a:r>
              <a:rPr lang="ko-KR" altLang="en-US" sz="1200">
                <a:latin typeface="+mj-ea"/>
                <a:ea typeface="+mj-ea"/>
              </a:rPr>
              <a:t>에서 </a:t>
            </a:r>
            <a:r>
              <a:rPr lang="en-US" altLang="ko-KR" sz="1200">
                <a:latin typeface="+mj-ea"/>
                <a:ea typeface="+mj-ea"/>
              </a:rPr>
              <a:t>LoginTest2</a:t>
            </a:r>
            <a:r>
              <a:rPr lang="ko-KR" altLang="en-US" sz="1200">
                <a:latin typeface="+mj-ea"/>
                <a:ea typeface="+mj-ea"/>
              </a:rPr>
              <a:t>를 매핑하도록 수정합니다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8" y="1987826"/>
            <a:ext cx="7605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en-US" altLang="ko-KR" sz="1200">
                <a:latin typeface="+mj-ea"/>
                <a:ea typeface="+mj-ea"/>
              </a:rPr>
              <a:t>http://localhost:8090/pro06/login.html</a:t>
            </a:r>
            <a:r>
              <a:rPr lang="ko-KR" altLang="en-US" sz="1200">
                <a:latin typeface="+mj-ea"/>
                <a:ea typeface="+mj-ea"/>
              </a:rPr>
              <a:t>로 요청한 후 </a:t>
            </a:r>
            <a:r>
              <a:rPr lang="en-US" altLang="ko-KR" sz="1200">
                <a:latin typeface="+mj-ea"/>
                <a:ea typeface="+mj-ea"/>
              </a:rPr>
              <a:t>ID</a:t>
            </a:r>
            <a:r>
              <a:rPr lang="ko-KR" altLang="en-US" sz="1200">
                <a:latin typeface="+mj-ea"/>
                <a:ea typeface="+mj-ea"/>
              </a:rPr>
              <a:t>를 </a:t>
            </a:r>
            <a:r>
              <a:rPr lang="en-US" altLang="ko-KR" sz="1200">
                <a:latin typeface="+mj-ea"/>
                <a:ea typeface="+mj-ea"/>
              </a:rPr>
              <a:t>admin</a:t>
            </a:r>
            <a:r>
              <a:rPr lang="ko-KR" altLang="en-US" sz="1200">
                <a:latin typeface="+mj-ea"/>
                <a:ea typeface="+mj-ea"/>
              </a:rPr>
              <a:t>으로 입력한 후 로그인합니다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>
          <a:blip r:embed="rId2"/>
          <a:stretch>
            <a:fillRect/>
          </a:stretch>
        </p:blipFill>
        <p:spPr>
          <a:xfrm>
            <a:off x="2114964" y="2360129"/>
            <a:ext cx="3562350" cy="15811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2713383" y="3269973"/>
            <a:ext cx="487017" cy="19878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5853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6.8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서블릿을 이용한 여러 가지 실습 예제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534081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기초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70383"/>
            <a:ext cx="7555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ko-KR" altLang="en-US" sz="1200">
                <a:latin typeface="+mj-ea"/>
                <a:ea typeface="+mj-ea"/>
              </a:rPr>
              <a:t>다음과 같이 </a:t>
            </a:r>
            <a:r>
              <a:rPr lang="en-US" altLang="ko-KR" sz="1200">
                <a:latin typeface="+mj-ea"/>
                <a:ea typeface="+mj-ea"/>
              </a:rPr>
              <a:t>"</a:t>
            </a:r>
            <a:r>
              <a:rPr lang="ko-KR" altLang="en-US" sz="1200">
                <a:latin typeface="+mj-ea"/>
                <a:ea typeface="+mj-ea"/>
              </a:rPr>
              <a:t>관리자로 로그인 하셨습니다</a:t>
            </a:r>
            <a:r>
              <a:rPr lang="en-US" altLang="ko-KR" sz="1200">
                <a:latin typeface="+mj-ea"/>
                <a:ea typeface="+mj-ea"/>
              </a:rPr>
              <a:t>!!"</a:t>
            </a:r>
            <a:r>
              <a:rPr lang="ko-KR" altLang="en-US" sz="1200">
                <a:latin typeface="+mj-ea"/>
                <a:ea typeface="+mj-ea"/>
              </a:rPr>
              <a:t>라는 메시지가 표시됩니다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1352209" y="1847382"/>
            <a:ext cx="4706620" cy="14141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5853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6.8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서블릿을 이용한 여러 가지 실습 예제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657535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기초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17429" y="1321890"/>
            <a:ext cx="8039113" cy="453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6.8.3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서블릿으로 요청 시 구구단 출력하기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5922" y="1775156"/>
            <a:ext cx="7424530" cy="27699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+mj-ea"/>
                <a:ea typeface="+mj-ea"/>
              </a:rPr>
              <a:t>문제</a:t>
            </a:r>
            <a:r>
              <a:rPr lang="en-US" altLang="ko-KR" sz="1200">
                <a:latin typeface="+mj-ea"/>
                <a:ea typeface="+mj-ea"/>
              </a:rPr>
              <a:t>: </a:t>
            </a:r>
            <a:r>
              <a:rPr lang="ko-KR" altLang="en-US" sz="1200">
                <a:latin typeface="+mj-ea"/>
                <a:ea typeface="+mj-ea"/>
              </a:rPr>
              <a:t>구구단 단수를 입력 받아 단수를 출력하시오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5922" y="2276061"/>
            <a:ext cx="7722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1. </a:t>
            </a:r>
            <a:r>
              <a:rPr lang="ko-KR" altLang="en-US" sz="1200" dirty="0">
                <a:latin typeface="+mj-ea"/>
                <a:ea typeface="+mj-ea"/>
              </a:rPr>
              <a:t>구구단의 단수를 입력 받는 </a:t>
            </a:r>
            <a:r>
              <a:rPr lang="en-US" altLang="ko-KR" sz="1200" dirty="0" err="1">
                <a:latin typeface="+mj-ea"/>
                <a:ea typeface="+mj-ea"/>
              </a:rPr>
              <a:t>gugu.html</a:t>
            </a:r>
            <a:r>
              <a:rPr lang="ko-KR" altLang="en-US" sz="1200" dirty="0">
                <a:latin typeface="+mj-ea"/>
                <a:ea typeface="+mj-ea"/>
              </a:rPr>
              <a:t>을 다음과 같이 작성합니다</a:t>
            </a:r>
            <a:r>
              <a:rPr lang="en-US" altLang="ko-KR" sz="1200" dirty="0">
                <a:latin typeface="+mj-ea"/>
                <a:ea typeface="+mj-ea"/>
              </a:rPr>
              <a:t>. </a:t>
            </a:r>
            <a:r>
              <a:rPr lang="ko-KR" altLang="en-US" sz="1200" dirty="0">
                <a:latin typeface="+mj-ea"/>
                <a:ea typeface="+mj-ea"/>
              </a:rPr>
              <a:t>단수를 입력 받아 </a:t>
            </a:r>
            <a:r>
              <a:rPr lang="en-US" altLang="ko-KR" sz="1200" dirty="0" err="1">
                <a:latin typeface="+mj-ea"/>
                <a:ea typeface="+mj-ea"/>
              </a:rPr>
              <a:t>guguTest</a:t>
            </a: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ko-KR" altLang="en-US" sz="1200" dirty="0">
                <a:latin typeface="+mj-ea"/>
                <a:ea typeface="+mj-ea"/>
              </a:rPr>
              <a:t>서블릿으로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 </a:t>
            </a:r>
            <a:r>
              <a:rPr lang="ko-KR" altLang="en-US" sz="1200" dirty="0">
                <a:latin typeface="+mj-ea"/>
                <a:ea typeface="+mj-ea"/>
              </a:rPr>
              <a:t> 전송합니다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957" y="2905151"/>
            <a:ext cx="6320459" cy="309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5853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6.8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서블릿을 이용한 여러 가지 실습 예제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65753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756" y="1672005"/>
            <a:ext cx="6350276" cy="497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기초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9" y="1339549"/>
            <a:ext cx="8082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en-US" altLang="ko-KR" sz="1200">
                <a:latin typeface="+mj-ea"/>
                <a:ea typeface="+mj-ea"/>
              </a:rPr>
              <a:t>GuguTest </a:t>
            </a:r>
            <a:r>
              <a:rPr lang="ko-KR" altLang="en-US" sz="120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>
                <a:latin typeface="+mj-ea"/>
                <a:ea typeface="+mj-ea"/>
              </a:rPr>
              <a:t>. &lt;table&gt; </a:t>
            </a:r>
            <a:r>
              <a:rPr lang="ko-KR" altLang="en-US" sz="1200">
                <a:latin typeface="+mj-ea"/>
                <a:ea typeface="+mj-ea"/>
              </a:rPr>
              <a:t>태그의 </a:t>
            </a:r>
            <a:r>
              <a:rPr lang="en-US" altLang="ko-KR" sz="1200">
                <a:latin typeface="+mj-ea"/>
                <a:ea typeface="+mj-ea"/>
              </a:rPr>
              <a:t>&lt;tr&gt; </a:t>
            </a:r>
            <a:r>
              <a:rPr lang="ko-KR" altLang="en-US" sz="1200">
                <a:latin typeface="+mj-ea"/>
                <a:ea typeface="+mj-ea"/>
              </a:rPr>
              <a:t>태그와 자바의 </a:t>
            </a:r>
            <a:r>
              <a:rPr lang="en-US" altLang="ko-KR" sz="1200">
                <a:latin typeface="+mj-ea"/>
                <a:ea typeface="+mj-ea"/>
              </a:rPr>
              <a:t>for</a:t>
            </a:r>
            <a:r>
              <a:rPr lang="ko-KR" altLang="en-US" sz="1200">
                <a:latin typeface="+mj-ea"/>
                <a:ea typeface="+mj-ea"/>
              </a:rPr>
              <a:t>문을 이용해 구구단을</a:t>
            </a:r>
            <a:endParaRPr lang="en-US" altLang="ko-KR" sz="1200">
              <a:latin typeface="+mj-ea"/>
              <a:ea typeface="+mj-ea"/>
            </a:endParaRPr>
          </a:p>
          <a:p>
            <a:r>
              <a:rPr lang="en-US" altLang="ko-KR" sz="1200">
                <a:latin typeface="+mj-ea"/>
                <a:ea typeface="+mj-ea"/>
              </a:rPr>
              <a:t>   </a:t>
            </a:r>
            <a:r>
              <a:rPr lang="ko-KR" altLang="en-US" sz="1200">
                <a:latin typeface="+mj-ea"/>
                <a:ea typeface="+mj-ea"/>
              </a:rPr>
              <a:t>연속해서 행으로 출력합니다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1525660" y="4321660"/>
            <a:ext cx="452226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30525" y="4159440"/>
            <a:ext cx="844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>
                <a:solidFill>
                  <a:srgbClr val="FF0000"/>
                </a:solidFill>
              </a:rPr>
              <a:t>protected</a:t>
            </a:r>
            <a:endParaRPr lang="ko-KR" altLang="en-US" sz="1100" b="1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5853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6.8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서블릿을 이용한 여러 가지 실습 예제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65753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기초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5853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6.8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서블릿을 이용한 여러 가지 실습 예제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954" y="1516095"/>
            <a:ext cx="6506568" cy="4546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661596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기초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30626"/>
            <a:ext cx="7635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ko-KR" altLang="en-US" sz="1200">
                <a:latin typeface="+mj-ea"/>
                <a:ea typeface="+mj-ea"/>
              </a:rPr>
              <a:t>출력 결과 화면에서 구구단 입력창을 요청한 후 단수를 입력합니다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1629438" y="1807625"/>
            <a:ext cx="3996690" cy="16694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5853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6.8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서블릿을 이용한 여러 가지 실습 예제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8317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기초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50504"/>
            <a:ext cx="7813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ko-KR" altLang="en-US" sz="1200">
                <a:latin typeface="+mj-ea"/>
                <a:ea typeface="+mj-ea"/>
              </a:rPr>
              <a:t>전송된 단수에 대한 구구단이 브라우저에 행으로 출력됩니다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1324274" y="1954240"/>
            <a:ext cx="5943600" cy="24326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5853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6.8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서블릿을 이용한 여러 가지 실습 예제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8317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기초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8" y="1449899"/>
            <a:ext cx="7863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5. </a:t>
            </a:r>
            <a:r>
              <a:rPr lang="ko-KR" altLang="en-US" sz="1200" dirty="0">
                <a:latin typeface="+mj-ea"/>
                <a:ea typeface="+mj-ea"/>
              </a:rPr>
              <a:t>이번에는 서블릿의 응답 기능을 이용해 구구단 테이블의 행 배경색을 교대로 바꾸어 보겠습니다</a:t>
            </a:r>
            <a:r>
              <a:rPr lang="en-US" altLang="ko-KR" sz="1200" dirty="0">
                <a:latin typeface="+mj-ea"/>
                <a:ea typeface="+mj-ea"/>
              </a:rPr>
              <a:t>. </a:t>
            </a:r>
          </a:p>
          <a:p>
            <a:r>
              <a:rPr lang="en-US" altLang="ko-KR" sz="1200" dirty="0">
                <a:latin typeface="+mj-ea"/>
                <a:ea typeface="+mj-ea"/>
              </a:rPr>
              <a:t>   </a:t>
            </a:r>
            <a:r>
              <a:rPr lang="ko-KR" altLang="en-US" sz="1200" dirty="0">
                <a:latin typeface="+mj-ea"/>
                <a:ea typeface="+mj-ea"/>
              </a:rPr>
              <a:t>다음과 같이 </a:t>
            </a:r>
            <a:r>
              <a:rPr lang="en-US" altLang="ko-KR" sz="1200" dirty="0" err="1">
                <a:latin typeface="+mj-ea"/>
                <a:ea typeface="+mj-ea"/>
              </a:rPr>
              <a:t>GuguTest2</a:t>
            </a: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ko-KR" altLang="en-US" sz="1200" dirty="0">
                <a:latin typeface="+mj-ea"/>
                <a:ea typeface="+mj-ea"/>
              </a:rPr>
              <a:t>클래스를 생성하고 코드를 작성합니다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174" y="2024918"/>
            <a:ext cx="5924858" cy="4723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연결선 5"/>
          <p:cNvCxnSpPr/>
          <p:nvPr/>
        </p:nvCxnSpPr>
        <p:spPr>
          <a:xfrm flipV="1">
            <a:off x="1515718" y="2179920"/>
            <a:ext cx="347869" cy="99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45436" y="2016635"/>
            <a:ext cx="844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>
                <a:solidFill>
                  <a:srgbClr val="FF0000"/>
                </a:solidFill>
              </a:rPr>
              <a:t>protected</a:t>
            </a:r>
            <a:endParaRPr lang="ko-KR" altLang="en-US" sz="1100" b="1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5853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6.8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서블릿을 이용한 여러 가지 실습 예제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90262" y="1881747"/>
            <a:ext cx="1162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+mj-ea"/>
                <a:ea typeface="+mj-ea"/>
              </a:rPr>
              <a:t>...</a:t>
            </a:r>
            <a:endParaRPr lang="ko-KR" altLang="en-US" sz="12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28317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기초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7687" y="1540565"/>
            <a:ext cx="7931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6. </a:t>
            </a:r>
            <a:r>
              <a:rPr lang="en-US" altLang="ko-KR" sz="1200" dirty="0" err="1">
                <a:latin typeface="+mj-ea"/>
                <a:ea typeface="+mj-ea"/>
              </a:rPr>
              <a:t>guguTest2</a:t>
            </a: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ko-KR" altLang="en-US" sz="1200" dirty="0">
                <a:latin typeface="+mj-ea"/>
                <a:ea typeface="+mj-ea"/>
              </a:rPr>
              <a:t>서블릿을 매핑하도록 </a:t>
            </a:r>
            <a:r>
              <a:rPr lang="en-US" altLang="ko-KR" sz="1200" dirty="0" err="1">
                <a:latin typeface="+mj-ea"/>
                <a:ea typeface="+mj-ea"/>
              </a:rPr>
              <a:t>gugu.html</a:t>
            </a: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ko-KR" altLang="en-US" sz="1200" dirty="0">
                <a:latin typeface="+mj-ea"/>
                <a:ea typeface="+mj-ea"/>
              </a:rPr>
              <a:t>파일을 수정한 후 브라우저에 요청합니다</a:t>
            </a:r>
            <a:r>
              <a:rPr lang="en-US" altLang="ko-KR" sz="1200" dirty="0">
                <a:latin typeface="+mj-ea"/>
                <a:ea typeface="+mj-ea"/>
              </a:rPr>
              <a:t>. </a:t>
            </a:r>
            <a:r>
              <a:rPr lang="ko-KR" altLang="en-US" sz="1200" dirty="0">
                <a:latin typeface="+mj-ea"/>
                <a:ea typeface="+mj-ea"/>
              </a:rPr>
              <a:t>구구단 수를 입력하면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 </a:t>
            </a:r>
            <a:r>
              <a:rPr lang="ko-KR" altLang="en-US" sz="1200" dirty="0">
                <a:latin typeface="+mj-ea"/>
                <a:ea typeface="+mj-ea"/>
              </a:rPr>
              <a:t>테이블의 배경색이 교대로 바뀌는 것을 확인할 수 있습니다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1324274" y="2109166"/>
            <a:ext cx="5943600" cy="23812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5853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6.8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서블릿을 이용한 여러 가지 실습 예제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83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기초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17429" y="1411341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6.2.2 &lt;form&gt; </a:t>
            </a:r>
            <a:r>
              <a:rPr lang="ko-KR" altLang="en-US" b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태그의 여러 가지 속성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아래쪽 화살표 2"/>
          <p:cNvSpPr/>
          <p:nvPr/>
        </p:nvSpPr>
        <p:spPr>
          <a:xfrm>
            <a:off x="3930925" y="3210339"/>
            <a:ext cx="268356" cy="38762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60521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6.2  &lt;form&gt;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태그를 이용해 서블릿에 요청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233" y="2149959"/>
            <a:ext cx="2486025" cy="828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471" y="3685385"/>
            <a:ext cx="5700505" cy="7793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35338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기초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431235"/>
            <a:ext cx="7734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7. </a:t>
            </a:r>
            <a:r>
              <a:rPr lang="ko-KR" altLang="en-US" sz="1200" dirty="0">
                <a:latin typeface="+mj-ea"/>
                <a:ea typeface="+mj-ea"/>
              </a:rPr>
              <a:t>이번에는 서블릿의 응답 기능을 조금 더 응용해서 행마다 라디오 박스와 체크박스가 표시되도록 구현해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 </a:t>
            </a:r>
            <a:r>
              <a:rPr lang="ko-KR" altLang="en-US" sz="1200" dirty="0">
                <a:latin typeface="+mj-ea"/>
                <a:ea typeface="+mj-ea"/>
              </a:rPr>
              <a:t>보겠습니다</a:t>
            </a:r>
            <a:r>
              <a:rPr lang="en-US" altLang="ko-KR" sz="1200" dirty="0">
                <a:latin typeface="+mj-ea"/>
                <a:ea typeface="+mj-ea"/>
              </a:rPr>
              <a:t>. </a:t>
            </a:r>
            <a:r>
              <a:rPr lang="ko-KR" altLang="en-US" sz="1200" dirty="0">
                <a:latin typeface="+mj-ea"/>
                <a:ea typeface="+mj-ea"/>
              </a:rPr>
              <a:t>다음과 같이 </a:t>
            </a:r>
            <a:r>
              <a:rPr lang="en-US" altLang="ko-KR" sz="1200" dirty="0" err="1">
                <a:latin typeface="+mj-ea"/>
                <a:ea typeface="+mj-ea"/>
              </a:rPr>
              <a:t>GuguTest3</a:t>
            </a: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ko-KR" altLang="en-US" sz="1200" dirty="0">
                <a:latin typeface="+mj-ea"/>
                <a:ea typeface="+mj-ea"/>
              </a:rPr>
              <a:t>클래스를 작성합니다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679714" y="1892900"/>
            <a:ext cx="5022156" cy="4914322"/>
            <a:chOff x="818156" y="1876405"/>
            <a:chExt cx="5813401" cy="6099169"/>
          </a:xfrm>
        </p:grpSpPr>
        <p:grpSp>
          <p:nvGrpSpPr>
            <p:cNvPr id="6" name="그룹 5"/>
            <p:cNvGrpSpPr/>
            <p:nvPr/>
          </p:nvGrpSpPr>
          <p:grpSpPr>
            <a:xfrm>
              <a:off x="1747510" y="1876405"/>
              <a:ext cx="4884047" cy="6099169"/>
              <a:chOff x="1747510" y="1876405"/>
              <a:chExt cx="4884047" cy="6099169"/>
            </a:xfrm>
          </p:grpSpPr>
          <p:grpSp>
            <p:nvGrpSpPr>
              <p:cNvPr id="4" name="그룹 3"/>
              <p:cNvGrpSpPr/>
              <p:nvPr/>
            </p:nvGrpSpPr>
            <p:grpSpPr>
              <a:xfrm>
                <a:off x="1747510" y="2151317"/>
                <a:ext cx="4884047" cy="5824257"/>
                <a:chOff x="594571" y="2051926"/>
                <a:chExt cx="4884047" cy="5824257"/>
              </a:xfrm>
            </p:grpSpPr>
            <p:pic>
              <p:nvPicPr>
                <p:cNvPr id="59394" name="Picture 2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05678" y="2051926"/>
                  <a:ext cx="4772940" cy="14129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9395" name="Picture 3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4571" y="3464912"/>
                  <a:ext cx="4774924" cy="4411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5" name="TextBox 4"/>
              <p:cNvSpPr txBox="1"/>
              <p:nvPr/>
            </p:nvSpPr>
            <p:spPr>
              <a:xfrm>
                <a:off x="1858617" y="1876405"/>
                <a:ext cx="94421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>
                    <a:latin typeface="+mj-ea"/>
                    <a:ea typeface="+mj-ea"/>
                  </a:rPr>
                  <a:t>...</a:t>
                </a:r>
                <a:endParaRPr lang="ko-KR" altLang="en-US" sz="1200">
                  <a:latin typeface="+mj-ea"/>
                  <a:ea typeface="+mj-ea"/>
                </a:endParaRPr>
              </a:p>
            </p:txBody>
          </p:sp>
        </p:grpSp>
        <p:cxnSp>
          <p:nvCxnSpPr>
            <p:cNvPr id="8" name="직선 연결선 7"/>
            <p:cNvCxnSpPr/>
            <p:nvPr/>
          </p:nvCxnSpPr>
          <p:spPr>
            <a:xfrm flipV="1">
              <a:off x="1878495" y="2240768"/>
              <a:ext cx="347869" cy="993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818156" y="2111560"/>
              <a:ext cx="1092527" cy="324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>
                  <a:solidFill>
                    <a:srgbClr val="FF0000"/>
                  </a:solidFill>
                </a:rPr>
                <a:t>protected</a:t>
              </a:r>
              <a:endParaRPr lang="ko-KR" altLang="en-US" sz="1100" b="1">
                <a:solidFill>
                  <a:srgbClr val="FF0000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5853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6.8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서블릿을 이용한 여러 가지 실습 예제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657535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기초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610139"/>
            <a:ext cx="7545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8. </a:t>
            </a:r>
            <a:r>
              <a:rPr lang="ko-KR" altLang="en-US" sz="1200">
                <a:latin typeface="+mj-ea"/>
                <a:ea typeface="+mj-ea"/>
              </a:rPr>
              <a:t>다음은 실행 결과입니다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1123122" y="1926895"/>
            <a:ext cx="5943600" cy="18440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5853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6.8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서블릿을 이용한 여러 가지 실습 예제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946084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기초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9" y="1757676"/>
            <a:ext cx="8082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+mj-ea"/>
                <a:ea typeface="+mj-ea"/>
              </a:rPr>
              <a:t>이클립스의 </a:t>
            </a:r>
            <a:r>
              <a:rPr lang="en-US" altLang="ko-KR" sz="1200">
                <a:latin typeface="+mj-ea"/>
                <a:ea typeface="+mj-ea"/>
              </a:rPr>
              <a:t>Project Explorer </a:t>
            </a:r>
            <a:r>
              <a:rPr lang="ko-KR" altLang="en-US" sz="1200">
                <a:latin typeface="+mj-ea"/>
                <a:ea typeface="+mj-ea"/>
              </a:rPr>
              <a:t>창에서 상단의 역삼각형을 클릭한 후 </a:t>
            </a:r>
            <a:r>
              <a:rPr lang="en-US" altLang="ko-KR" sz="1200">
                <a:latin typeface="+mj-ea"/>
                <a:ea typeface="+mj-ea"/>
              </a:rPr>
              <a:t>Package Presentation &gt; Hierarchical</a:t>
            </a:r>
            <a:r>
              <a:rPr lang="ko-KR" altLang="en-US" sz="1200">
                <a:latin typeface="+mj-ea"/>
                <a:ea typeface="+mj-ea"/>
              </a:rPr>
              <a:t>을 </a:t>
            </a:r>
            <a:endParaRPr lang="en-US" altLang="ko-KR" sz="1200">
              <a:latin typeface="+mj-ea"/>
              <a:ea typeface="+mj-ea"/>
            </a:endParaRPr>
          </a:p>
          <a:p>
            <a:r>
              <a:rPr lang="ko-KR" altLang="en-US" sz="1200">
                <a:latin typeface="+mj-ea"/>
                <a:ea typeface="+mj-ea"/>
              </a:rPr>
              <a:t>선택합니다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8" name="그림 7"/>
          <p:cNvPicPr/>
          <p:nvPr/>
        </p:nvPicPr>
        <p:blipFill>
          <a:blip r:embed="rId2"/>
          <a:stretch>
            <a:fillRect/>
          </a:stretch>
        </p:blipFill>
        <p:spPr>
          <a:xfrm>
            <a:off x="1324274" y="2269037"/>
            <a:ext cx="4964430" cy="25996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3250096" y="2269037"/>
            <a:ext cx="202096" cy="15611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50096" y="3737113"/>
            <a:ext cx="1296168" cy="1987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198165" y="3935896"/>
            <a:ext cx="864705" cy="1689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/>
          <p:nvPr/>
        </p:nvPicPr>
        <p:blipFill>
          <a:blip r:embed="rId3"/>
          <a:stretch>
            <a:fillRect/>
          </a:stretch>
        </p:blipFill>
        <p:spPr>
          <a:xfrm>
            <a:off x="1324274" y="4979504"/>
            <a:ext cx="1925822" cy="17989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1679713" y="5685183"/>
            <a:ext cx="1451113" cy="88458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5853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6.8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서블릿을 이용한 여러 가지 실습 예제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9460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기초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610139"/>
            <a:ext cx="7625089" cy="52322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400" b="1" dirty="0">
                <a:solidFill>
                  <a:srgbClr val="B83010"/>
                </a:solidFill>
                <a:latin typeface="+mj-ea"/>
                <a:ea typeface="+mj-ea"/>
              </a:rPr>
              <a:t>로그인 버튼 클릭 시</a:t>
            </a:r>
            <a:r>
              <a:rPr lang="en-US" altLang="ko-KR" sz="1400" b="1" dirty="0">
                <a:solidFill>
                  <a:srgbClr val="B83010"/>
                </a:solidFill>
                <a:latin typeface="+mj-ea"/>
                <a:ea typeface="+mj-ea"/>
              </a:rPr>
              <a:t>,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latin typeface="+mj-ea"/>
                <a:ea typeface="+mj-ea"/>
              </a:rPr>
              <a:t>&lt;form&gt; </a:t>
            </a:r>
            <a:r>
              <a:rPr lang="ko-KR" altLang="en-US" sz="1400" b="1" dirty="0">
                <a:solidFill>
                  <a:srgbClr val="0000FF"/>
                </a:solidFill>
                <a:latin typeface="+mj-ea"/>
                <a:ea typeface="+mj-ea"/>
              </a:rPr>
              <a:t>태그의 </a:t>
            </a:r>
            <a:r>
              <a:rPr lang="en-US" altLang="ko-KR" sz="1400" b="1" dirty="0">
                <a:solidFill>
                  <a:srgbClr val="0000FF"/>
                </a:solidFill>
                <a:latin typeface="+mj-ea"/>
                <a:ea typeface="+mj-ea"/>
              </a:rPr>
              <a:t>action </a:t>
            </a:r>
            <a:r>
              <a:rPr lang="ko-KR" altLang="en-US" sz="1400" b="1" dirty="0">
                <a:solidFill>
                  <a:srgbClr val="0000FF"/>
                </a:solidFill>
                <a:latin typeface="+mj-ea"/>
                <a:ea typeface="+mj-ea"/>
              </a:rPr>
              <a:t>속성에 지정한 </a:t>
            </a:r>
            <a:r>
              <a:rPr lang="en-US" altLang="ko-KR" sz="1400" b="1" dirty="0">
                <a:solidFill>
                  <a:srgbClr val="0000FF"/>
                </a:solidFill>
                <a:latin typeface="+mj-ea"/>
                <a:ea typeface="+mj-ea"/>
              </a:rPr>
              <a:t>JSP</a:t>
            </a:r>
            <a:r>
              <a:rPr lang="ko-KR" altLang="en-US" sz="1400" b="1" dirty="0">
                <a:solidFill>
                  <a:srgbClr val="0000FF"/>
                </a:solidFill>
                <a:latin typeface="+mj-ea"/>
                <a:ea typeface="+mj-ea"/>
              </a:rPr>
              <a:t>나 서블릿으로  </a:t>
            </a:r>
            <a:r>
              <a:rPr lang="en-US" altLang="ko-KR" sz="1400" b="1" dirty="0">
                <a:solidFill>
                  <a:srgbClr val="0000FF"/>
                </a:solidFill>
                <a:latin typeface="+mj-ea"/>
                <a:ea typeface="+mj-ea"/>
              </a:rPr>
              <a:t>name/value</a:t>
            </a:r>
            <a:r>
              <a:rPr lang="ko-KR" altLang="en-US" sz="1400" b="1" dirty="0">
                <a:solidFill>
                  <a:srgbClr val="0000FF"/>
                </a:solidFill>
                <a:latin typeface="+mj-ea"/>
                <a:ea typeface="+mj-ea"/>
              </a:rPr>
              <a:t>로 전송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60521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6.2  &lt;form&gt;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태그를 이용해 서블릿에 요청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628980" y="2150993"/>
            <a:ext cx="5895975" cy="3848100"/>
            <a:chOff x="1628980" y="1991967"/>
            <a:chExt cx="5895975" cy="3848100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8980" y="1991967"/>
              <a:ext cx="5895975" cy="3848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사각형 설명선 7"/>
            <p:cNvSpPr/>
            <p:nvPr/>
          </p:nvSpPr>
          <p:spPr>
            <a:xfrm>
              <a:off x="2903674" y="3030191"/>
              <a:ext cx="1895475" cy="624922"/>
            </a:xfrm>
            <a:prstGeom prst="wedgeRectCallout">
              <a:avLst>
                <a:gd name="adj1" fmla="val -35209"/>
                <a:gd name="adj2" fmla="val 85507"/>
              </a:avLst>
            </a:prstGeom>
            <a:solidFill>
              <a:srgbClr val="FFC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 latinLnBrk="1">
                <a:spcAft>
                  <a:spcPts val="120"/>
                </a:spcAft>
              </a:pPr>
              <a:r>
                <a:rPr lang="en-US" sz="1000" b="1" kern="100">
                  <a:solidFill>
                    <a:srgbClr val="000000"/>
                  </a:solidFill>
                  <a:effectLst/>
                  <a:latin typeface="+mj-ea"/>
                  <a:ea typeface="+mj-ea"/>
                  <a:cs typeface="Times New Roman"/>
                </a:rPr>
                <a:t>&lt;input&gt; </a:t>
              </a:r>
              <a:r>
                <a:rPr lang="ko-KR" sz="1000" b="1" kern="100">
                  <a:solidFill>
                    <a:srgbClr val="000000"/>
                  </a:solidFill>
                  <a:effectLst/>
                  <a:latin typeface="+mj-ea"/>
                  <a:ea typeface="+mj-ea"/>
                  <a:cs typeface="Times New Roman"/>
                </a:rPr>
                <a:t>태그의</a:t>
              </a:r>
              <a:r>
                <a:rPr lang="en-US" sz="1000" b="1" kern="100">
                  <a:solidFill>
                    <a:srgbClr val="000000"/>
                  </a:solidFill>
                  <a:effectLst/>
                  <a:latin typeface="+mj-ea"/>
                  <a:ea typeface="+mj-ea"/>
                  <a:cs typeface="Times New Roman"/>
                </a:rPr>
                <a:t> name </a:t>
              </a:r>
              <a:r>
                <a:rPr lang="ko-KR" sz="1000" b="1" kern="100">
                  <a:solidFill>
                    <a:srgbClr val="000000"/>
                  </a:solidFill>
                  <a:effectLst/>
                  <a:latin typeface="+mj-ea"/>
                  <a:ea typeface="+mj-ea"/>
                  <a:cs typeface="Times New Roman"/>
                </a:rPr>
                <a:t>속성의 값과 실제 입력한 데이터가 쌍으로 전송됩니다</a:t>
              </a:r>
              <a:r>
                <a:rPr lang="en-US" sz="1000" b="1" kern="100">
                  <a:solidFill>
                    <a:srgbClr val="000000"/>
                  </a:solidFill>
                  <a:effectLst/>
                  <a:latin typeface="+mj-ea"/>
                  <a:ea typeface="+mj-ea"/>
                  <a:cs typeface="Times New Roman"/>
                </a:rPr>
                <a:t>.</a:t>
              </a:r>
              <a:endParaRPr lang="ko-KR" sz="1000" kern="100">
                <a:effectLst/>
                <a:latin typeface="+mj-ea"/>
                <a:ea typeface="+mj-ea"/>
                <a:cs typeface="Times New Roman"/>
              </a:endParaRPr>
            </a:p>
          </p:txBody>
        </p:sp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3965" y="4901028"/>
              <a:ext cx="1651554" cy="51072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11353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기초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5119" y="1401826"/>
            <a:ext cx="4253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j-ea"/>
                <a:ea typeface="+mj-ea"/>
              </a:rPr>
              <a:t>&lt;form&gt; </a:t>
            </a:r>
            <a:r>
              <a:rPr lang="ko-KR" altLang="en-US" sz="1600" b="1" dirty="0">
                <a:latin typeface="+mj-ea"/>
                <a:ea typeface="+mj-ea"/>
              </a:rPr>
              <a:t>태그와 관련된 여러 가지 속성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083400"/>
              </p:ext>
            </p:extLst>
          </p:nvPr>
        </p:nvGraphicFramePr>
        <p:xfrm>
          <a:off x="584631" y="1707346"/>
          <a:ext cx="7545577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1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13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35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속성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name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&lt;form&gt;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태그의 이름을 지정합니다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여러 개의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form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 존재할 경우 구분하는 역할을 합니다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자바스크립트에서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&lt;form&gt;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태그에 접근할 때 자주 사용합니다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450">
                <a:tc>
                  <a:txBody>
                    <a:bodyPr/>
                    <a:lstStyle/>
                    <a:p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method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&lt;form&gt;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태그 안에서 작성된 데이터를 전송하는 방법을 지정합니다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0" i="0" u="none" strike="noStrike" kern="1200" baseline="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 GET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로 지정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합니다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아무것도 지정하지 않으면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입니다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302">
                <a:tc>
                  <a:txBody>
                    <a:bodyPr/>
                    <a:lstStyle/>
                    <a:p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action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&lt;form&gt;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태그에서 데이터를 전송할 서블릿이나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JSP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를 지정합니다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i="0" u="none" strike="noStrike" kern="1200" baseline="0" dirty="0">
                          <a:solidFill>
                            <a:srgbClr val="B83010"/>
                          </a:solidFill>
                          <a:latin typeface="+mn-lt"/>
                          <a:ea typeface="+mn-ea"/>
                          <a:cs typeface="+mn-cs"/>
                        </a:rPr>
                        <a:t>서블릿으로 전송할 때는 </a:t>
                      </a:r>
                      <a:r>
                        <a:rPr lang="ko-KR" altLang="en-US" sz="1400" b="1" i="0" u="none" strike="noStrike" kern="1200" baseline="0" dirty="0">
                          <a:solidFill>
                            <a:srgbClr val="B83010"/>
                          </a:solidFill>
                          <a:latin typeface="+mn-lt"/>
                          <a:ea typeface="+mn-ea"/>
                          <a:cs typeface="+mn-cs"/>
                        </a:rPr>
                        <a:t>매핑 이름을 사용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합니다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215">
                <a:tc>
                  <a:txBody>
                    <a:bodyPr/>
                    <a:lstStyle/>
                    <a:p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encType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&lt;form&gt;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태그에서 </a:t>
                      </a:r>
                      <a:r>
                        <a:rPr lang="ko-KR" altLang="en-US" sz="1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전송할 데이터의 </a:t>
                      </a:r>
                      <a:r>
                        <a:rPr lang="en-US" altLang="ko-KR" sz="1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encoding </a:t>
                      </a:r>
                      <a:r>
                        <a:rPr lang="ko-KR" altLang="en-US" sz="1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타입을 지정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합니다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파일을 업로드할 때는 </a:t>
                      </a:r>
                      <a:r>
                        <a:rPr lang="en-US" altLang="ko-KR" sz="1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multipart/form-data</a:t>
                      </a:r>
                      <a:r>
                        <a:rPr lang="ko-KR" altLang="en-US" sz="1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로 지정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합니다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711235"/>
            <a:ext cx="760521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6.2  &lt;form&gt;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태그를 이용해 서블릿에 요청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BE9AD48-9CC5-4AFA-8329-5449F7B9FB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588247"/>
              </p:ext>
            </p:extLst>
          </p:nvPr>
        </p:nvGraphicFramePr>
        <p:xfrm>
          <a:off x="584631" y="4475528"/>
          <a:ext cx="7886700" cy="1046892"/>
        </p:xfrm>
        <a:graphic>
          <a:graphicData uri="http://schemas.openxmlformats.org/drawingml/2006/table">
            <a:tbl>
              <a:tblPr/>
              <a:tblGrid>
                <a:gridCol w="3441679">
                  <a:extLst>
                    <a:ext uri="{9D8B030D-6E8A-4147-A177-3AD203B41FA5}">
                      <a16:colId xmlns:a16="http://schemas.microsoft.com/office/drawing/2014/main" val="2575347427"/>
                    </a:ext>
                  </a:extLst>
                </a:gridCol>
                <a:gridCol w="4445021">
                  <a:extLst>
                    <a:ext uri="{9D8B030D-6E8A-4147-A177-3AD203B41FA5}">
                      <a16:colId xmlns:a16="http://schemas.microsoft.com/office/drawing/2014/main" val="37392732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200">
                          <a:effectLst/>
                          <a:latin typeface="notokr"/>
                        </a:rPr>
                        <a:t>application/x-www-form-urlencoded</a:t>
                      </a:r>
                    </a:p>
                  </a:txBody>
                  <a:tcPr marL="42402" marR="42402" marT="42402" marB="42402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>
                          <a:effectLst/>
                          <a:latin typeface="notokr"/>
                        </a:rPr>
                        <a:t> 기본값으로</a:t>
                      </a:r>
                      <a:r>
                        <a:rPr lang="en-US" altLang="ko-KR" sz="1000" dirty="0">
                          <a:effectLst/>
                          <a:latin typeface="notokr"/>
                        </a:rPr>
                        <a:t>, </a:t>
                      </a:r>
                      <a:r>
                        <a:rPr lang="ko-KR" altLang="en-US" sz="1000" dirty="0">
                          <a:effectLst/>
                          <a:latin typeface="notokr"/>
                        </a:rPr>
                        <a:t>모든 문자들은 서버로 보내기 전에 </a:t>
                      </a:r>
                      <a:r>
                        <a:rPr lang="ko-KR" altLang="en-US" sz="1000" dirty="0" err="1">
                          <a:effectLst/>
                          <a:latin typeface="notokr"/>
                        </a:rPr>
                        <a:t>인코딩됨을</a:t>
                      </a:r>
                      <a:r>
                        <a:rPr lang="ko-KR" altLang="en-US" sz="1000" dirty="0">
                          <a:effectLst/>
                          <a:latin typeface="notokr"/>
                        </a:rPr>
                        <a:t> 명시함</a:t>
                      </a:r>
                      <a:r>
                        <a:rPr lang="en-US" altLang="ko-KR" sz="1000" dirty="0">
                          <a:effectLst/>
                          <a:latin typeface="notokr"/>
                        </a:rPr>
                        <a:t>.</a:t>
                      </a:r>
                    </a:p>
                  </a:txBody>
                  <a:tcPr marL="42402" marR="42402" marT="42402" marB="42402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01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0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770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200">
                          <a:effectLst/>
                          <a:latin typeface="notokr"/>
                        </a:rPr>
                        <a:t>multipart/form-data</a:t>
                      </a:r>
                    </a:p>
                  </a:txBody>
                  <a:tcPr marL="42402" marR="42402" marT="42402" marB="42402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>
                          <a:effectLst/>
                          <a:latin typeface="notokr"/>
                        </a:rPr>
                        <a:t> 모든 문자를 인코딩하지 않음을 명시함</a:t>
                      </a:r>
                      <a:r>
                        <a:rPr lang="en-US" altLang="ko-KR" sz="1000" dirty="0">
                          <a:effectLst/>
                          <a:latin typeface="notokr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000" dirty="0">
                          <a:effectLst/>
                          <a:latin typeface="notokr"/>
                        </a:rPr>
                        <a:t>이 방식은 </a:t>
                      </a:r>
                      <a:r>
                        <a:rPr lang="en-US" altLang="ko-KR" sz="1000" dirty="0">
                          <a:effectLst/>
                          <a:latin typeface="notokr"/>
                        </a:rPr>
                        <a:t>&lt;form&gt; </a:t>
                      </a:r>
                      <a:r>
                        <a:rPr lang="ko-KR" altLang="en-US" sz="1000" dirty="0">
                          <a:effectLst/>
                          <a:latin typeface="notokr"/>
                        </a:rPr>
                        <a:t>요소가 파일이나 이미지를 서버로 전송할 때 주로 사용함</a:t>
                      </a:r>
                      <a:r>
                        <a:rPr lang="en-US" altLang="ko-KR" sz="1000" dirty="0">
                          <a:effectLst/>
                          <a:latin typeface="notokr"/>
                        </a:rPr>
                        <a:t>.</a:t>
                      </a:r>
                    </a:p>
                  </a:txBody>
                  <a:tcPr marL="42402" marR="42402" marT="42402" marB="42402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0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01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211065"/>
                  </a:ext>
                </a:extLst>
              </a:tr>
              <a:tr h="363703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200" dirty="0">
                          <a:effectLst/>
                          <a:latin typeface="notokr"/>
                        </a:rPr>
                        <a:t>text/plain</a:t>
                      </a:r>
                    </a:p>
                  </a:txBody>
                  <a:tcPr marL="42402" marR="42402" marT="42402" marB="42402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effectLst/>
                          <a:latin typeface="notokr"/>
                        </a:rPr>
                        <a:t>공백 문자</a:t>
                      </a:r>
                      <a:r>
                        <a:rPr lang="en-US" altLang="ko-KR" sz="1000" dirty="0">
                          <a:effectLst/>
                          <a:latin typeface="notokr"/>
                        </a:rPr>
                        <a:t>(space)</a:t>
                      </a:r>
                      <a:r>
                        <a:rPr lang="ko-KR" altLang="en-US" sz="1000" dirty="0">
                          <a:effectLst/>
                          <a:latin typeface="notokr"/>
                        </a:rPr>
                        <a:t>는 </a:t>
                      </a:r>
                      <a:r>
                        <a:rPr lang="en-US" altLang="ko-KR" sz="1000" dirty="0">
                          <a:effectLst/>
                          <a:latin typeface="notokr"/>
                        </a:rPr>
                        <a:t>"+" </a:t>
                      </a:r>
                      <a:r>
                        <a:rPr lang="ko-KR" altLang="en-US" sz="1000" dirty="0">
                          <a:effectLst/>
                          <a:latin typeface="notokr"/>
                        </a:rPr>
                        <a:t>기호로 변환하지만</a:t>
                      </a:r>
                      <a:r>
                        <a:rPr lang="en-US" altLang="ko-KR" sz="1000" dirty="0">
                          <a:effectLst/>
                          <a:latin typeface="notokr"/>
                        </a:rPr>
                        <a:t>, </a:t>
                      </a:r>
                      <a:r>
                        <a:rPr lang="ko-KR" altLang="en-US" sz="1000" dirty="0">
                          <a:effectLst/>
                          <a:latin typeface="notokr"/>
                        </a:rPr>
                        <a:t>나머지 문자는 모두 </a:t>
                      </a:r>
                      <a:r>
                        <a:rPr lang="ko-KR" altLang="en-US" sz="1000" dirty="0" err="1">
                          <a:effectLst/>
                          <a:latin typeface="notokr"/>
                        </a:rPr>
                        <a:t>인코딩되지</a:t>
                      </a:r>
                      <a:r>
                        <a:rPr lang="ko-KR" altLang="en-US" sz="1000" dirty="0">
                          <a:effectLst/>
                          <a:latin typeface="notokr"/>
                        </a:rPr>
                        <a:t> 않음을 명시함</a:t>
                      </a:r>
                      <a:r>
                        <a:rPr lang="en-US" altLang="ko-KR" sz="1000" dirty="0">
                          <a:effectLst/>
                          <a:latin typeface="notokr"/>
                        </a:rPr>
                        <a:t>.</a:t>
                      </a:r>
                    </a:p>
                  </a:txBody>
                  <a:tcPr marL="42402" marR="42402" marT="42402" marB="42402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01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01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527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1353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10003</TotalTime>
  <Words>3201</Words>
  <Application>Microsoft Office PowerPoint</Application>
  <PresentationFormat>화면 슬라이드 쇼(4:3)</PresentationFormat>
  <Paragraphs>440</Paragraphs>
  <Slides>72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72</vt:i4>
      </vt:variant>
    </vt:vector>
  </HeadingPairs>
  <TitlesOfParts>
    <vt:vector size="80" baseType="lpstr">
      <vt:lpstr>notokr</vt:lpstr>
      <vt:lpstr>나눔스퀘어</vt:lpstr>
      <vt:lpstr>나눔스퀘어 Bold</vt:lpstr>
      <vt:lpstr>맑은 고딕</vt:lpstr>
      <vt:lpstr>Arial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SSEN Kim</dc:creator>
  <cp:lastModifiedBy>goott2</cp:lastModifiedBy>
  <cp:revision>746</cp:revision>
  <dcterms:created xsi:type="dcterms:W3CDTF">2018-08-29T04:30:46Z</dcterms:created>
  <dcterms:modified xsi:type="dcterms:W3CDTF">2020-11-04T05:32:01Z</dcterms:modified>
</cp:coreProperties>
</file>