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7"/>
  </p:notesMasterIdLst>
  <p:sldIdLst>
    <p:sldId id="719" r:id="rId2"/>
    <p:sldId id="724" r:id="rId3"/>
    <p:sldId id="262" r:id="rId4"/>
    <p:sldId id="720" r:id="rId5"/>
    <p:sldId id="721" r:id="rId6"/>
    <p:sldId id="722" r:id="rId7"/>
    <p:sldId id="723" r:id="rId8"/>
    <p:sldId id="725" r:id="rId9"/>
    <p:sldId id="729" r:id="rId10"/>
    <p:sldId id="726" r:id="rId11"/>
    <p:sldId id="730" r:id="rId12"/>
    <p:sldId id="731" r:id="rId13"/>
    <p:sldId id="727" r:id="rId14"/>
    <p:sldId id="728" r:id="rId15"/>
    <p:sldId id="733" r:id="rId16"/>
    <p:sldId id="732" r:id="rId17"/>
    <p:sldId id="735" r:id="rId18"/>
    <p:sldId id="736" r:id="rId19"/>
    <p:sldId id="739" r:id="rId20"/>
    <p:sldId id="737" r:id="rId21"/>
    <p:sldId id="734" r:id="rId22"/>
    <p:sldId id="738" r:id="rId23"/>
    <p:sldId id="741" r:id="rId24"/>
    <p:sldId id="742" r:id="rId25"/>
    <p:sldId id="746" r:id="rId26"/>
    <p:sldId id="747" r:id="rId27"/>
    <p:sldId id="748" r:id="rId28"/>
    <p:sldId id="749" r:id="rId29"/>
    <p:sldId id="750" r:id="rId30"/>
    <p:sldId id="740" r:id="rId31"/>
    <p:sldId id="743" r:id="rId32"/>
    <p:sldId id="744" r:id="rId33"/>
    <p:sldId id="751" r:id="rId34"/>
    <p:sldId id="752" r:id="rId35"/>
    <p:sldId id="745" r:id="rId36"/>
    <p:sldId id="753" r:id="rId37"/>
    <p:sldId id="755" r:id="rId38"/>
    <p:sldId id="756" r:id="rId39"/>
    <p:sldId id="757" r:id="rId40"/>
    <p:sldId id="754" r:id="rId41"/>
    <p:sldId id="758" r:id="rId42"/>
    <p:sldId id="802" r:id="rId43"/>
    <p:sldId id="759" r:id="rId44"/>
    <p:sldId id="760" r:id="rId45"/>
    <p:sldId id="761" r:id="rId46"/>
    <p:sldId id="762" r:id="rId47"/>
    <p:sldId id="803" r:id="rId48"/>
    <p:sldId id="767" r:id="rId49"/>
    <p:sldId id="770" r:id="rId50"/>
    <p:sldId id="764" r:id="rId51"/>
    <p:sldId id="768" r:id="rId52"/>
    <p:sldId id="769" r:id="rId53"/>
    <p:sldId id="765" r:id="rId54"/>
    <p:sldId id="766" r:id="rId55"/>
    <p:sldId id="771" r:id="rId56"/>
    <p:sldId id="772" r:id="rId57"/>
    <p:sldId id="773" r:id="rId58"/>
    <p:sldId id="774" r:id="rId59"/>
    <p:sldId id="775" r:id="rId60"/>
    <p:sldId id="776" r:id="rId61"/>
    <p:sldId id="777" r:id="rId62"/>
    <p:sldId id="778" r:id="rId63"/>
    <p:sldId id="763" r:id="rId64"/>
    <p:sldId id="779" r:id="rId65"/>
    <p:sldId id="780" r:id="rId66"/>
    <p:sldId id="782" r:id="rId67"/>
    <p:sldId id="783" r:id="rId68"/>
    <p:sldId id="784" r:id="rId69"/>
    <p:sldId id="781" r:id="rId70"/>
    <p:sldId id="785" r:id="rId71"/>
    <p:sldId id="786" r:id="rId72"/>
    <p:sldId id="788" r:id="rId73"/>
    <p:sldId id="789" r:id="rId74"/>
    <p:sldId id="790" r:id="rId75"/>
    <p:sldId id="794" r:id="rId76"/>
    <p:sldId id="787" r:id="rId77"/>
    <p:sldId id="791" r:id="rId78"/>
    <p:sldId id="792" r:id="rId79"/>
    <p:sldId id="795" r:id="rId80"/>
    <p:sldId id="796" r:id="rId81"/>
    <p:sldId id="797" r:id="rId82"/>
    <p:sldId id="798" r:id="rId83"/>
    <p:sldId id="799" r:id="rId84"/>
    <p:sldId id="801" r:id="rId85"/>
    <p:sldId id="793" r:id="rId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006600"/>
    <a:srgbClr val="B83010"/>
    <a:srgbClr val="664E9C"/>
    <a:srgbClr val="39BCB8"/>
    <a:srgbClr val="39BBB6"/>
    <a:srgbClr val="49C1BE"/>
    <a:srgbClr val="B5A8D3"/>
    <a:srgbClr val="EE5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22" y="54"/>
      </p:cViewPr>
      <p:guideLst>
        <p:guide orient="horz" pos="1071"/>
        <p:guide pos="385"/>
        <p:guide pos="5375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pPr/>
              <a:t>2020-11-12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2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 확장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8.1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서블릿 포워드 기능 사용하기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en-US" altLang="ko-KR" sz="2000" b="1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8.3 dispatcher</a:t>
            </a:r>
            <a:r>
              <a:rPr lang="ko-KR" altLang="en-US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포워드 방법</a:t>
            </a:r>
            <a:endParaRPr lang="en-US" altLang="ko-KR" sz="2000" b="1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en-US" altLang="ko-KR" sz="2000" b="1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 및 사용법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8.6 load-on-startup </a:t>
            </a:r>
            <a:r>
              <a:rPr lang="ko-KR" altLang="en-US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사용하기</a:t>
            </a:r>
            <a:endParaRPr lang="en-US" altLang="ko-KR" sz="2000" b="1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78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8.2.3 refresh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포워딩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374" y="1790498"/>
            <a:ext cx="7116417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refresh</a:t>
            </a:r>
            <a:r>
              <a:rPr lang="ko-KR" altLang="en-US" sz="1200" dirty="0">
                <a:latin typeface="+mj-ea"/>
                <a:ea typeface="+mj-ea"/>
              </a:rPr>
              <a:t>를 이용한 포워딩 역시 </a:t>
            </a:r>
            <a:r>
              <a:rPr lang="en-US" altLang="ko-KR" sz="1200" dirty="0">
                <a:latin typeface="+mj-ea"/>
                <a:ea typeface="+mj-ea"/>
              </a:rPr>
              <a:t>redirect</a:t>
            </a:r>
            <a:r>
              <a:rPr lang="ko-KR" altLang="en-US" sz="1200" dirty="0">
                <a:latin typeface="+mj-ea"/>
                <a:ea typeface="+mj-ea"/>
              </a:rPr>
              <a:t>처럼 웹 브라우저를 거쳐서 요청을 수행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287" y="5625546"/>
            <a:ext cx="7676476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클라이언트의 웹 브라우저에서 첫 번째 서블릿에 요청</a:t>
            </a:r>
            <a:r>
              <a:rPr lang="ko-KR" altLang="en-US" sz="1200" dirty="0">
                <a:latin typeface="+mj-ea"/>
              </a:rPr>
              <a:t> </a:t>
            </a:r>
            <a:endParaRPr lang="en-US" altLang="ko-KR" sz="1200" dirty="0">
              <a:latin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</a:rPr>
              <a:t>첫 번째 서블릿은 </a:t>
            </a:r>
            <a:r>
              <a:rPr lang="en-US" altLang="ko-KR" sz="1200" dirty="0">
                <a:latin typeface="+mj-ea"/>
              </a:rPr>
              <a:t>addHeader() </a:t>
            </a:r>
            <a:r>
              <a:rPr lang="ko-KR" altLang="en-US" sz="1200" dirty="0">
                <a:latin typeface="+mj-ea"/>
              </a:rPr>
              <a:t>메소드를 이용해 웹 브라우저에게 두 번째 서블릿에 대한 정보를 보냄</a:t>
            </a:r>
            <a:endParaRPr lang="en-US" altLang="ko-KR" sz="1200" dirty="0">
              <a:latin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</a:rPr>
              <a:t>웹 브라우저는 </a:t>
            </a:r>
            <a:r>
              <a:rPr lang="en-US" altLang="ko-KR" sz="1200" dirty="0">
                <a:latin typeface="+mj-ea"/>
              </a:rPr>
              <a:t>addHeader() </a:t>
            </a:r>
            <a:r>
              <a:rPr lang="ko-KR" altLang="en-US" sz="1200" dirty="0">
                <a:latin typeface="+mj-ea"/>
              </a:rPr>
              <a:t>메소드가 알려준 두 번째 서블릿에게 다시 요청</a:t>
            </a:r>
            <a:endParaRPr lang="en-US" altLang="ko-KR" sz="1200" dirty="0">
              <a:latin typeface="+mj-ea"/>
              <a:ea typeface="+mj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66" y="2067497"/>
            <a:ext cx="6740525" cy="364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6953" y="3385400"/>
            <a:ext cx="1995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클라이언트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5519" y="4955783"/>
            <a:ext cx="1995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톰캣 컨테이너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0948" y="2474843"/>
            <a:ext cx="59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85063" y="2751842"/>
            <a:ext cx="59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92567" y="3508510"/>
            <a:ext cx="59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87966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8.2.4 refresh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포워딩 실습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470" y="1790498"/>
            <a:ext cx="811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sec01.ex02 </a:t>
            </a:r>
            <a:r>
              <a:rPr lang="ko-KR" altLang="en-US" sz="1200" dirty="0">
                <a:latin typeface="+mj-ea"/>
                <a:ea typeface="+mj-ea"/>
              </a:rPr>
              <a:t>패키지를 만들고 </a:t>
            </a:r>
            <a:r>
              <a:rPr lang="en-US" altLang="ko-KR" sz="1200" dirty="0">
                <a:latin typeface="+mj-ea"/>
                <a:ea typeface="+mj-ea"/>
              </a:rPr>
              <a:t>redirect </a:t>
            </a:r>
            <a:r>
              <a:rPr lang="ko-KR" altLang="en-US" sz="1200" dirty="0">
                <a:latin typeface="+mj-ea"/>
                <a:ea typeface="+mj-ea"/>
              </a:rPr>
              <a:t>포워딩 실습 때와 마찬가지로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두 개의 서블릿 클래스를 추가</a:t>
            </a:r>
            <a:r>
              <a:rPr lang="ko-KR" altLang="en-US" sz="1200" dirty="0">
                <a:latin typeface="+mj-ea"/>
                <a:ea typeface="+mj-ea"/>
              </a:rPr>
              <a:t>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534" y="2229057"/>
            <a:ext cx="2266950" cy="172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57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490870"/>
            <a:ext cx="796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FirstServlet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response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latin typeface="+mj-ea"/>
                <a:ea typeface="+mj-ea"/>
              </a:rPr>
              <a:t>addHeader() </a:t>
            </a:r>
            <a:r>
              <a:rPr lang="ko-KR" altLang="en-US" sz="1200" dirty="0">
                <a:latin typeface="+mj-ea"/>
                <a:ea typeface="+mj-ea"/>
              </a:rPr>
              <a:t>메소드에 </a:t>
            </a:r>
            <a:r>
              <a:rPr lang="en-US" altLang="ko-KR" sz="1200" dirty="0">
                <a:latin typeface="+mj-ea"/>
                <a:ea typeface="+mj-ea"/>
              </a:rPr>
              <a:t>Refresh</a:t>
            </a:r>
            <a:r>
              <a:rPr lang="ko-KR" altLang="en-US" sz="1200" dirty="0">
                <a:latin typeface="+mj-ea"/>
                <a:ea typeface="+mj-ea"/>
              </a:rPr>
              <a:t>를 설정하고 </a:t>
            </a:r>
            <a:r>
              <a:rPr lang="en-US" altLang="ko-KR" sz="1200" dirty="0">
                <a:latin typeface="+mj-ea"/>
                <a:ea typeface="+mj-ea"/>
              </a:rPr>
              <a:t>1</a:t>
            </a:r>
            <a:r>
              <a:rPr lang="ko-KR" altLang="en-US" sz="1200" dirty="0">
                <a:latin typeface="+mj-ea"/>
                <a:ea typeface="+mj-ea"/>
              </a:rPr>
              <a:t>초 후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url=second</a:t>
            </a:r>
            <a:r>
              <a:rPr lang="ko-KR" altLang="en-US" sz="1200" dirty="0">
                <a:latin typeface="+mj-ea"/>
                <a:ea typeface="+mj-ea"/>
              </a:rPr>
              <a:t>에 지정한 </a:t>
            </a:r>
            <a:r>
              <a:rPr lang="en-US" altLang="ko-KR" sz="1200" dirty="0">
                <a:latin typeface="+mj-ea"/>
                <a:ea typeface="+mj-ea"/>
              </a:rPr>
              <a:t>second </a:t>
            </a:r>
            <a:r>
              <a:rPr lang="ko-KR" altLang="en-US" sz="1200" dirty="0">
                <a:latin typeface="+mj-ea"/>
                <a:ea typeface="+mj-ea"/>
              </a:rPr>
              <a:t>서블릿에 브라우저에서 재요청하게 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57" y="1952535"/>
            <a:ext cx="6642744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1424385" y="3302964"/>
            <a:ext cx="549022" cy="9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119" y="3166985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57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10748"/>
            <a:ext cx="774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3. SecondServlet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이는 브라우저에서 재요청하면 브라우저로 메시지를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출력하는 서블릿입니다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92" y="1972413"/>
            <a:ext cx="6710363" cy="3518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1507421" y="3357417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5247" y="3198387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67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451113"/>
            <a:ext cx="793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브라우저에서 </a:t>
            </a:r>
            <a:r>
              <a:rPr lang="en-US" altLang="ko-KR" sz="1200" dirty="0">
                <a:latin typeface="+mj-ea"/>
                <a:ea typeface="+mj-ea"/>
              </a:rPr>
              <a:t>http:localhost:8090/pro08/first</a:t>
            </a:r>
            <a:r>
              <a:rPr lang="ko-KR" altLang="en-US" sz="1200" dirty="0">
                <a:latin typeface="+mj-ea"/>
                <a:ea typeface="+mj-ea"/>
              </a:rPr>
              <a:t>로 요청하면 </a:t>
            </a:r>
            <a:r>
              <a:rPr lang="en-US" altLang="ko-KR" sz="1200" dirty="0">
                <a:latin typeface="+mj-ea"/>
                <a:ea typeface="+mj-ea"/>
              </a:rPr>
              <a:t>/second</a:t>
            </a:r>
            <a:r>
              <a:rPr lang="ko-KR" altLang="en-US" sz="1200" dirty="0">
                <a:latin typeface="+mj-ea"/>
                <a:ea typeface="+mj-ea"/>
              </a:rPr>
              <a:t>로 재요청합니다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681" y="1728112"/>
            <a:ext cx="4048125" cy="112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66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54930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location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포워딩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810376"/>
            <a:ext cx="7883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sec01.ex03 </a:t>
            </a:r>
            <a:r>
              <a:rPr lang="ko-KR" altLang="en-US" sz="1200" dirty="0">
                <a:latin typeface="+mj-ea"/>
                <a:ea typeface="+mj-ea"/>
              </a:rPr>
              <a:t>패키지를 만들고 다음과 같이 두 개의 서블릿 클래스를 추가합니다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8706" y="2087375"/>
            <a:ext cx="2352675" cy="2028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7988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00809"/>
            <a:ext cx="837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FirstServlet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서블릿에서 </a:t>
            </a:r>
            <a:r>
              <a:rPr lang="en-US" altLang="ko-KR" sz="1200" dirty="0">
                <a:latin typeface="+mj-ea"/>
                <a:ea typeface="+mj-ea"/>
              </a:rPr>
              <a:t>PrintWriter</a:t>
            </a:r>
            <a:r>
              <a:rPr lang="ko-KR" altLang="en-US" sz="1200" dirty="0">
                <a:latin typeface="+mj-ea"/>
                <a:ea typeface="+mj-ea"/>
              </a:rPr>
              <a:t>로 자바스크립트 코드를 출력해 서블릿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second</a:t>
            </a:r>
            <a:r>
              <a:rPr lang="ko-KR" altLang="en-US" sz="1200" dirty="0">
                <a:latin typeface="+mj-ea"/>
                <a:ea typeface="+mj-ea"/>
              </a:rPr>
              <a:t>로 재요청합니다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67" y="2020866"/>
            <a:ext cx="6862646" cy="35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1287232" y="3397956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5241" y="3251034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8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0870"/>
            <a:ext cx="8151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마찬가지로 브라우저에서 재요청하면 브라우저로 메시지를 출력하는 두 번째 서블릿을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30" y="1879140"/>
            <a:ext cx="6631770" cy="348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259784" y="3255729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7671" y="3108807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194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10748"/>
            <a:ext cx="776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http://localhost:8090/pro08/first</a:t>
            </a:r>
            <a:r>
              <a:rPr lang="ko-KR" altLang="en-US" sz="1200" dirty="0">
                <a:latin typeface="+mj-ea"/>
                <a:ea typeface="+mj-ea"/>
              </a:rPr>
              <a:t>로 요청하면 </a:t>
            </a:r>
            <a:r>
              <a:rPr lang="en-US" altLang="ko-KR" sz="1200" dirty="0">
                <a:latin typeface="+mj-ea"/>
                <a:ea typeface="+mj-ea"/>
              </a:rPr>
              <a:t>/second</a:t>
            </a:r>
            <a:r>
              <a:rPr lang="ko-KR" altLang="en-US" sz="1200" dirty="0">
                <a:latin typeface="+mj-ea"/>
                <a:ea typeface="+mj-ea"/>
              </a:rPr>
              <a:t>로 재요청합니다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8338" y="1917631"/>
            <a:ext cx="3076575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0194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44991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8.2.6 redirect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방식으로 다른 서블릿에 데이터 전달하기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800437"/>
            <a:ext cx="803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이번에는 </a:t>
            </a:r>
            <a:r>
              <a:rPr lang="en-US" altLang="ko-KR" sz="1200" dirty="0">
                <a:latin typeface="+mj-ea"/>
                <a:ea typeface="+mj-ea"/>
              </a:rPr>
              <a:t>redirect </a:t>
            </a:r>
            <a:r>
              <a:rPr lang="ko-KR" altLang="en-US" sz="1200" dirty="0">
                <a:latin typeface="+mj-ea"/>
                <a:ea typeface="+mj-ea"/>
              </a:rPr>
              <a:t>방법으로 최초 요청한 서블릿에서 </a:t>
            </a:r>
            <a:r>
              <a:rPr lang="en-US" altLang="ko-KR" sz="1200" dirty="0">
                <a:latin typeface="+mj-ea"/>
                <a:ea typeface="+mj-ea"/>
              </a:rPr>
              <a:t>GET </a:t>
            </a:r>
            <a:r>
              <a:rPr lang="ko-KR" altLang="en-US" sz="1200" dirty="0">
                <a:latin typeface="+mj-ea"/>
                <a:ea typeface="+mj-ea"/>
              </a:rPr>
              <a:t>방식으로 다른 서블릿으로 데이터를 전달하는 예제를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같은 방법으로 작성해 보겠습니다</a:t>
            </a:r>
            <a:r>
              <a:rPr lang="en-US" altLang="ko-KR" sz="1200" dirty="0">
                <a:latin typeface="+mj-ea"/>
                <a:ea typeface="+mj-ea"/>
              </a:rPr>
              <a:t>. FirstServlet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45" y="2397648"/>
            <a:ext cx="6528029" cy="322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1422566" y="3727853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0453" y="3561053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B707C5-2CDD-475B-94E9-9ECA48409ED6}"/>
              </a:ext>
            </a:extLst>
          </p:cNvPr>
          <p:cNvSpPr txBox="1"/>
          <p:nvPr/>
        </p:nvSpPr>
        <p:spPr>
          <a:xfrm>
            <a:off x="302676" y="5685100"/>
            <a:ext cx="8039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b="1" dirty="0">
                <a:latin typeface="+mj-ea"/>
                <a:ea typeface="+mj-ea"/>
              </a:rPr>
              <a:t>전달하려는 값에 한글이 있을 경우</a:t>
            </a:r>
            <a:r>
              <a:rPr lang="en-US" altLang="ko-KR" sz="1200" b="1" dirty="0">
                <a:latin typeface="+mj-ea"/>
                <a:ea typeface="+mj-ea"/>
              </a:rPr>
              <a:t>, </a:t>
            </a:r>
            <a:r>
              <a:rPr lang="ko-KR" altLang="en-US" sz="1200" b="1" dirty="0">
                <a:latin typeface="+mj-ea"/>
                <a:ea typeface="+mj-ea"/>
              </a:rPr>
              <a:t>해당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값을 </a:t>
            </a:r>
            <a:r>
              <a:rPr lang="en-US" altLang="ko-KR" sz="1200" b="1" dirty="0" err="1">
                <a:latin typeface="+mj-ea"/>
                <a:ea typeface="+mj-ea"/>
              </a:rPr>
              <a:t>URLEncoder.encode</a:t>
            </a:r>
            <a:r>
              <a:rPr lang="en-US" altLang="ko-KR" sz="1200" b="1" dirty="0">
                <a:latin typeface="+mj-ea"/>
                <a:ea typeface="+mj-ea"/>
              </a:rPr>
              <a:t>(“</a:t>
            </a:r>
            <a:r>
              <a:rPr lang="ko-KR" altLang="en-US" sz="1200" b="1" dirty="0" err="1">
                <a:latin typeface="+mj-ea"/>
                <a:ea typeface="+mj-ea"/>
              </a:rPr>
              <a:t>보낼값</a:t>
            </a:r>
            <a:r>
              <a:rPr lang="en-US" altLang="ko-KR" sz="1200" b="1" dirty="0">
                <a:latin typeface="+mj-ea"/>
                <a:ea typeface="+mj-ea"/>
              </a:rPr>
              <a:t>”, “utf-8”);</a:t>
            </a:r>
            <a:r>
              <a:rPr lang="ko-KR" altLang="en-US" sz="1200" b="1" dirty="0">
                <a:latin typeface="+mj-ea"/>
                <a:ea typeface="+mj-ea"/>
              </a:rPr>
              <a:t> 로 처리해야 합니다</a:t>
            </a:r>
            <a:r>
              <a:rPr lang="en-US" altLang="ko-KR" sz="1200" b="1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692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8.1.1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포워드 기능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 포워드 기능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009" y="1989278"/>
            <a:ext cx="7146234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하나의 서블릿에서 다른 서블릿이나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JSP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와 연동하는 방법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호출하는 방법을 의미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)</a:t>
            </a:r>
            <a:endParaRPr lang="ko-KR" altLang="en-US" sz="120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84631" y="2865676"/>
            <a:ext cx="803911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포워드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(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서블릿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1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이 서블릿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2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를 호출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)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 기능이 사용되는 용도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(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필요한 이유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5009" y="3281152"/>
            <a:ext cx="7146234" cy="171861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요청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(request)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에 대한 추가 작업을 다른 서블릿에게 수행하게 함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요청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(request)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에 포함된 정보를 다른 서블릿이나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JSP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와 공유</a:t>
            </a:r>
            <a:r>
              <a:rPr lang="ko-KR" altLang="en-US" sz="1200" dirty="0">
                <a:latin typeface="+mj-ea"/>
                <a:ea typeface="+mj-ea"/>
              </a:rPr>
              <a:t>함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  <a:sym typeface="Wingdings" panose="05000000000000000000" pitchFamily="2" charset="2"/>
              </a:rPr>
              <a:t>필요한 경우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요청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(request)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에 정보를 포함시켜 다른 서블릿에 전달</a:t>
            </a:r>
            <a:r>
              <a:rPr lang="ko-KR" altLang="en-US" sz="1200" dirty="0">
                <a:latin typeface="+mj-ea"/>
                <a:ea typeface="+mj-ea"/>
              </a:rPr>
              <a:t>할 수 있음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모델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2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개발 시 서블릿에서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JSP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로 데이터를 전달하는 데 사용됨</a:t>
            </a:r>
          </a:p>
        </p:txBody>
      </p:sp>
    </p:spTree>
    <p:extLst>
      <p:ext uri="{BB962C8B-B14F-4D97-AF65-F5344CB8AC3E}">
        <p14:creationId xmlns:p14="http://schemas.microsoft.com/office/powerpoint/2010/main" val="500962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30626"/>
            <a:ext cx="802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SecondServlet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이전 서블릿에서 전달된 값을 </a:t>
            </a:r>
            <a:r>
              <a:rPr lang="en-US" altLang="ko-KR" sz="1200" dirty="0">
                <a:latin typeface="+mj-ea"/>
                <a:ea typeface="+mj-ea"/>
              </a:rPr>
              <a:t>getParamter() </a:t>
            </a:r>
            <a:r>
              <a:rPr lang="ko-KR" altLang="en-US" sz="1200" dirty="0">
                <a:latin typeface="+mj-ea"/>
                <a:ea typeface="+mj-ea"/>
              </a:rPr>
              <a:t>메소드를 이용해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가져옵니다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75252" y="2107297"/>
            <a:ext cx="7262691" cy="3679547"/>
            <a:chOff x="327457" y="2119727"/>
            <a:chExt cx="8305800" cy="4929185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457" y="2119727"/>
              <a:ext cx="8258175" cy="172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457" y="3667537"/>
              <a:ext cx="8305800" cy="338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직선 연결선 7"/>
          <p:cNvCxnSpPr/>
          <p:nvPr/>
        </p:nvCxnSpPr>
        <p:spPr>
          <a:xfrm>
            <a:off x="1090934" y="3384120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8943" y="3247137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5582" y="4469642"/>
            <a:ext cx="167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Name </a:t>
            </a:r>
            <a:r>
              <a:rPr lang="ko-KR" altLang="en-US" sz="1200" dirty="0"/>
              <a:t>키의 값인 </a:t>
            </a:r>
            <a:r>
              <a:rPr lang="en-US" altLang="ko-KR" sz="1200" dirty="0"/>
              <a:t>lee</a:t>
            </a:r>
            <a:r>
              <a:rPr lang="ko-KR" altLang="en-US" sz="1200" dirty="0"/>
              <a:t>를 </a:t>
            </a:r>
            <a:endParaRPr lang="en-US" altLang="ko-KR" sz="1200" dirty="0"/>
          </a:p>
          <a:p>
            <a:r>
              <a:rPr lang="ko-KR" altLang="en-US" sz="1200" dirty="0"/>
              <a:t>이전 서블릿으로부터 </a:t>
            </a:r>
            <a:endParaRPr lang="en-US" altLang="ko-KR" sz="1200" dirty="0"/>
          </a:p>
          <a:p>
            <a:r>
              <a:rPr lang="ko-KR" altLang="en-US" sz="1200" dirty="0"/>
              <a:t>전달받습니다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299648" y="4060209"/>
            <a:ext cx="2395182" cy="33437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324274" y="4892722"/>
            <a:ext cx="15826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194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421296"/>
            <a:ext cx="807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다음은 실행 결과입니다</a:t>
            </a:r>
            <a:r>
              <a:rPr lang="en-US" altLang="ko-KR" sz="1200" dirty="0">
                <a:latin typeface="+mj-ea"/>
                <a:ea typeface="+mj-ea"/>
              </a:rPr>
              <a:t>. GET </a:t>
            </a:r>
            <a:r>
              <a:rPr lang="ko-KR" altLang="en-US" sz="1200" dirty="0">
                <a:latin typeface="+mj-ea"/>
                <a:ea typeface="+mj-ea"/>
              </a:rPr>
              <a:t>방식을 이용해 </a:t>
            </a:r>
            <a:r>
              <a:rPr lang="en-US" altLang="ko-KR" sz="1200" dirty="0">
                <a:latin typeface="+mj-ea"/>
                <a:ea typeface="+mj-ea"/>
              </a:rPr>
              <a:t>redirect</a:t>
            </a:r>
            <a:r>
              <a:rPr lang="ko-KR" altLang="en-US" sz="1200" dirty="0">
                <a:latin typeface="+mj-ea"/>
                <a:ea typeface="+mj-ea"/>
              </a:rPr>
              <a:t>되는 서블릿 </a:t>
            </a:r>
            <a:r>
              <a:rPr lang="en-US" altLang="ko-KR" sz="1200" dirty="0">
                <a:latin typeface="+mj-ea"/>
                <a:ea typeface="+mj-ea"/>
              </a:rPr>
              <a:t>second</a:t>
            </a:r>
            <a:r>
              <a:rPr lang="ko-KR" altLang="en-US" sz="1200" dirty="0">
                <a:latin typeface="+mj-ea"/>
                <a:ea typeface="+mj-ea"/>
              </a:rPr>
              <a:t>로 이름이 전달됩니다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174" y="4136910"/>
            <a:ext cx="5804452" cy="2769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refresh</a:t>
            </a:r>
            <a:r>
              <a:rPr lang="ko-KR" altLang="en-US" sz="1200" dirty="0">
                <a:latin typeface="+mj-ea"/>
                <a:ea typeface="+mj-ea"/>
              </a:rPr>
              <a:t>나 </a:t>
            </a:r>
            <a:r>
              <a:rPr lang="en-US" altLang="ko-KR" sz="1200" dirty="0">
                <a:latin typeface="+mj-ea"/>
                <a:ea typeface="+mj-ea"/>
              </a:rPr>
              <a:t>location </a:t>
            </a:r>
            <a:r>
              <a:rPr lang="ko-KR" altLang="en-US" sz="1200" dirty="0">
                <a:latin typeface="+mj-ea"/>
                <a:ea typeface="+mj-ea"/>
              </a:rPr>
              <a:t>역시 </a:t>
            </a:r>
            <a:r>
              <a:rPr lang="en-US" altLang="ko-KR" sz="1200" dirty="0">
                <a:latin typeface="+mj-ea"/>
                <a:ea typeface="+mj-ea"/>
              </a:rPr>
              <a:t>GET </a:t>
            </a:r>
            <a:r>
              <a:rPr lang="ko-KR" altLang="en-US" sz="1200" dirty="0">
                <a:latin typeface="+mj-ea"/>
                <a:ea typeface="+mj-ea"/>
              </a:rPr>
              <a:t>방식을 이용해 다른 서블릿으로 데이터를 전달하기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5678" y="3846443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b="1" dirty="0"/>
              <a:t>실습예제</a:t>
            </a: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515" y="1814512"/>
            <a:ext cx="3667125" cy="1076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932043" y="2236304"/>
            <a:ext cx="2807597" cy="3180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988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8.3 dispatch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06689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8.3.1 RequestDispatcher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포워딩 과정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3974" y="1762134"/>
            <a:ext cx="7017026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RequestDispatcher </a:t>
            </a:r>
            <a:r>
              <a:rPr lang="ko-KR" altLang="en-US" sz="1200" dirty="0">
                <a:latin typeface="+mj-ea"/>
                <a:ea typeface="+mj-ea"/>
              </a:rPr>
              <a:t>방식은 클라이언트의 브라우저를 거치지 않고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서버에서 포워딩이 진행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119" y="6082748"/>
            <a:ext cx="7734420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클라이언트의 웹 브라우저에서 첫 번째 서블릿에 요청합니다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첫 번째 서블릿은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RequestDispatcher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를 이용해 두 번째 서블릿으로 포워드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(forward())</a:t>
            </a:r>
            <a:r>
              <a:rPr lang="ko-KR" altLang="en-US" sz="1200" dirty="0">
                <a:latin typeface="+mj-ea"/>
                <a:ea typeface="+mj-ea"/>
              </a:rPr>
              <a:t>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3483" y="4654514"/>
            <a:ext cx="2785101" cy="46166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</a:rPr>
              <a:t>모델</a:t>
            </a:r>
            <a:r>
              <a:rPr lang="en-US" altLang="ko-KR" sz="1200" b="1" dirty="0">
                <a:solidFill>
                  <a:srgbClr val="0000FF"/>
                </a:solidFill>
              </a:rPr>
              <a:t>2</a:t>
            </a:r>
            <a:r>
              <a:rPr lang="ko-KR" altLang="en-US" sz="1200" b="1" dirty="0">
                <a:solidFill>
                  <a:srgbClr val="0000FF"/>
                </a:solidFill>
              </a:rPr>
              <a:t>나 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r>
              <a:rPr lang="ko-KR" altLang="en-US" sz="1200" b="1" dirty="0">
                <a:solidFill>
                  <a:srgbClr val="0000FF"/>
                </a:solidFill>
              </a:rPr>
              <a:t>스프링 프레임워크에서 포워딩 시 사용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5456351" y="4709853"/>
            <a:ext cx="248478" cy="35780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34" y="2039133"/>
            <a:ext cx="5873750" cy="447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01009" y="3776870"/>
            <a:ext cx="4790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000" b="1" dirty="0">
                <a:latin typeface="+mj-ea"/>
                <a:ea typeface="+mj-ea"/>
              </a:rPr>
              <a:t>RequestDispatcher dispatch = request.getRequestDispatcher("second");  </a:t>
            </a:r>
            <a:endParaRPr lang="ko-KR" altLang="ko-KR" sz="1000" dirty="0">
              <a:latin typeface="+mj-ea"/>
              <a:ea typeface="+mj-ea"/>
            </a:endParaRPr>
          </a:p>
          <a:p>
            <a:pPr latinLnBrk="1"/>
            <a:r>
              <a:rPr lang="en-US" altLang="ko-KR" sz="1000" b="1" dirty="0">
                <a:latin typeface="+mj-ea"/>
                <a:ea typeface="+mj-ea"/>
              </a:rPr>
              <a:t>dispatch.forward(request, response);</a:t>
            </a:r>
            <a:endParaRPr lang="ko-KR" altLang="ko-KR" sz="10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53748" y="5836527"/>
            <a:ext cx="1391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톰캣 컨테이너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3061" y="2733261"/>
            <a:ext cx="397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4113" y="3939738"/>
            <a:ext cx="397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160194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8.3 dispatcher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480930"/>
            <a:ext cx="793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sec03.ex01 </a:t>
            </a:r>
            <a:r>
              <a:rPr lang="ko-KR" altLang="en-US" sz="1200" dirty="0">
                <a:latin typeface="+mj-ea"/>
                <a:ea typeface="+mj-ea"/>
              </a:rPr>
              <a:t>패키지에 다음과 같이 두 개의 서블릿 클래스를 추가합니다</a:t>
            </a: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8218" y="1881186"/>
            <a:ext cx="2076450" cy="1724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71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8.3 dispatcher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490870"/>
            <a:ext cx="798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FirstServlet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RequstDispatcher </a:t>
            </a:r>
            <a:r>
              <a:rPr lang="ko-KR" altLang="en-US" sz="1200" dirty="0">
                <a:latin typeface="+mj-ea"/>
                <a:ea typeface="+mj-ea"/>
              </a:rPr>
              <a:t>클래스를 이용해 두 번째 서블릿인 </a:t>
            </a:r>
            <a:r>
              <a:rPr lang="en-US" altLang="ko-KR" sz="1200" dirty="0">
                <a:latin typeface="+mj-ea"/>
                <a:ea typeface="+mj-ea"/>
              </a:rPr>
              <a:t>second</a:t>
            </a:r>
            <a:r>
              <a:rPr lang="ko-KR" altLang="en-US" sz="1200" dirty="0">
                <a:latin typeface="+mj-ea"/>
                <a:ea typeface="+mj-ea"/>
              </a:rPr>
              <a:t>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지정한 후 </a:t>
            </a:r>
            <a:r>
              <a:rPr lang="en-US" altLang="ko-KR" sz="1200" dirty="0">
                <a:latin typeface="+mj-ea"/>
                <a:ea typeface="+mj-ea"/>
              </a:rPr>
              <a:t>forward() </a:t>
            </a:r>
            <a:r>
              <a:rPr lang="ko-KR" altLang="en-US" sz="1200" dirty="0">
                <a:latin typeface="+mj-ea"/>
                <a:ea typeface="+mj-ea"/>
              </a:rPr>
              <a:t>메소드를 이용해 포워드합니다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70" y="1952535"/>
            <a:ext cx="6180121" cy="297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1117675" y="3207381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6050" y="3060459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8599" y="3959749"/>
            <a:ext cx="5144494" cy="4691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1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8.3 dispatch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0870"/>
            <a:ext cx="8181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두 번째 서블릿인 </a:t>
            </a:r>
            <a:r>
              <a:rPr lang="en-US" altLang="ko-KR" sz="1200" dirty="0">
                <a:latin typeface="+mj-ea"/>
                <a:ea typeface="+mj-ea"/>
              </a:rPr>
              <a:t>SecondServlet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5" y="1767869"/>
            <a:ext cx="6171194" cy="3231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912772" y="3046045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0415" y="2889184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05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8.3 dispatcher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687" y="1480930"/>
            <a:ext cx="7911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실행해 보면 웹 브라우저 주소 창의 </a:t>
            </a:r>
            <a:r>
              <a:rPr lang="en-US" altLang="ko-KR" sz="1200" dirty="0">
                <a:latin typeface="+mj-ea"/>
                <a:ea typeface="+mj-ea"/>
              </a:rPr>
              <a:t>URL</a:t>
            </a:r>
            <a:r>
              <a:rPr lang="ko-KR" altLang="en-US" sz="1200" dirty="0">
                <a:latin typeface="+mj-ea"/>
                <a:ea typeface="+mj-ea"/>
              </a:rPr>
              <a:t>이 변경되지 않고 그대로입니다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이는 서블릿의 포워드가 서버에서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 수행되었기 때문입니다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5099" y="2102126"/>
            <a:ext cx="3000375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389243" y="2574235"/>
            <a:ext cx="2146231" cy="2683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805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8.3 dispatcher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626" y="1500809"/>
            <a:ext cx="825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이번에는 </a:t>
            </a:r>
            <a:r>
              <a:rPr lang="en-US" altLang="ko-KR" sz="1200" dirty="0">
                <a:latin typeface="+mj-ea"/>
                <a:ea typeface="+mj-ea"/>
              </a:rPr>
              <a:t>dispatch</a:t>
            </a:r>
            <a:r>
              <a:rPr lang="ko-KR" altLang="en-US" sz="1200" dirty="0">
                <a:latin typeface="+mj-ea"/>
                <a:ea typeface="+mj-ea"/>
              </a:rPr>
              <a:t>를 이용해 전송할 때 </a:t>
            </a:r>
            <a:r>
              <a:rPr lang="en-US" altLang="ko-KR" sz="1200" dirty="0">
                <a:latin typeface="+mj-ea"/>
                <a:ea typeface="+mj-ea"/>
              </a:rPr>
              <a:t>GET </a:t>
            </a:r>
            <a:r>
              <a:rPr lang="ko-KR" altLang="en-US" sz="1200" dirty="0">
                <a:latin typeface="+mj-ea"/>
                <a:ea typeface="+mj-ea"/>
              </a:rPr>
              <a:t>방식으로 데이터를 전송해 봅시다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앞의 서블릿 클래스를 다음과 같이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수정합니다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서블릿 이름 다음에 </a:t>
            </a:r>
            <a:r>
              <a:rPr lang="en-US" altLang="ko-KR" sz="1200" dirty="0">
                <a:latin typeface="+mj-ea"/>
                <a:ea typeface="+mj-ea"/>
              </a:rPr>
              <a:t>?name=lee</a:t>
            </a:r>
            <a:r>
              <a:rPr lang="ko-KR" altLang="en-US" sz="1200" dirty="0">
                <a:latin typeface="+mj-ea"/>
                <a:ea typeface="+mj-ea"/>
              </a:rPr>
              <a:t>를 추가하여 </a:t>
            </a:r>
            <a:r>
              <a:rPr lang="en-US" altLang="ko-KR" sz="1200" dirty="0">
                <a:latin typeface="+mj-ea"/>
                <a:ea typeface="+mj-ea"/>
              </a:rPr>
              <a:t>GET </a:t>
            </a:r>
            <a:r>
              <a:rPr lang="ko-KR" altLang="en-US" sz="1200" dirty="0">
                <a:latin typeface="+mj-ea"/>
                <a:ea typeface="+mj-ea"/>
              </a:rPr>
              <a:t>방식으로 </a:t>
            </a:r>
            <a:r>
              <a:rPr lang="en-US" altLang="ko-KR" sz="1200" dirty="0">
                <a:latin typeface="+mj-ea"/>
                <a:ea typeface="+mj-ea"/>
              </a:rPr>
              <a:t>name </a:t>
            </a:r>
            <a:r>
              <a:rPr lang="ko-KR" altLang="en-US" sz="1200" dirty="0">
                <a:latin typeface="+mj-ea"/>
                <a:ea typeface="+mj-ea"/>
              </a:rPr>
              <a:t>값을 두 번째 서블릿으로 전달합니다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03" y="1962474"/>
            <a:ext cx="5868436" cy="328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755074" y="3139852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0723" y="2992930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9212" y="4091462"/>
            <a:ext cx="5144494" cy="6316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805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8.3 dispatcher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0687"/>
            <a:ext cx="7744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en-US" altLang="ko-KR" sz="1200" dirty="0">
                <a:latin typeface="+mj-ea"/>
                <a:ea typeface="+mj-ea"/>
              </a:rPr>
              <a:t>dispatcher</a:t>
            </a:r>
            <a:r>
              <a:rPr lang="ko-KR" altLang="en-US" sz="1200" dirty="0">
                <a:latin typeface="+mj-ea"/>
                <a:ea typeface="+mj-ea"/>
              </a:rPr>
              <a:t>를 이용해 전달된 </a:t>
            </a:r>
            <a:r>
              <a:rPr lang="en-US" altLang="ko-KR" sz="1200" dirty="0">
                <a:latin typeface="+mj-ea"/>
                <a:ea typeface="+mj-ea"/>
              </a:rPr>
              <a:t>name </a:t>
            </a:r>
            <a:r>
              <a:rPr lang="ko-KR" altLang="en-US" sz="1200" dirty="0">
                <a:latin typeface="+mj-ea"/>
                <a:ea typeface="+mj-ea"/>
              </a:rPr>
              <a:t>값을 출력합니다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57" y="1797685"/>
            <a:ext cx="6117328" cy="39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455211" y="3058446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0860" y="2921463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044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8.3 dispatcher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0687"/>
            <a:ext cx="7545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en-US" altLang="ko-KR" sz="1200" dirty="0">
                <a:latin typeface="+mj-ea"/>
                <a:ea typeface="+mj-ea"/>
              </a:rPr>
              <a:t>GET </a:t>
            </a:r>
            <a:r>
              <a:rPr lang="ko-KR" altLang="en-US" sz="1200" dirty="0">
                <a:latin typeface="+mj-ea"/>
                <a:ea typeface="+mj-ea"/>
              </a:rPr>
              <a:t>방식으로 </a:t>
            </a:r>
            <a:r>
              <a:rPr lang="en-US" altLang="ko-KR" sz="1200" dirty="0">
                <a:latin typeface="+mj-ea"/>
                <a:ea typeface="+mj-ea"/>
              </a:rPr>
              <a:t>dispatcher</a:t>
            </a:r>
            <a:r>
              <a:rPr lang="ko-KR" altLang="en-US" sz="1200" dirty="0">
                <a:latin typeface="+mj-ea"/>
                <a:ea typeface="+mj-ea"/>
              </a:rPr>
              <a:t>를 이용해 데이터를 전달해도 웹 브라우저의 </a:t>
            </a:r>
            <a:r>
              <a:rPr lang="en-US" altLang="ko-KR" sz="1200" dirty="0">
                <a:latin typeface="+mj-ea"/>
                <a:ea typeface="+mj-ea"/>
              </a:rPr>
              <a:t>URL</a:t>
            </a:r>
            <a:r>
              <a:rPr lang="ko-KR" altLang="en-US" sz="1200" dirty="0">
                <a:latin typeface="+mj-ea"/>
                <a:ea typeface="+mj-ea"/>
              </a:rPr>
              <a:t>은 변경되지 않습니다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6133" y="1857321"/>
            <a:ext cx="3000375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66133" y="2653748"/>
            <a:ext cx="685180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04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서블릿의 포워드 방법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4522" y="1989278"/>
            <a:ext cx="435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redirect </a:t>
            </a:r>
            <a:r>
              <a:rPr lang="ko-KR" altLang="en-US" sz="1200" b="1" dirty="0">
                <a:latin typeface="+mj-ea"/>
                <a:ea typeface="+mj-ea"/>
              </a:rPr>
              <a:t>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522" y="2231971"/>
            <a:ext cx="7354956" cy="88761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HttpServletResponse </a:t>
            </a:r>
            <a:r>
              <a:rPr lang="ko-KR" altLang="en-US" sz="1200" dirty="0">
                <a:latin typeface="+mj-ea"/>
                <a:ea typeface="+mj-ea"/>
              </a:rPr>
              <a:t>객체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예</a:t>
            </a:r>
            <a:r>
              <a:rPr lang="en-US" altLang="ko-KR" sz="1200" dirty="0">
                <a:latin typeface="+mj-ea"/>
                <a:ea typeface="+mj-ea"/>
              </a:rPr>
              <a:t>, response)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sendRedirect() </a:t>
            </a:r>
            <a:r>
              <a:rPr lang="ko-KR" altLang="en-US" sz="1200" dirty="0">
                <a:latin typeface="+mj-ea"/>
                <a:ea typeface="+mj-ea"/>
              </a:rPr>
              <a:t>메소드를 이용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첫번째 서블릿을 호출한 클라이언트의 웹 브라우저에서 두번째 서블릿을 요청하는 방식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형식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response.sendRedirect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포워드할 서블릿 </a:t>
            </a:r>
            <a:r>
              <a:rPr lang="ko-KR" altLang="en-US" sz="1200" dirty="0">
                <a:latin typeface="+mj-ea"/>
                <a:ea typeface="+mj-ea"/>
              </a:rPr>
              <a:t>또는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JSP</a:t>
            </a:r>
            <a:r>
              <a:rPr lang="en-US" altLang="ko-KR" sz="1200" dirty="0">
                <a:latin typeface="+mj-ea"/>
                <a:ea typeface="+mj-ea"/>
              </a:rPr>
              <a:t>") ;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4522" y="3929485"/>
            <a:ext cx="435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Refresh </a:t>
            </a:r>
            <a:r>
              <a:rPr lang="ko-KR" altLang="en-US" sz="1200" b="1" dirty="0">
                <a:latin typeface="+mj-ea"/>
                <a:ea typeface="+mj-ea"/>
              </a:rPr>
              <a:t>방법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4522" y="4198466"/>
            <a:ext cx="7354956" cy="88761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HttpServletResponse </a:t>
            </a:r>
            <a:r>
              <a:rPr lang="ko-KR" altLang="en-US" sz="1200" dirty="0">
                <a:latin typeface="+mj-ea"/>
                <a:ea typeface="+mj-ea"/>
              </a:rPr>
              <a:t>객체의</a:t>
            </a:r>
            <a:r>
              <a:rPr lang="en-US" altLang="ko-KR" sz="1200" dirty="0">
                <a:latin typeface="+mj-ea"/>
              </a:rPr>
              <a:t> (</a:t>
            </a:r>
            <a:r>
              <a:rPr lang="ko-KR" altLang="en-US" sz="1200" dirty="0">
                <a:latin typeface="+mj-ea"/>
              </a:rPr>
              <a:t>예</a:t>
            </a:r>
            <a:r>
              <a:rPr lang="en-US" altLang="ko-KR" sz="1200" dirty="0">
                <a:latin typeface="+mj-ea"/>
              </a:rPr>
              <a:t>, response)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addHeader()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메소드를 이용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FF"/>
                </a:solidFill>
                <a:latin typeface="+mj-ea"/>
              </a:rPr>
              <a:t>첫번째 서블릿을 호출한 클라이언트의 웹 브라우저에서 두번째 서블릿을 요청하는 방식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형식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response.addHeader("Refresh",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경과시간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초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);url=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요청할 서블릿 또는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JSP")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;</a:t>
            </a:r>
            <a:endParaRPr lang="ko-KR" altLang="en-US" sz="120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0005" y="1097825"/>
            <a:ext cx="11630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>
                <a:solidFill>
                  <a:srgbClr val="0000FF"/>
                </a:solidFill>
              </a:rPr>
              <a:t>redirect</a:t>
            </a:r>
          </a:p>
          <a:p>
            <a:pPr marL="342900" indent="-342900">
              <a:buAutoNum type="arabicPeriod"/>
            </a:pPr>
            <a:r>
              <a:rPr lang="en-US" altLang="ko-KR" sz="1400" b="1" dirty="0">
                <a:solidFill>
                  <a:srgbClr val="0000FF"/>
                </a:solidFill>
              </a:rPr>
              <a:t>Refresh</a:t>
            </a:r>
          </a:p>
          <a:p>
            <a:pPr marL="342900" indent="-342900">
              <a:buAutoNum type="arabicPeriod"/>
            </a:pPr>
            <a:r>
              <a:rPr lang="en-US" altLang="ko-KR" sz="1400" b="1" dirty="0">
                <a:solidFill>
                  <a:srgbClr val="0000FF"/>
                </a:solidFill>
              </a:rPr>
              <a:t>Location</a:t>
            </a:r>
          </a:p>
          <a:p>
            <a:pPr marL="342900" indent="-342900">
              <a:buAutoNum type="arabicPeriod"/>
            </a:pPr>
            <a:endParaRPr lang="en-US" altLang="ko-KR" sz="1400" b="1" dirty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b="1" dirty="0">
                <a:solidFill>
                  <a:srgbClr val="FF0000"/>
                </a:solidFill>
              </a:rPr>
              <a:t>dispatch</a:t>
            </a:r>
          </a:p>
          <a:p>
            <a:pPr marL="342900" indent="-342900">
              <a:buAutoNum type="arabicPeriod"/>
            </a:pP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368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44991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바인딩이란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(Binding,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!!)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3232" y="1800437"/>
            <a:ext cx="7336855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웹 프로그램 실행 시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자원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데이터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)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를 서블릿 관련 객체에 저장하는 방법</a:t>
            </a:r>
            <a:endParaRPr lang="en-US" altLang="ko-KR" sz="1200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주로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HttpServletRequest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HttpSession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ServletContext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객체에서 사용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저장된 자원은 프로그램 실행 시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서블릿이나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JSP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에서 공유해서 사용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74732"/>
              </p:ext>
            </p:extLst>
          </p:nvPr>
        </p:nvGraphicFramePr>
        <p:xfrm>
          <a:off x="961430" y="3258089"/>
          <a:ext cx="731786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9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관련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setAttribute(String name,Object obj)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자원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데이터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각 객체에 바인딩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4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getAttribute(String name)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각 객체에 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바인딩된 자원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데이터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으로 가져옵니다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removeAttribute(String name)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각 객체에 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바인딩된 자원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데이터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으로 제거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1428" y="2981090"/>
            <a:ext cx="5488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서블릿 객체에서 사용되는 바인딩 관련 메소드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1428" y="4797358"/>
            <a:ext cx="7336855" cy="101566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앞에서 포워딩  시</a:t>
            </a:r>
            <a:r>
              <a:rPr lang="en-US" altLang="ko-KR" sz="1200" dirty="0"/>
              <a:t>,  Get </a:t>
            </a:r>
            <a:r>
              <a:rPr lang="ko-KR" altLang="en-US" sz="1200" dirty="0"/>
              <a:t>방식으로 데이터를 전달하는 것은 전달하는 데이터가 적을 때는 유용하지만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/>
              <a:t>전달하는 데이터가 많을 때는 불편함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  </a:t>
            </a:r>
            <a:endParaRPr lang="en-US" altLang="ko-KR" sz="1200" dirty="0"/>
          </a:p>
          <a:p>
            <a:r>
              <a:rPr lang="ko-KR" altLang="en-US" sz="1200" dirty="0">
                <a:sym typeface="Wingdings" pitchFamily="2" charset="2"/>
              </a:rPr>
              <a:t>전달하는 데이터가 많을 때 및 대부분의 경우</a:t>
            </a:r>
            <a:r>
              <a:rPr lang="en-US" altLang="ko-KR" sz="1200" dirty="0">
                <a:sym typeface="Wingdings" pitchFamily="2" charset="2"/>
              </a:rPr>
              <a:t>, </a:t>
            </a:r>
            <a:r>
              <a:rPr lang="ko-KR" altLang="en-US" sz="1200" dirty="0">
                <a:sym typeface="Wingdings" pitchFamily="2" charset="2"/>
              </a:rPr>
              <a:t>서블릿이나 </a:t>
            </a:r>
            <a:r>
              <a:rPr lang="en-US" altLang="ko-KR" sz="1200" dirty="0">
                <a:sym typeface="Wingdings" pitchFamily="2" charset="2"/>
              </a:rPr>
              <a:t>JSP</a:t>
            </a:r>
            <a:r>
              <a:rPr lang="ko-KR" altLang="en-US" sz="1200" dirty="0">
                <a:sym typeface="Wingdings" pitchFamily="2" charset="2"/>
              </a:rPr>
              <a:t>에서 데이터를 주고 받을 때는 </a:t>
            </a:r>
            <a:endParaRPr lang="en-US" altLang="ko-KR" sz="1200" dirty="0">
              <a:sym typeface="Wingdings" pitchFamily="2" charset="2"/>
            </a:endParaRPr>
          </a:p>
          <a:p>
            <a:r>
              <a:rPr lang="en-US" altLang="ko-KR" sz="1200" dirty="0">
                <a:sym typeface="Wingdings" pitchFamily="2" charset="2"/>
              </a:rPr>
              <a:t> </a:t>
            </a:r>
            <a:r>
              <a:rPr lang="ko-KR" altLang="en-US" sz="1200" dirty="0">
                <a:sym typeface="Wingdings" pitchFamily="2" charset="2"/>
              </a:rPr>
              <a:t>바인딩을 사용함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719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44991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8.4.1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</a:rPr>
              <a:t>HttpServletRequest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</a:rPr>
              <a:t>를 이용한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</a:rPr>
              <a:t>redirect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</a:rPr>
              <a:t>포워딩 시 바인딩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434" y="1800437"/>
            <a:ext cx="6450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실습 파일을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6732" y="2222845"/>
            <a:ext cx="2247900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7815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50504"/>
            <a:ext cx="806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FirstServlet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HttpServletRequest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latin typeface="+mj-ea"/>
                <a:ea typeface="+mj-ea"/>
              </a:rPr>
              <a:t>setAttribute() </a:t>
            </a:r>
            <a:r>
              <a:rPr lang="ko-KR" altLang="en-US" sz="1200" dirty="0">
                <a:latin typeface="+mj-ea"/>
                <a:ea typeface="+mj-ea"/>
              </a:rPr>
              <a:t>메소드를 이용해 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(address, "</a:t>
            </a:r>
            <a:r>
              <a:rPr lang="ko-KR" altLang="en-US" sz="1200" dirty="0">
                <a:latin typeface="+mj-ea"/>
                <a:ea typeface="+mj-ea"/>
              </a:rPr>
              <a:t>서울시 성북구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  <a:r>
              <a:rPr lang="ko-KR" altLang="en-US" sz="1200" dirty="0">
                <a:latin typeface="+mj-ea"/>
                <a:ea typeface="+mj-ea"/>
              </a:rPr>
              <a:t>를 바인딩합니다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428" y="2012167"/>
            <a:ext cx="6429355" cy="315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1407163" y="3328804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4989" y="3171943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15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8002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두 번째 서블릿에서는 </a:t>
            </a:r>
            <a:r>
              <a:rPr lang="en-US" altLang="ko-KR" sz="1200" dirty="0">
                <a:latin typeface="+mj-ea"/>
                <a:ea typeface="+mj-ea"/>
              </a:rPr>
              <a:t>HttpServletRequest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latin typeface="+mj-ea"/>
                <a:ea typeface="+mj-ea"/>
              </a:rPr>
              <a:t>getAttribute() </a:t>
            </a:r>
            <a:r>
              <a:rPr lang="ko-KR" altLang="en-US" sz="1200" dirty="0">
                <a:latin typeface="+mj-ea"/>
                <a:ea typeface="+mj-ea"/>
              </a:rPr>
              <a:t>메소드를 이용해 전달된 주소를 받습니다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10060" y="1817564"/>
            <a:ext cx="6991905" cy="4254101"/>
            <a:chOff x="386944" y="1940408"/>
            <a:chExt cx="8239125" cy="5455755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944" y="1940408"/>
              <a:ext cx="8239125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518" y="3138488"/>
              <a:ext cx="8181975" cy="425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직선 연결선 7"/>
          <p:cNvCxnSpPr/>
          <p:nvPr/>
        </p:nvCxnSpPr>
        <p:spPr>
          <a:xfrm>
            <a:off x="1094509" y="3076732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640" y="2939749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69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70383"/>
            <a:ext cx="761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실행 결과를 보면 정상적으로는 </a:t>
            </a:r>
            <a:r>
              <a:rPr lang="en-US" altLang="ko-KR" sz="1200" dirty="0">
                <a:latin typeface="+mj-ea"/>
                <a:ea typeface="+mj-ea"/>
              </a:rPr>
              <a:t>'</a:t>
            </a:r>
            <a:r>
              <a:rPr lang="ko-KR" altLang="en-US" sz="1200" dirty="0">
                <a:latin typeface="+mj-ea"/>
                <a:ea typeface="+mj-ea"/>
              </a:rPr>
              <a:t>서울시 성북구</a:t>
            </a:r>
            <a:r>
              <a:rPr lang="en-US" altLang="ko-KR" sz="1200" dirty="0">
                <a:latin typeface="+mj-ea"/>
                <a:ea typeface="+mj-ea"/>
              </a:rPr>
              <a:t>'</a:t>
            </a:r>
            <a:r>
              <a:rPr lang="ko-KR" altLang="en-US" sz="1200" dirty="0">
                <a:latin typeface="+mj-ea"/>
                <a:ea typeface="+mj-ea"/>
              </a:rPr>
              <a:t>가 출력되어야 하는데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null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이 출력됩니다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 </a:t>
            </a:r>
            <a:r>
              <a:rPr lang="ko-KR" altLang="en-US" sz="1200" dirty="0">
                <a:latin typeface="+mj-ea"/>
                <a:ea typeface="+mj-ea"/>
              </a:rPr>
              <a:t>왜 그럴까요</a:t>
            </a:r>
            <a:r>
              <a:rPr lang="en-US" altLang="ko-KR" sz="1200" dirty="0">
                <a:latin typeface="+mj-ea"/>
                <a:ea typeface="+mj-ea"/>
              </a:rPr>
              <a:t>?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9698" y="4661453"/>
            <a:ext cx="7185992" cy="14773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웹 브라우저에서 다시 요청할 때 두 번째 서블릿에 전달되는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두 번째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request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는</a:t>
            </a:r>
            <a:r>
              <a:rPr lang="en-US" altLang="ko-KR" sz="1200" dirty="0">
                <a:latin typeface="+mj-ea"/>
                <a:ea typeface="+mj-ea"/>
              </a:rPr>
              <a:t>,</a:t>
            </a:r>
          </a:p>
          <a:p>
            <a:pPr marL="171450" indent="-171450"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 </a:t>
            </a:r>
            <a:r>
              <a:rPr lang="ko-KR" altLang="en-US" sz="1200" dirty="0">
                <a:latin typeface="+mj-ea"/>
                <a:ea typeface="+mj-ea"/>
              </a:rPr>
              <a:t>웹 브라우저를 통해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처음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요청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</a:rPr>
              <a:t>첫 번째 서블릿이 데이터를 바인딩 함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</a:rPr>
              <a:t>)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되는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request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와 다른 요청임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ea"/>
                <a:ea typeface="+mj-ea"/>
              </a:rPr>
              <a:t>redirect </a:t>
            </a:r>
            <a:r>
              <a:rPr lang="ko-KR" altLang="en-US" sz="1200" b="1" dirty="0">
                <a:latin typeface="+mj-ea"/>
                <a:ea typeface="+mj-ea"/>
              </a:rPr>
              <a:t>포워드 방식으로는 서블릿에서 바인딩한 데이터를 다른 서블릿으로 전송할 수 없음</a:t>
            </a:r>
            <a:r>
              <a:rPr lang="en-US" altLang="ko-KR" sz="1200" b="1" dirty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ea"/>
                <a:ea typeface="+mj-ea"/>
              </a:rPr>
              <a:t>동일한 이유로</a:t>
            </a:r>
            <a:r>
              <a:rPr lang="en-US" altLang="ko-KR" sz="1200" b="1" dirty="0">
                <a:latin typeface="+mj-ea"/>
                <a:ea typeface="+mj-ea"/>
              </a:rPr>
              <a:t>, refresh, location </a:t>
            </a:r>
            <a:r>
              <a:rPr lang="ko-KR" altLang="en-US" sz="1200" b="1" dirty="0">
                <a:latin typeface="+mj-ea"/>
                <a:ea typeface="+mj-ea"/>
              </a:rPr>
              <a:t>포워드 방식을 이용하는 방식으로는</a:t>
            </a:r>
            <a:endParaRPr lang="en-US" altLang="ko-KR" sz="1200" b="1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</a:t>
            </a:r>
            <a:r>
              <a:rPr lang="ko-KR" altLang="en-US" sz="1200" b="1" dirty="0">
                <a:latin typeface="+mj-ea"/>
                <a:ea typeface="+mj-ea"/>
              </a:rPr>
              <a:t> 서블릿에서 바인딩한 데이터를 다른 서블릿으로 전송할 수 없음</a:t>
            </a:r>
            <a:r>
              <a:rPr lang="en-US" altLang="ko-KR" sz="1200" b="1" dirty="0">
                <a:latin typeface="+mj-ea"/>
                <a:ea typeface="+mj-ea"/>
              </a:rPr>
              <a:t>.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3864545" y="3871289"/>
            <a:ext cx="357808" cy="40750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9924" y="2153064"/>
            <a:ext cx="3067050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4669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44991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8.4.2  HttpServletRequest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를 이용한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</a:rPr>
              <a:t>dispatcher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</a:rPr>
              <a:t>포워딩 시 바인딩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287" y="1799987"/>
            <a:ext cx="5983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실습 파일을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7354" y="2200482"/>
            <a:ext cx="2276475" cy="2238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7815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73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FirstServlet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브라우저에서 전달된 </a:t>
            </a:r>
            <a:r>
              <a:rPr lang="en-US" altLang="ko-KR" sz="1200" dirty="0">
                <a:latin typeface="+mj-ea"/>
                <a:ea typeface="+mj-ea"/>
              </a:rPr>
              <a:t>request</a:t>
            </a:r>
            <a:r>
              <a:rPr lang="ko-KR" altLang="en-US" sz="1200" dirty="0">
                <a:latin typeface="+mj-ea"/>
                <a:ea typeface="+mj-ea"/>
              </a:rPr>
              <a:t>에 주소를 바인딩한 후 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dispatcher </a:t>
            </a:r>
            <a:r>
              <a:rPr lang="ko-KR" altLang="en-US" sz="1200" dirty="0">
                <a:latin typeface="+mj-ea"/>
                <a:ea typeface="+mj-ea"/>
              </a:rPr>
              <a:t>방법을 이용해 다른 서블릿으로 포워딩합니다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99698" y="2089103"/>
            <a:ext cx="7187642" cy="3408591"/>
            <a:chOff x="499698" y="2089103"/>
            <a:chExt cx="7187642" cy="3408591"/>
          </a:xfrm>
        </p:grpSpPr>
        <p:pic>
          <p:nvPicPr>
            <p:cNvPr id="317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245" y="2089103"/>
              <a:ext cx="6494344" cy="340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>
              <a:off x="1321567" y="3382111"/>
              <a:ext cx="5490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99698" y="3245128"/>
              <a:ext cx="868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protected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7563" y="3732030"/>
              <a:ext cx="6719777" cy="1701209"/>
            </a:xfrm>
            <a:prstGeom prst="rect">
              <a:avLst/>
            </a:prstGeom>
            <a:noFill/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29070" y="4214054"/>
              <a:ext cx="5348178" cy="708822"/>
            </a:xfrm>
            <a:prstGeom prst="rect">
              <a:avLst/>
            </a:prstGeom>
            <a:noFill/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669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0687"/>
            <a:ext cx="77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SecondServlet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전달된 </a:t>
            </a:r>
            <a:r>
              <a:rPr lang="en-US" altLang="ko-KR" sz="1200" dirty="0">
                <a:latin typeface="+mj-ea"/>
                <a:ea typeface="+mj-ea"/>
              </a:rPr>
              <a:t>request</a:t>
            </a:r>
            <a:r>
              <a:rPr lang="ko-KR" altLang="en-US" sz="1200" dirty="0">
                <a:latin typeface="+mj-ea"/>
                <a:ea typeface="+mj-ea"/>
              </a:rPr>
              <a:t>에서 주소를 받은 후 브라우저로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70019" y="1982352"/>
            <a:ext cx="7708618" cy="4511241"/>
            <a:chOff x="270019" y="1982352"/>
            <a:chExt cx="7708618" cy="4511241"/>
          </a:xfrm>
        </p:grpSpPr>
        <p:sp>
          <p:nvSpPr>
            <p:cNvPr id="9" name="TextBox 8"/>
            <p:cNvSpPr txBox="1"/>
            <p:nvPr/>
          </p:nvSpPr>
          <p:spPr>
            <a:xfrm>
              <a:off x="270019" y="3125282"/>
              <a:ext cx="868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protected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830395" y="1982352"/>
              <a:ext cx="7148242" cy="4511241"/>
              <a:chOff x="830395" y="1982352"/>
              <a:chExt cx="7148242" cy="4511241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830395" y="1982352"/>
                <a:ext cx="7148242" cy="4511241"/>
                <a:chOff x="419399" y="2092809"/>
                <a:chExt cx="8229600" cy="5743575"/>
              </a:xfrm>
            </p:grpSpPr>
            <p:pic>
              <p:nvPicPr>
                <p:cNvPr id="32770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399" y="2092809"/>
                  <a:ext cx="8210550" cy="923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2771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399" y="3016734"/>
                  <a:ext cx="8229600" cy="4819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cxnSp>
            <p:nvCxnSpPr>
              <p:cNvPr id="8" name="직선 연결선 7"/>
              <p:cNvCxnSpPr/>
              <p:nvPr/>
            </p:nvCxnSpPr>
            <p:spPr>
              <a:xfrm>
                <a:off x="1091888" y="3272204"/>
                <a:ext cx="54902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직사각형 9"/>
              <p:cNvSpPr/>
              <p:nvPr/>
            </p:nvSpPr>
            <p:spPr>
              <a:xfrm>
                <a:off x="1212107" y="4338085"/>
                <a:ext cx="4752761" cy="223284"/>
              </a:xfrm>
              <a:prstGeom prst="rect">
                <a:avLst/>
              </a:prstGeom>
              <a:noFill/>
              <a:ln w="3810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8466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00809"/>
            <a:ext cx="7893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이번에는 화면에 정상적으로 주소가 출력됩니다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947" y="4403035"/>
            <a:ext cx="7026965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첫 번째 서블릿에서 두 번째 서블릿으로 전달되는 </a:t>
            </a:r>
            <a:r>
              <a:rPr lang="en-US" altLang="ko-KR" sz="1200" dirty="0">
                <a:latin typeface="+mj-ea"/>
                <a:ea typeface="+mj-ea"/>
              </a:rPr>
              <a:t>request</a:t>
            </a:r>
            <a:r>
              <a:rPr lang="ko-KR" altLang="en-US" sz="1200" dirty="0">
                <a:latin typeface="+mj-ea"/>
                <a:ea typeface="+mj-ea"/>
              </a:rPr>
              <a:t>가 브라우저를 거치지 않고 바로 전달됨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따라서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첫 번째 서블릿의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request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에 바인딩된 데이터가 그대로 전달됨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528391" y="3508515"/>
            <a:ext cx="337930" cy="31805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084" y="1876839"/>
            <a:ext cx="30384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347084" y="2723322"/>
            <a:ext cx="1419846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466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44991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8.4.3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두 서블릿간 회원 정보 조회 바인딩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799987"/>
            <a:ext cx="7545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7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장에서 실습한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MemberDAO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와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MemberVO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클래스를 다음과 같이 복사하여 붙여 넣습니다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그리고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데이터베이스 연동을 위한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DataSource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기능도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7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장을 참고하여 설정</a:t>
            </a:r>
            <a:r>
              <a:rPr lang="ko-KR" altLang="en-US" sz="1200" dirty="0">
                <a:latin typeface="+mj-ea"/>
                <a:ea typeface="+mj-ea"/>
              </a:rPr>
              <a:t>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5764" y="2418660"/>
            <a:ext cx="2138680" cy="2597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846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4522" y="1989278"/>
            <a:ext cx="435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location  </a:t>
            </a:r>
            <a:r>
              <a:rPr lang="ko-KR" altLang="en-US" sz="1200" b="1" dirty="0">
                <a:latin typeface="+mj-ea"/>
                <a:ea typeface="+mj-ea"/>
              </a:rPr>
              <a:t>방법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4522" y="2238381"/>
            <a:ext cx="7354956" cy="117019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자바스크립트 </a:t>
            </a:r>
            <a:r>
              <a:rPr lang="en-US" altLang="ko-KR" sz="1200" dirty="0"/>
              <a:t>location </a:t>
            </a:r>
            <a:r>
              <a:rPr lang="ko-KR" altLang="en-US" sz="1200" dirty="0"/>
              <a:t>객체의 </a:t>
            </a:r>
            <a:r>
              <a:rPr lang="en-US" altLang="ko-KR" sz="1200" dirty="0"/>
              <a:t>href </a:t>
            </a:r>
            <a:r>
              <a:rPr lang="ko-KR" altLang="en-US" sz="1200" dirty="0"/>
              <a:t>속성을 이용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FF"/>
                </a:solidFill>
                <a:latin typeface="+mj-ea"/>
              </a:rPr>
              <a:t>첫번째 서블릿을 호출한 클라이언트의 웹 브라우저에서 </a:t>
            </a:r>
            <a:r>
              <a:rPr lang="ko-KR" altLang="en-US" sz="1200" dirty="0">
                <a:solidFill>
                  <a:srgbClr val="0000FF"/>
                </a:solidFill>
              </a:rPr>
              <a:t>자바스크립트를 통해 서블릿</a:t>
            </a:r>
            <a:r>
              <a:rPr lang="en-US" altLang="ko-KR" sz="1200" dirty="0">
                <a:solidFill>
                  <a:srgbClr val="0000FF"/>
                </a:solidFill>
              </a:rPr>
              <a:t>2</a:t>
            </a:r>
            <a:r>
              <a:rPr lang="ko-KR" altLang="en-US" sz="1200" dirty="0">
                <a:solidFill>
                  <a:srgbClr val="0000FF"/>
                </a:solidFill>
              </a:rPr>
              <a:t>를 </a:t>
            </a:r>
            <a:r>
              <a:rPr lang="ko-KR" altLang="en-US" sz="1200" dirty="0" err="1">
                <a:solidFill>
                  <a:srgbClr val="0000FF"/>
                </a:solidFill>
              </a:rPr>
              <a:t>재요청하는</a:t>
            </a:r>
            <a:r>
              <a:rPr lang="ko-KR" altLang="en-US" sz="1200" dirty="0">
                <a:solidFill>
                  <a:srgbClr val="0000FF"/>
                </a:solidFill>
              </a:rPr>
              <a:t> 방식</a:t>
            </a:r>
            <a:r>
              <a:rPr lang="en-US" altLang="ko-KR" sz="1200" dirty="0">
                <a:solidFill>
                  <a:srgbClr val="0000FF"/>
                </a:solidFill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</a:rPr>
              <a:t>리다이렉트</a:t>
            </a:r>
            <a:r>
              <a:rPr lang="ko-KR" altLang="en-US" sz="1200" dirty="0">
                <a:solidFill>
                  <a:srgbClr val="0000FF"/>
                </a:solidFill>
              </a:rPr>
              <a:t> 방식과 동일하게 처리됩니다</a:t>
            </a:r>
            <a:r>
              <a:rPr lang="en-US" altLang="ko-KR" sz="1200" dirty="0">
                <a:solidFill>
                  <a:srgbClr val="0000FF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형식</a:t>
            </a:r>
            <a:r>
              <a:rPr lang="en-US" altLang="ko-KR" sz="1200" dirty="0"/>
              <a:t>: location.href='</a:t>
            </a:r>
            <a:r>
              <a:rPr lang="ko-KR" altLang="en-US" sz="1200" dirty="0">
                <a:solidFill>
                  <a:srgbClr val="FF0000"/>
                </a:solidFill>
              </a:rPr>
              <a:t>요청할 서블릿 </a:t>
            </a:r>
            <a:r>
              <a:rPr lang="ko-KR" altLang="en-US" sz="1200" dirty="0"/>
              <a:t>또는 </a:t>
            </a:r>
            <a:r>
              <a:rPr lang="en-US" altLang="ko-KR" sz="1200" dirty="0">
                <a:solidFill>
                  <a:srgbClr val="FF0000"/>
                </a:solidFill>
              </a:rPr>
              <a:t>JSP</a:t>
            </a:r>
            <a:r>
              <a:rPr lang="en-US" altLang="ko-KR" sz="1200" dirty="0"/>
              <a:t>‘ 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94522" y="3929485"/>
            <a:ext cx="435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dispatch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방법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4522" y="4198466"/>
            <a:ext cx="7354956" cy="14773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일반적으로 포워딩 기능을 지칭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00FF"/>
                </a:solidFill>
              </a:rPr>
              <a:t>서블릿</a:t>
            </a:r>
            <a:r>
              <a:rPr lang="en-US" altLang="ko-KR" sz="1200" b="1" dirty="0">
                <a:solidFill>
                  <a:srgbClr val="0000FF"/>
                </a:solidFill>
              </a:rPr>
              <a:t>1</a:t>
            </a:r>
            <a:r>
              <a:rPr lang="ko-KR" altLang="en-US" sz="1200" b="1" dirty="0">
                <a:solidFill>
                  <a:srgbClr val="0000FF"/>
                </a:solidFill>
              </a:rPr>
              <a:t>이 서블릿</a:t>
            </a:r>
            <a:r>
              <a:rPr lang="en-US" altLang="ko-KR" sz="1200" b="1" dirty="0">
                <a:solidFill>
                  <a:srgbClr val="0000FF"/>
                </a:solidFill>
              </a:rPr>
              <a:t>2</a:t>
            </a:r>
            <a:r>
              <a:rPr lang="ko-KR" altLang="en-US" sz="1200" b="1" dirty="0">
                <a:solidFill>
                  <a:srgbClr val="0000FF"/>
                </a:solidFill>
              </a:rPr>
              <a:t>를 직접 요청</a:t>
            </a:r>
            <a:r>
              <a:rPr lang="ko-KR" altLang="en-US" sz="1200" dirty="0"/>
              <a:t>하는 방법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FF"/>
                </a:solidFill>
              </a:rPr>
              <a:t>RequestDispatcher </a:t>
            </a:r>
            <a:r>
              <a:rPr lang="ko-KR" altLang="en-US" sz="1200" dirty="0">
                <a:solidFill>
                  <a:srgbClr val="0000FF"/>
                </a:solidFill>
              </a:rPr>
              <a:t>클래스의 </a:t>
            </a:r>
            <a:r>
              <a:rPr lang="en-US" altLang="ko-KR" sz="1200" dirty="0">
                <a:solidFill>
                  <a:srgbClr val="0000FF"/>
                </a:solidFill>
              </a:rPr>
              <a:t>forward() </a:t>
            </a:r>
            <a:r>
              <a:rPr lang="ko-KR" altLang="en-US" sz="1200" dirty="0">
                <a:solidFill>
                  <a:srgbClr val="0000FF"/>
                </a:solidFill>
              </a:rPr>
              <a:t>메소드</a:t>
            </a:r>
            <a:r>
              <a:rPr lang="ko-KR" altLang="en-US" sz="1200" dirty="0"/>
              <a:t>를 이용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형식</a:t>
            </a:r>
            <a:r>
              <a:rPr lang="en-US" altLang="ko-KR" sz="1200" dirty="0"/>
              <a:t>: </a:t>
            </a:r>
            <a:r>
              <a:rPr lang="en-US" altLang="ko-KR" sz="1200" b="1" dirty="0">
                <a:solidFill>
                  <a:srgbClr val="FF0000"/>
                </a:solidFill>
              </a:rPr>
              <a:t>RequestDispatcher</a:t>
            </a:r>
            <a:r>
              <a:rPr lang="en-US" altLang="ko-KR" sz="1200" dirty="0">
                <a:solidFill>
                  <a:srgbClr val="0000FF"/>
                </a:solidFill>
              </a:rPr>
              <a:t> dispatcher= </a:t>
            </a:r>
            <a:r>
              <a:rPr lang="en-US" altLang="ko-KR" sz="1200" b="1" dirty="0">
                <a:solidFill>
                  <a:srgbClr val="FF0000"/>
                </a:solidFill>
              </a:rPr>
              <a:t>request.getRequestDispatcher</a:t>
            </a:r>
            <a:r>
              <a:rPr lang="en-US" altLang="ko-KR" sz="1200" dirty="0">
                <a:solidFill>
                  <a:srgbClr val="0000FF"/>
                </a:solidFill>
              </a:rPr>
              <a:t>("</a:t>
            </a:r>
            <a:r>
              <a:rPr lang="ko-KR" altLang="en-US" sz="1200" dirty="0">
                <a:solidFill>
                  <a:srgbClr val="0000FF"/>
                </a:solidFill>
              </a:rPr>
              <a:t>포워드할 서블릿 또는 </a:t>
            </a:r>
            <a:r>
              <a:rPr lang="en-US" altLang="ko-KR" sz="1200" dirty="0">
                <a:solidFill>
                  <a:srgbClr val="0000FF"/>
                </a:solidFill>
              </a:rPr>
              <a:t>JSP") 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</a:rPr>
              <a:t>                  </a:t>
            </a:r>
            <a:r>
              <a:rPr lang="en-US" altLang="ko-KR" sz="1200" dirty="0" err="1">
                <a:solidFill>
                  <a:srgbClr val="0000FF"/>
                </a:solidFill>
              </a:rPr>
              <a:t>dispatcher.</a:t>
            </a:r>
            <a:r>
              <a:rPr lang="en-US" altLang="ko-KR" sz="1200" b="1" dirty="0" err="1">
                <a:solidFill>
                  <a:srgbClr val="FF0000"/>
                </a:solidFill>
              </a:rPr>
              <a:t>forward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</a:rPr>
              <a:t>request,response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  <a:r>
              <a:rPr lang="en-US" altLang="ko-KR" sz="1200" dirty="0">
                <a:solidFill>
                  <a:srgbClr val="0000FF"/>
                </a:solidFill>
              </a:rPr>
              <a:t>;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3B2006-FCBA-4160-BEAC-F4DD8AE340D9}"/>
              </a:ext>
            </a:extLst>
          </p:cNvPr>
          <p:cNvSpPr/>
          <p:nvPr/>
        </p:nvSpPr>
        <p:spPr>
          <a:xfrm>
            <a:off x="606287" y="3687417"/>
            <a:ext cx="8050696" cy="2459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9BAAE-7A7D-4DF1-99E2-9996B1DA149C}"/>
              </a:ext>
            </a:extLst>
          </p:cNvPr>
          <p:cNvSpPr txBox="1"/>
          <p:nvPr/>
        </p:nvSpPr>
        <p:spPr>
          <a:xfrm>
            <a:off x="5448177" y="4606575"/>
            <a:ext cx="300505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서블릿</a:t>
            </a:r>
            <a:r>
              <a:rPr lang="en-US" altLang="ko-KR" sz="1100" dirty="0"/>
              <a:t>/JSP</a:t>
            </a:r>
            <a:r>
              <a:rPr lang="ko-KR" altLang="en-US" sz="1100" dirty="0"/>
              <a:t>이름만 명시해야 합니다</a:t>
            </a:r>
            <a:r>
              <a:rPr lang="en-US" altLang="ko-KR" sz="1100" dirty="0"/>
              <a:t>.</a:t>
            </a:r>
          </a:p>
          <a:p>
            <a:r>
              <a:rPr lang="ko-KR" altLang="en-US" sz="1200" dirty="0"/>
              <a:t>컨텍스트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, /pro08)</a:t>
            </a:r>
            <a:r>
              <a:rPr lang="ko-KR" altLang="en-US" sz="1200" dirty="0"/>
              <a:t>를 포함하면 안됩니다</a:t>
            </a:r>
          </a:p>
        </p:txBody>
      </p:sp>
    </p:spTree>
    <p:extLst>
      <p:ext uri="{BB962C8B-B14F-4D97-AF65-F5344CB8AC3E}">
        <p14:creationId xmlns:p14="http://schemas.microsoft.com/office/powerpoint/2010/main" val="500962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391481"/>
            <a:ext cx="8112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MemberServlet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첫 번째 서블릿에서 조회한 회원 정보를 </a:t>
            </a:r>
            <a:r>
              <a:rPr lang="en-US" altLang="ko-KR" sz="1200" dirty="0">
                <a:latin typeface="+mj-ea"/>
                <a:ea typeface="+mj-ea"/>
              </a:rPr>
              <a:t>List</a:t>
            </a:r>
            <a:r>
              <a:rPr lang="ko-KR" altLang="en-US" sz="1200" dirty="0">
                <a:latin typeface="+mj-ea"/>
                <a:ea typeface="+mj-ea"/>
              </a:rPr>
              <a:t>에 저장한 후 다시 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바인딩하여 두 번째 서블릿으로 전달합니다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72303" y="1853147"/>
            <a:ext cx="6344115" cy="5004854"/>
            <a:chOff x="772303" y="1853147"/>
            <a:chExt cx="6344115" cy="5004854"/>
          </a:xfrm>
        </p:grpSpPr>
        <p:grpSp>
          <p:nvGrpSpPr>
            <p:cNvPr id="4" name="그룹 3"/>
            <p:cNvGrpSpPr/>
            <p:nvPr/>
          </p:nvGrpSpPr>
          <p:grpSpPr>
            <a:xfrm>
              <a:off x="1569556" y="1853147"/>
              <a:ext cx="5546862" cy="5004854"/>
              <a:chOff x="934279" y="1932659"/>
              <a:chExt cx="5945970" cy="5342191"/>
            </a:xfrm>
          </p:grpSpPr>
          <p:pic>
            <p:nvPicPr>
              <p:cNvPr id="3584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4279" y="1932659"/>
                <a:ext cx="5804866" cy="3764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4279" y="5697067"/>
                <a:ext cx="5945970" cy="1577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8" name="직선 연결선 7"/>
            <p:cNvCxnSpPr/>
            <p:nvPr/>
          </p:nvCxnSpPr>
          <p:spPr>
            <a:xfrm>
              <a:off x="1614050" y="2969566"/>
              <a:ext cx="5490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72303" y="2842522"/>
              <a:ext cx="868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protected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612088" y="3752676"/>
              <a:ext cx="5490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14835" y="3625631"/>
              <a:ext cx="868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protected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822823" y="4811059"/>
            <a:ext cx="4817035" cy="171524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69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311968"/>
            <a:ext cx="777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ViewServlet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getAttribute() </a:t>
            </a:r>
            <a:r>
              <a:rPr lang="ko-KR" altLang="en-US" sz="1200" dirty="0">
                <a:latin typeface="+mj-ea"/>
                <a:ea typeface="+mj-ea"/>
              </a:rPr>
              <a:t>메소드를 이용해 첫 번째 서블릿에서 바인딩한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회원 정보를 </a:t>
            </a:r>
            <a:r>
              <a:rPr lang="en-US" altLang="ko-KR" sz="1200" dirty="0">
                <a:latin typeface="+mj-ea"/>
                <a:ea typeface="+mj-ea"/>
              </a:rPr>
              <a:t>List</a:t>
            </a:r>
            <a:r>
              <a:rPr lang="ko-KR" altLang="en-US" sz="1200" dirty="0">
                <a:latin typeface="+mj-ea"/>
                <a:ea typeface="+mj-ea"/>
              </a:rPr>
              <a:t>로 가져옵니다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36923" y="1882963"/>
            <a:ext cx="7585390" cy="4014789"/>
            <a:chOff x="336923" y="1882963"/>
            <a:chExt cx="7585390" cy="401478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100" y="1882963"/>
              <a:ext cx="7060213" cy="4014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>
              <a:off x="1178670" y="3571250"/>
              <a:ext cx="5490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36923" y="3434267"/>
              <a:ext cx="868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protected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561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7" y="1681064"/>
            <a:ext cx="6935857" cy="388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914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51114"/>
            <a:ext cx="7625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http://localhost:8090/pro08/member</a:t>
            </a:r>
            <a:r>
              <a:rPr lang="ko-KR" altLang="en-US" sz="1200" dirty="0">
                <a:latin typeface="+mj-ea"/>
                <a:ea typeface="+mj-ea"/>
              </a:rPr>
              <a:t>로 요청하여 실행 결과를 확인합니다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6156" y="5184985"/>
            <a:ext cx="6651055" cy="461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ViewServlet </a:t>
            </a:r>
            <a:r>
              <a:rPr lang="ko-KR" altLang="en-US" sz="1200" dirty="0">
                <a:latin typeface="+mj-ea"/>
                <a:ea typeface="+mj-ea"/>
              </a:rPr>
              <a:t>클래스는 웹 브라우저에서 화면 기능을 담당하는데 이러한 기능을 하는 서블릿이</a:t>
            </a:r>
          </a:p>
          <a:p>
            <a:r>
              <a:rPr lang="ko-KR" altLang="en-US" sz="1200" dirty="0">
                <a:latin typeface="+mj-ea"/>
                <a:ea typeface="+mj-ea"/>
              </a:rPr>
              <a:t>분화되어 발전된 것이 바로 </a:t>
            </a: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3973875" y="4477578"/>
            <a:ext cx="357809" cy="3876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5676" y="1928689"/>
            <a:ext cx="3863975" cy="2125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0561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84747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8.5.1 ServletContext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558499"/>
            <a:ext cx="7166113" cy="14773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javax.servlet.ServletContext</a:t>
            </a:r>
            <a:r>
              <a:rPr lang="ko-KR" altLang="en-US" sz="1200" dirty="0">
                <a:latin typeface="+mj-ea"/>
                <a:ea typeface="+mj-ea"/>
              </a:rPr>
              <a:t>로 정의되어 있음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서블릿과 컨테이너 간의 연동을 위해 사용</a:t>
            </a:r>
            <a:endParaRPr lang="en-US" altLang="ko-KR" sz="1200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ea"/>
                <a:ea typeface="+mj-ea"/>
              </a:rPr>
              <a:t>컨텍스트</a:t>
            </a:r>
            <a:r>
              <a:rPr lang="en-US" altLang="ko-KR" sz="1200" b="1" dirty="0">
                <a:latin typeface="+mj-ea"/>
                <a:ea typeface="+mj-ea"/>
              </a:rPr>
              <a:t>(</a:t>
            </a:r>
            <a:r>
              <a:rPr lang="ko-KR" altLang="en-US" sz="1200" b="1" dirty="0">
                <a:latin typeface="+mj-ea"/>
                <a:ea typeface="+mj-ea"/>
              </a:rPr>
              <a:t>웹 애플리케이션</a:t>
            </a:r>
            <a:r>
              <a:rPr lang="en-US" altLang="ko-KR" sz="1200" b="1" dirty="0">
                <a:latin typeface="+mj-ea"/>
                <a:ea typeface="+mj-ea"/>
              </a:rPr>
              <a:t>)</a:t>
            </a:r>
            <a:r>
              <a:rPr lang="ko-KR" altLang="en-US" sz="1200" b="1" dirty="0">
                <a:latin typeface="+mj-ea"/>
                <a:ea typeface="+mj-ea"/>
              </a:rPr>
              <a:t>마다 하나의 </a:t>
            </a:r>
            <a:r>
              <a:rPr lang="en-US" altLang="ko-KR" sz="1200" b="1" dirty="0">
                <a:latin typeface="+mj-ea"/>
                <a:ea typeface="+mj-ea"/>
              </a:rPr>
              <a:t>ServletContext</a:t>
            </a:r>
            <a:r>
              <a:rPr lang="ko-KR" altLang="en-US" sz="1200" b="1" dirty="0">
                <a:latin typeface="+mj-ea"/>
                <a:ea typeface="+mj-ea"/>
              </a:rPr>
              <a:t>가 생성됨</a:t>
            </a:r>
            <a:endParaRPr lang="en-US" altLang="ko-KR" sz="1200" b="1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서블릿끼리 자원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데이터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)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을 공유하는 데 사용됨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컨테이너 실행 시 생성되고 컨테이너 종료 시 소멸됨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983" y="2196548"/>
            <a:ext cx="3419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ServletContext </a:t>
            </a:r>
            <a:r>
              <a:rPr lang="ko-KR" altLang="en-US" sz="1400" b="1" dirty="0">
                <a:latin typeface="+mj-ea"/>
                <a:ea typeface="+mj-ea"/>
              </a:rPr>
              <a:t>특징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983" y="4814682"/>
            <a:ext cx="7166113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서블릿에서 파일 접근 기능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자원 바인딩 기능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로그 파일 기능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컨텍스트에서 제공하는 설정 정보 제공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6166" y="4452731"/>
            <a:ext cx="3419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ServletContext </a:t>
            </a:r>
            <a:r>
              <a:rPr lang="ko-KR" altLang="en-US" sz="1400" b="1" dirty="0">
                <a:latin typeface="+mj-ea"/>
                <a:ea typeface="+mj-ea"/>
              </a:rPr>
              <a:t>가 제공하는 기능</a:t>
            </a:r>
          </a:p>
        </p:txBody>
      </p:sp>
    </p:spTree>
    <p:extLst>
      <p:ext uri="{BB962C8B-B14F-4D97-AF65-F5344CB8AC3E}">
        <p14:creationId xmlns:p14="http://schemas.microsoft.com/office/powerpoint/2010/main" val="1270561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24274" y="1372954"/>
            <a:ext cx="5251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톰캣 컨테이너의 </a:t>
            </a:r>
            <a:r>
              <a:rPr lang="en-US" altLang="ko-KR" sz="1200" b="1" dirty="0">
                <a:latin typeface="+mj-ea"/>
                <a:ea typeface="+mj-ea"/>
              </a:rPr>
              <a:t>ServletContext</a:t>
            </a:r>
            <a:r>
              <a:rPr lang="ko-KR" altLang="en-US" sz="1200" b="1" dirty="0">
                <a:latin typeface="+mj-ea"/>
                <a:ea typeface="+mj-ea"/>
              </a:rPr>
              <a:t>와 </a:t>
            </a:r>
            <a:r>
              <a:rPr lang="en-US" altLang="ko-KR" sz="1200" b="1" dirty="0">
                <a:latin typeface="+mj-ea"/>
                <a:ea typeface="+mj-ea"/>
              </a:rPr>
              <a:t>ServletConfig </a:t>
            </a:r>
            <a:r>
              <a:rPr lang="ko-KR" altLang="en-US" sz="1200" b="1" dirty="0">
                <a:latin typeface="+mj-ea"/>
                <a:ea typeface="+mj-ea"/>
              </a:rPr>
              <a:t>생성 상태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530649" y="1372954"/>
            <a:ext cx="5988050" cy="5524500"/>
            <a:chOff x="1530649" y="1372954"/>
            <a:chExt cx="5988050" cy="552450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649" y="1372954"/>
              <a:ext cx="5988050" cy="552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160643" y="6450496"/>
              <a:ext cx="2723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톰캣 컨테이너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0649" y="1928192"/>
              <a:ext cx="2723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Context</a:t>
              </a:r>
              <a:endParaRPr lang="ko-KR" altLang="en-US" sz="11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53362" y="1928192"/>
              <a:ext cx="2723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Context</a:t>
              </a:r>
              <a:endParaRPr lang="ko-KR" altLang="en-US" sz="11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01352" y="4591879"/>
              <a:ext cx="2723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Context</a:t>
              </a:r>
              <a:endParaRPr lang="ko-KR" altLang="en-US" sz="11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561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9540" y="1358349"/>
            <a:ext cx="577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ServletContext</a:t>
            </a:r>
            <a:r>
              <a:rPr lang="ko-KR" altLang="en-US" sz="1600" b="1" dirty="0">
                <a:latin typeface="+mj-ea"/>
                <a:ea typeface="+mj-ea"/>
              </a:rPr>
              <a:t>에서 제공하는 여러가지 메소드들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52122"/>
              </p:ext>
            </p:extLst>
          </p:nvPr>
        </p:nvGraphicFramePr>
        <p:xfrm>
          <a:off x="697275" y="1798646"/>
          <a:ext cx="743293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4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getAttribute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(String name)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주어진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이용해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바인딩된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value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를 가져옵니다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 존재하지 않으면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null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반환합니다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getAttributeNames()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바인딩된 속성들의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반환합니다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getContext(String uripath)</a:t>
                      </a:r>
                      <a:endParaRPr lang="ko-KR" altLang="en-US" sz="1400" b="1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지정한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uripath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 해당되는 객체를 반환합니다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getInitParameter(String name)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 해당되는 매개변수의 초기화 값을 반환합니다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 해당되는 매개변수가 존재하지 않으면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null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반환합니다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getInitParameterNames()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컨텍스트의 초기화 관련 매개변수들의 이름들을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String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객체가 저장된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Enumeration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타입으로 반환합니다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매개변수가 존재하지 않으면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null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반환합니다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getMajorVersion()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서블릿 컨테이너가 지원하는 주요 서블릿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버전을 반환합니다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getRealPath(String path)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지정한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해당되는 실제 경로를 반환합니다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5613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9540" y="1358349"/>
            <a:ext cx="577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ServletContext</a:t>
            </a:r>
            <a:r>
              <a:rPr lang="ko-KR" altLang="en-US" sz="1600" b="1" dirty="0">
                <a:latin typeface="+mj-ea"/>
                <a:ea typeface="+mj-ea"/>
              </a:rPr>
              <a:t>에서 제공하는 여러가지 메소드</a:t>
            </a:r>
            <a:r>
              <a:rPr lang="en-US" altLang="ko-KR" sz="1600" b="1" dirty="0">
                <a:latin typeface="+mj-ea"/>
                <a:ea typeface="+mj-ea"/>
              </a:rPr>
              <a:t>(</a:t>
            </a:r>
            <a:r>
              <a:rPr lang="ko-KR" altLang="en-US" sz="1600" b="1" dirty="0">
                <a:latin typeface="+mj-ea"/>
                <a:ea typeface="+mj-ea"/>
              </a:rPr>
              <a:t>계속</a:t>
            </a:r>
            <a:r>
              <a:rPr lang="en-US" altLang="ko-KR" sz="1600" b="1" dirty="0">
                <a:latin typeface="+mj-ea"/>
                <a:ea typeface="+mj-ea"/>
              </a:rPr>
              <a:t>)</a:t>
            </a:r>
            <a:endParaRPr lang="ko-KR" altLang="en-US" sz="16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291961"/>
              </p:ext>
            </p:extLst>
          </p:nvPr>
        </p:nvGraphicFramePr>
        <p:xfrm>
          <a:off x="697275" y="1798646"/>
          <a:ext cx="743293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getResource(String path)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지정한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해당되는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반환합니다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getServerInfo()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현재 서블릿이 실행되고 있는 서블릿 컨테이너의 이름과 버전을 반환</a:t>
                      </a:r>
                    </a:p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getServletContextName()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해당 애플리케이션의 배치 관리자가 지정한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대한 해당 웹 </a:t>
                      </a:r>
                      <a:endParaRPr lang="en-US" altLang="ko-KR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애플리케이션의 이름을 반환합니다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1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log(String msg)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 파일에 로그를 기록합니다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removeAttribute(String name)</a:t>
                      </a:r>
                      <a:endParaRPr lang="ko-KR" altLang="en-US" sz="1400" b="1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바인딩된 객체를 제거합니다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1427">
                <a:tc>
                  <a:txBody>
                    <a:bodyPr/>
                    <a:lstStyle/>
                    <a:p>
                      <a:r>
                        <a:rPr lang="en-US" altLang="ko-KR" sz="1400" b="1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setAttribute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name, Object object)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객체를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바인딩합니다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1427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setInitParameter(String name, String value)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주어진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컨텍스트 초기화 매개변수로 설정합니다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590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295296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8.5.2  ServletContext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바인딩 기능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165" y="1750292"/>
            <a:ext cx="7623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</a:t>
            </a:r>
            <a:r>
              <a:rPr lang="en-US" altLang="ko-KR" sz="1200" dirty="0">
                <a:latin typeface="+mj-ea"/>
                <a:ea typeface="+mj-ea"/>
              </a:rPr>
              <a:t>GetServletContext, SetServletContext </a:t>
            </a:r>
            <a:r>
              <a:rPr lang="ko-KR" altLang="en-US" sz="1200" dirty="0">
                <a:latin typeface="+mj-ea"/>
                <a:ea typeface="+mj-ea"/>
              </a:rPr>
              <a:t>클래스 파일을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8476" y="2216687"/>
            <a:ext cx="2152650" cy="1947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39096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9" y="1480930"/>
            <a:ext cx="7714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SetServletContext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43" y="1757929"/>
            <a:ext cx="6465612" cy="45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264661" y="3081556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914" y="2964451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4222" y="5837286"/>
            <a:ext cx="629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서블릿이 초기화 될 때</a:t>
            </a:r>
            <a:r>
              <a:rPr lang="en-US" altLang="ko-KR" sz="1200" dirty="0"/>
              <a:t>, </a:t>
            </a:r>
            <a:r>
              <a:rPr lang="ko-KR" altLang="en-US" sz="1200" dirty="0"/>
              <a:t>이클립스가 자동으로 생성하는 </a:t>
            </a:r>
            <a:r>
              <a:rPr lang="en-US" altLang="ko-KR" sz="1200" dirty="0"/>
              <a:t>init()</a:t>
            </a:r>
            <a:r>
              <a:rPr lang="ko-KR" altLang="en-US" sz="1200" dirty="0"/>
              <a:t>은</a:t>
            </a:r>
            <a:r>
              <a:rPr lang="en-US" altLang="ko-KR" sz="1200" dirty="0"/>
              <a:t>,  ServletConfig  </a:t>
            </a:r>
            <a:r>
              <a:rPr lang="ko-KR" altLang="en-US" sz="1200" dirty="0"/>
              <a:t>유형을 매개변수로 지정하여 초기화되므로</a:t>
            </a:r>
            <a:r>
              <a:rPr lang="en-US" altLang="ko-KR" sz="1200" dirty="0"/>
              <a:t>, ServletContext </a:t>
            </a:r>
            <a:r>
              <a:rPr lang="ko-KR" altLang="en-US" sz="1200" dirty="0"/>
              <a:t>를 가지는 서블릿으로 초기화 되지 </a:t>
            </a:r>
            <a:endParaRPr lang="en-US" altLang="ko-KR" sz="1200" dirty="0"/>
          </a:p>
          <a:p>
            <a:r>
              <a:rPr lang="ko-KR" altLang="en-US" sz="1200" dirty="0"/>
              <a:t>못하므로</a:t>
            </a:r>
            <a:r>
              <a:rPr lang="en-US" altLang="ko-KR" sz="1200" dirty="0"/>
              <a:t>,  </a:t>
            </a:r>
            <a:r>
              <a:rPr lang="ko-KR" altLang="en-US" sz="1200" dirty="0"/>
              <a:t>실습에서는 </a:t>
            </a:r>
            <a:r>
              <a:rPr lang="en-US" altLang="ko-KR" sz="1200" dirty="0"/>
              <a:t>init() </a:t>
            </a:r>
            <a:r>
              <a:rPr lang="ko-KR" altLang="en-US" sz="1200" dirty="0"/>
              <a:t>메소드를 주석 처리하시기 바랍니다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9313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8.2.1 redirect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포워딩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165" y="2126974"/>
            <a:ext cx="7553739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redirect </a:t>
            </a:r>
            <a:r>
              <a:rPr lang="ko-KR" altLang="en-US" sz="1200" dirty="0">
                <a:latin typeface="+mj-ea"/>
                <a:ea typeface="+mj-ea"/>
              </a:rPr>
              <a:t>방법은 서블릿의 요청이 클라이언트의 웹 브라우저를 다시 거쳐 요청되는 방식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165" y="5737779"/>
            <a:ext cx="7553739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클라이언트의 웹 브라우저에서 첫 번째 서블릿에게 요청</a:t>
            </a:r>
            <a:endParaRPr lang="en-US" altLang="ko-KR" sz="1200" dirty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첫 번째 서블릿은 </a:t>
            </a:r>
            <a:r>
              <a:rPr lang="en-US" altLang="ko-KR" sz="1200" dirty="0">
                <a:latin typeface="+mj-ea"/>
                <a:ea typeface="+mj-ea"/>
              </a:rPr>
              <a:t>sendRedirect() </a:t>
            </a:r>
            <a:r>
              <a:rPr lang="ko-KR" altLang="en-US" sz="1200" dirty="0">
                <a:latin typeface="+mj-ea"/>
                <a:ea typeface="+mj-ea"/>
              </a:rPr>
              <a:t>메소드를 이용해 웹 브라우저에게 두 번째 </a:t>
            </a:r>
            <a:r>
              <a:rPr lang="ko-KR" altLang="en-US" sz="1200" dirty="0">
                <a:latin typeface="+mj-ea"/>
              </a:rPr>
              <a:t>서블릿에 대한 정보를 보냄</a:t>
            </a:r>
            <a:endParaRPr lang="en-US" altLang="ko-KR" sz="1200" dirty="0">
              <a:latin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웹 브라우저는 </a:t>
            </a:r>
            <a:r>
              <a:rPr lang="en-US" altLang="ko-KR" sz="1200" dirty="0">
                <a:latin typeface="+mj-ea"/>
                <a:ea typeface="+mj-ea"/>
              </a:rPr>
              <a:t>sendRedirect() </a:t>
            </a:r>
            <a:r>
              <a:rPr lang="ko-KR" altLang="en-US" sz="1200" dirty="0">
                <a:latin typeface="+mj-ea"/>
                <a:ea typeface="+mj-ea"/>
              </a:rPr>
              <a:t>메소드가 알려준 두 번째 서블릿에게 다시 요청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093304" y="2493425"/>
            <a:ext cx="6615895" cy="3086100"/>
            <a:chOff x="1093304" y="2493425"/>
            <a:chExt cx="6615895" cy="30861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149" y="2493425"/>
              <a:ext cx="6369050" cy="308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93304" y="3540586"/>
              <a:ext cx="16598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/>
                <a:t>클라이언트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24739" y="5134689"/>
              <a:ext cx="16598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/>
                <a:t>톰캣 컨테이너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58817" y="2682268"/>
              <a:ext cx="6659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7743" y="2959267"/>
              <a:ext cx="6659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5187" y="3648307"/>
              <a:ext cx="6659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9625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9" y="1461052"/>
            <a:ext cx="7446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GetServletContext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91" y="1738051"/>
            <a:ext cx="6148388" cy="435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1346866" y="3002416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119" y="2855494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56121" y="5560828"/>
            <a:ext cx="629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서블릿이 초기화 될 때</a:t>
            </a:r>
            <a:r>
              <a:rPr lang="en-US" altLang="ko-KR" sz="1200" dirty="0"/>
              <a:t>, </a:t>
            </a:r>
            <a:r>
              <a:rPr lang="ko-KR" altLang="en-US" sz="1200" dirty="0"/>
              <a:t>이클립스가 자동으로 생성하는 </a:t>
            </a:r>
            <a:r>
              <a:rPr lang="en-US" altLang="ko-KR" sz="1200" dirty="0"/>
              <a:t>init()</a:t>
            </a:r>
            <a:r>
              <a:rPr lang="ko-KR" altLang="en-US" sz="1200" dirty="0"/>
              <a:t>은</a:t>
            </a:r>
            <a:r>
              <a:rPr lang="en-US" altLang="ko-KR" sz="1200" dirty="0"/>
              <a:t>,  ServletConfig  </a:t>
            </a:r>
            <a:r>
              <a:rPr lang="ko-KR" altLang="en-US" sz="1200" dirty="0"/>
              <a:t>유형을 매개변수로 지정하여 초기화되므로</a:t>
            </a:r>
            <a:r>
              <a:rPr lang="en-US" altLang="ko-KR" sz="1200" dirty="0"/>
              <a:t>, ServletContext </a:t>
            </a:r>
            <a:r>
              <a:rPr lang="ko-KR" altLang="en-US" sz="1200" dirty="0"/>
              <a:t>를 가지는 서블릿으로 초기화 되지 </a:t>
            </a:r>
            <a:endParaRPr lang="en-US" altLang="ko-KR" sz="1200" dirty="0"/>
          </a:p>
          <a:p>
            <a:r>
              <a:rPr lang="ko-KR" altLang="en-US" sz="1200" dirty="0"/>
              <a:t>못하므로</a:t>
            </a:r>
            <a:r>
              <a:rPr lang="en-US" altLang="ko-KR" sz="1200" dirty="0"/>
              <a:t>,  </a:t>
            </a:r>
            <a:r>
              <a:rPr lang="ko-KR" altLang="en-US" sz="1200" dirty="0"/>
              <a:t>실습에서는 </a:t>
            </a:r>
            <a:r>
              <a:rPr lang="en-US" altLang="ko-KR" sz="1200" dirty="0"/>
              <a:t>init() </a:t>
            </a:r>
            <a:r>
              <a:rPr lang="ko-KR" altLang="en-US" sz="1200" dirty="0"/>
              <a:t>메소드를 주석 처리하시기 바랍니다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7597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9" y="1490870"/>
            <a:ext cx="793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크롬 브라우저에서 </a:t>
            </a:r>
            <a:r>
              <a:rPr lang="en-US" altLang="ko-KR" sz="1200" dirty="0">
                <a:latin typeface="+mj-ea"/>
                <a:ea typeface="+mj-ea"/>
              </a:rPr>
              <a:t>http://localhost:8090/pro08/cset</a:t>
            </a:r>
            <a:r>
              <a:rPr lang="ko-KR" altLang="en-US" sz="1200" dirty="0">
                <a:latin typeface="+mj-ea"/>
                <a:ea typeface="+mj-ea"/>
              </a:rPr>
              <a:t>으로 요청하면 </a:t>
            </a:r>
            <a:r>
              <a:rPr lang="en-US" altLang="ko-KR" sz="1200" dirty="0">
                <a:latin typeface="+mj-ea"/>
                <a:ea typeface="+mj-ea"/>
              </a:rPr>
              <a:t>ServletContext </a:t>
            </a:r>
            <a:r>
              <a:rPr lang="ko-KR" altLang="en-US" sz="1200" dirty="0">
                <a:latin typeface="+mj-ea"/>
                <a:ea typeface="+mj-ea"/>
              </a:rPr>
              <a:t>객체에 데이터를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바인딩합니다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287" y="3588026"/>
            <a:ext cx="7961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이번에는 인터넷 익스플로러에서 </a:t>
            </a:r>
            <a:r>
              <a:rPr lang="en-US" altLang="ko-KR" sz="1200" dirty="0">
                <a:latin typeface="+mj-ea"/>
                <a:ea typeface="+mj-ea"/>
              </a:rPr>
              <a:t>http://localhost:8090/pro08/cget</a:t>
            </a:r>
            <a:r>
              <a:rPr lang="ko-KR" altLang="en-US" sz="1200" dirty="0">
                <a:latin typeface="+mj-ea"/>
                <a:ea typeface="+mj-ea"/>
              </a:rPr>
              <a:t>으로 요청합니다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마찬 가지로 바인딩된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데이터를 브라우저에 표시합니다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113" y="5933661"/>
            <a:ext cx="8438322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ServletContext</a:t>
            </a:r>
            <a:r>
              <a:rPr lang="ko-KR" altLang="en-US" sz="1200" dirty="0">
                <a:latin typeface="+mj-ea"/>
                <a:ea typeface="+mj-ea"/>
              </a:rPr>
              <a:t>에 바인딩된 데이터는 모든 서블릿들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사용자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r>
              <a:rPr lang="ko-KR" altLang="en-US" sz="1200" dirty="0">
                <a:latin typeface="+mj-ea"/>
                <a:ea typeface="+mj-ea"/>
              </a:rPr>
              <a:t>이 접근할 수 있음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따라서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웹 애플리케이션에서 모든 사용자가 공통으로 사용하는 데이터는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ServletContext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에 바인딩한 후 사용함</a:t>
            </a:r>
          </a:p>
        </p:txBody>
      </p:sp>
      <p:pic>
        <p:nvPicPr>
          <p:cNvPr id="9" name="그림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4245" y="2028617"/>
            <a:ext cx="2905125" cy="1190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334245" y="2852530"/>
            <a:ext cx="1452562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7145" y="4141718"/>
            <a:ext cx="3676650" cy="1238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167145" y="4890052"/>
            <a:ext cx="546238" cy="3876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62038" y="5518298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메뉴 항목 같은 것</a:t>
            </a:r>
          </a:p>
        </p:txBody>
      </p:sp>
    </p:spTree>
    <p:extLst>
      <p:ext uri="{BB962C8B-B14F-4D97-AF65-F5344CB8AC3E}">
        <p14:creationId xmlns:p14="http://schemas.microsoft.com/office/powerpoint/2010/main" val="18931318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295296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8.5.3  ServletContext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의 매개변수 설정 기능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038" y="1838090"/>
            <a:ext cx="759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</a:t>
            </a:r>
            <a:r>
              <a:rPr lang="en-US" altLang="ko-KR" sz="1200" dirty="0">
                <a:latin typeface="+mj-ea"/>
                <a:ea typeface="+mj-ea"/>
              </a:rPr>
              <a:t>ContextParamServlet </a:t>
            </a:r>
            <a:r>
              <a:rPr lang="ko-KR" altLang="en-US" sz="1200" dirty="0">
                <a:latin typeface="+mj-ea"/>
                <a:ea typeface="+mj-ea"/>
              </a:rPr>
              <a:t>클래스 파일과 </a:t>
            </a:r>
            <a:r>
              <a:rPr lang="en-US" altLang="ko-KR" sz="1200" dirty="0">
                <a:latin typeface="+mj-ea"/>
                <a:ea typeface="+mj-ea"/>
              </a:rPr>
              <a:t>web.xml </a:t>
            </a:r>
            <a:r>
              <a:rPr lang="ko-KR" altLang="en-US" sz="1200" dirty="0">
                <a:latin typeface="+mj-ea"/>
                <a:ea typeface="+mj-ea"/>
              </a:rPr>
              <a:t>파일을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4564" y="2144905"/>
            <a:ext cx="2162175" cy="3235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131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9" y="1520686"/>
            <a:ext cx="7871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web.xml</a:t>
            </a:r>
            <a:r>
              <a:rPr lang="ko-KR" altLang="en-US" sz="1200" dirty="0">
                <a:latin typeface="+mj-ea"/>
                <a:ea typeface="+mj-ea"/>
              </a:rPr>
              <a:t>에 메뉴 항목을 설정합니다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81594" y="1797685"/>
            <a:ext cx="6843480" cy="4336398"/>
            <a:chOff x="505119" y="2044528"/>
            <a:chExt cx="6843480" cy="4336398"/>
          </a:xfrm>
        </p:grpSpPr>
        <p:pic>
          <p:nvPicPr>
            <p:cNvPr id="450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103" y="2044528"/>
              <a:ext cx="6392932" cy="1729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5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119" y="3825499"/>
              <a:ext cx="6843480" cy="2555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5971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8" y="1401418"/>
            <a:ext cx="7219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ContextParamServlet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35" y="1678417"/>
            <a:ext cx="6157499" cy="510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309478" y="2934359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731" y="2797376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597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801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  <a:p>
            <a:pPr>
              <a:lnSpc>
                <a:spcPct val="165000"/>
              </a:lnSpc>
            </a:pP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20687"/>
            <a:ext cx="7615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크롬 브라우저에서 </a:t>
            </a:r>
            <a:r>
              <a:rPr lang="en-US" altLang="ko-KR" sz="1200" dirty="0">
                <a:latin typeface="+mj-ea"/>
                <a:ea typeface="+mj-ea"/>
              </a:rPr>
              <a:t>http://localhost:8090/pro08/initMenu</a:t>
            </a:r>
            <a:r>
              <a:rPr lang="ko-KR" altLang="en-US" sz="1200" dirty="0">
                <a:latin typeface="+mj-ea"/>
                <a:ea typeface="+mj-ea"/>
              </a:rPr>
              <a:t>로 서블릿을 요청합니다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4094921"/>
            <a:ext cx="632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인터넷 익스플로러에서도 요청해 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625" y="6357937"/>
            <a:ext cx="7832035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메뉴는 </a:t>
            </a:r>
            <a:r>
              <a:rPr lang="en-US" altLang="ko-KR" sz="1200" dirty="0">
                <a:latin typeface="+mn-ea"/>
              </a:rPr>
              <a:t>ContextServlet </a:t>
            </a:r>
            <a:r>
              <a:rPr lang="ko-KR" altLang="en-US" sz="1200" dirty="0">
                <a:latin typeface="+mn-ea"/>
              </a:rPr>
              <a:t>객체를 통해 접근하므로 모든 웹 브라우저에서 공유하면서 접근해서 사용할 수 있음</a:t>
            </a:r>
          </a:p>
        </p:txBody>
      </p:sp>
      <p:pic>
        <p:nvPicPr>
          <p:cNvPr id="9" name="그림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7729" y="1797686"/>
            <a:ext cx="3076575" cy="1866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866" y="4442114"/>
            <a:ext cx="3924300" cy="1724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2561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295296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8.5.4  ServletContext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의 파일 입출력 기능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739347"/>
            <a:ext cx="803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프로젝트 </a:t>
            </a:r>
            <a:r>
              <a:rPr lang="en-US" altLang="ko-KR" sz="1200" dirty="0">
                <a:latin typeface="+mj-ea"/>
                <a:ea typeface="+mj-ea"/>
              </a:rPr>
              <a:t>pro08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latin typeface="+mj-ea"/>
                <a:ea typeface="+mj-ea"/>
              </a:rPr>
              <a:t>WebContent/WEB-INF </a:t>
            </a:r>
            <a:r>
              <a:rPr lang="ko-KR" altLang="en-US" sz="1200" dirty="0">
                <a:latin typeface="+mj-ea"/>
                <a:ea typeface="+mj-ea"/>
              </a:rPr>
              <a:t>폴더를 선택하고 마우스 오른쪽 버튼을 클릭한 후 </a:t>
            </a:r>
            <a:r>
              <a:rPr lang="en-US" altLang="ko-KR" sz="1200" dirty="0">
                <a:latin typeface="+mj-ea"/>
                <a:ea typeface="+mj-ea"/>
              </a:rPr>
              <a:t>New &gt; Folder</a:t>
            </a:r>
            <a:r>
              <a:rPr lang="ko-KR" altLang="en-US" sz="1200" dirty="0">
                <a:latin typeface="+mj-ea"/>
                <a:ea typeface="+mj-ea"/>
              </a:rPr>
              <a:t>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선택합니다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243" y="2210949"/>
            <a:ext cx="4802505" cy="2011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047461" y="4025348"/>
            <a:ext cx="655982" cy="1966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673625" y="2922104"/>
            <a:ext cx="655982" cy="1966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77068" y="3329608"/>
            <a:ext cx="655982" cy="1966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2561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8" y="1431235"/>
            <a:ext cx="7219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폴더 이름으로 </a:t>
            </a:r>
            <a:r>
              <a:rPr lang="en-US" altLang="ko-KR" sz="1200" dirty="0">
                <a:latin typeface="+mj-ea"/>
                <a:ea typeface="+mj-ea"/>
              </a:rPr>
              <a:t>bin</a:t>
            </a:r>
            <a:r>
              <a:rPr lang="ko-KR" altLang="en-US" sz="1200" dirty="0">
                <a:latin typeface="+mj-ea"/>
                <a:ea typeface="+mj-ea"/>
              </a:rPr>
              <a:t>을 입력하고 </a:t>
            </a:r>
            <a:r>
              <a:rPr lang="en-US" altLang="ko-KR" sz="1200" dirty="0">
                <a:latin typeface="+mj-ea"/>
                <a:ea typeface="+mj-ea"/>
              </a:rPr>
              <a:t>Finish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2832" y="1884721"/>
            <a:ext cx="3724910" cy="4142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92896" y="4780722"/>
            <a:ext cx="347869" cy="1391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2561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801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  <a:p>
            <a:pPr>
              <a:lnSpc>
                <a:spcPct val="165000"/>
              </a:lnSpc>
            </a:pP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0869"/>
            <a:ext cx="6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bin </a:t>
            </a:r>
            <a:r>
              <a:rPr lang="ko-KR" altLang="en-US" sz="1200" dirty="0">
                <a:latin typeface="+mj-ea"/>
                <a:ea typeface="+mj-ea"/>
              </a:rPr>
              <a:t>폴더가 생성된 것을 확인할 수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3478695"/>
            <a:ext cx="7615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bin </a:t>
            </a:r>
            <a:r>
              <a:rPr lang="ko-KR" altLang="en-US" sz="1200" dirty="0">
                <a:latin typeface="+mj-ea"/>
                <a:ea typeface="+mj-ea"/>
              </a:rPr>
              <a:t>폴더를 선택하고 마우스 오른쪽 버튼을 클릭한 후 </a:t>
            </a:r>
            <a:r>
              <a:rPr lang="en-US" altLang="ko-KR" sz="1200" dirty="0">
                <a:latin typeface="+mj-ea"/>
                <a:ea typeface="+mj-ea"/>
              </a:rPr>
              <a:t>NEW &gt; File</a:t>
            </a:r>
            <a:r>
              <a:rPr lang="ko-KR" altLang="en-US" sz="1200" dirty="0">
                <a:latin typeface="+mj-ea"/>
                <a:ea typeface="+mj-ea"/>
              </a:rPr>
              <a:t>을 선택합니다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0716" y="1914525"/>
            <a:ext cx="1419225" cy="1009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471" y="3938380"/>
            <a:ext cx="592455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443543" y="5657850"/>
            <a:ext cx="896442" cy="2087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109465" y="3920987"/>
            <a:ext cx="896442" cy="2087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08648" y="4199283"/>
            <a:ext cx="896442" cy="2087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2561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9" y="1500809"/>
            <a:ext cx="7654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파일 이름으로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init.txt</a:t>
            </a:r>
            <a:r>
              <a:rPr lang="ko-KR" altLang="en-US" sz="1200" dirty="0">
                <a:latin typeface="+mj-ea"/>
                <a:ea typeface="+mj-ea"/>
              </a:rPr>
              <a:t>를 입력하고 </a:t>
            </a:r>
            <a:r>
              <a:rPr lang="en-US" altLang="ko-KR" sz="1200" dirty="0">
                <a:latin typeface="+mj-ea"/>
                <a:ea typeface="+mj-ea"/>
              </a:rPr>
              <a:t>Finish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8209" y="1850651"/>
            <a:ext cx="3768725" cy="41903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932043" y="4800600"/>
            <a:ext cx="437322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48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94684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8.2.2 redirect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포워딩 실습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348" y="1850130"/>
            <a:ext cx="810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latin typeface="+mj-ea"/>
                <a:ea typeface="+mj-ea"/>
              </a:rPr>
              <a:t>새 프로젝트 </a:t>
            </a:r>
            <a:r>
              <a:rPr lang="en-US" altLang="ko-KR" sz="1200" dirty="0">
                <a:latin typeface="+mj-ea"/>
                <a:ea typeface="+mj-ea"/>
              </a:rPr>
              <a:t>pro08</a:t>
            </a:r>
            <a:r>
              <a:rPr lang="ko-KR" altLang="en-US" sz="1200" dirty="0">
                <a:latin typeface="+mj-ea"/>
                <a:ea typeface="+mj-ea"/>
              </a:rPr>
              <a:t>을 만들고 </a:t>
            </a:r>
            <a:r>
              <a:rPr lang="en-US" altLang="ko-KR" sz="1200" dirty="0">
                <a:latin typeface="+mj-ea"/>
                <a:ea typeface="+mj-ea"/>
              </a:rPr>
              <a:t>sec01.ex01 </a:t>
            </a:r>
            <a:r>
              <a:rPr lang="ko-KR" altLang="en-US" sz="1200" dirty="0">
                <a:latin typeface="+mj-ea"/>
                <a:ea typeface="+mj-ea"/>
              </a:rPr>
              <a:t>패키지를 추가합니다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latin typeface="+mj-ea"/>
                <a:ea typeface="+mj-ea"/>
              </a:rPr>
              <a:t>pro08 </a:t>
            </a:r>
            <a:r>
              <a:rPr lang="ko-KR" altLang="en-US" sz="1200" dirty="0">
                <a:latin typeface="+mj-ea"/>
                <a:ea typeface="+mj-ea"/>
              </a:rPr>
              <a:t>프로젝트에 </a:t>
            </a:r>
            <a:r>
              <a:rPr lang="en-US" altLang="ko-KR" sz="1200" dirty="0">
                <a:latin typeface="+mj-ea"/>
                <a:ea typeface="+mj-ea"/>
              </a:rPr>
              <a:t>servlet.api.jar </a:t>
            </a:r>
            <a:r>
              <a:rPr lang="ko-KR" altLang="en-US" sz="1200" dirty="0">
                <a:latin typeface="+mj-ea"/>
                <a:ea typeface="+mj-ea"/>
              </a:rPr>
              <a:t>파일의 패스를 설정합니다</a:t>
            </a:r>
            <a:r>
              <a:rPr lang="en-US" altLang="ko-KR" sz="1200" dirty="0">
                <a:latin typeface="+mj-ea"/>
                <a:ea typeface="+mj-ea"/>
              </a:rPr>
              <a:t>(Configure build-path).</a:t>
            </a:r>
          </a:p>
          <a:p>
            <a:pPr marL="228600" indent="-228600">
              <a:buAutoNum type="arabicPeriod"/>
            </a:pPr>
            <a:r>
              <a:rPr lang="en-US" altLang="ko-KR" sz="1200" dirty="0" err="1">
                <a:latin typeface="+mj-ea"/>
                <a:ea typeface="+mj-ea"/>
              </a:rPr>
              <a:t>FirstServlet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클래스와 </a:t>
            </a:r>
            <a:r>
              <a:rPr lang="en-US" altLang="ko-KR" sz="1200" dirty="0" err="1">
                <a:latin typeface="+mj-ea"/>
                <a:ea typeface="+mj-ea"/>
              </a:rPr>
              <a:t>SecondServlet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클래스를 추가합니다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0406" y="2733680"/>
            <a:ext cx="2407455" cy="22818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09625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9" y="1470990"/>
            <a:ext cx="745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dirty="0">
                <a:latin typeface="+mj-ea"/>
                <a:ea typeface="+mj-ea"/>
              </a:rPr>
              <a:t>생성된 파일에 메뉴 항목을 입력한 후 저장합니다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626" y="2912165"/>
            <a:ext cx="8209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ko-KR" altLang="en-US" sz="1200" dirty="0">
                <a:latin typeface="+mj-ea"/>
                <a:ea typeface="+mj-ea"/>
              </a:rPr>
              <a:t>이제 </a:t>
            </a:r>
            <a:r>
              <a:rPr lang="en-US" altLang="ko-KR" sz="1200" dirty="0">
                <a:latin typeface="+mj-ea"/>
                <a:ea typeface="+mj-ea"/>
              </a:rPr>
              <a:t>init.txt</a:t>
            </a:r>
            <a:r>
              <a:rPr lang="ko-KR" altLang="en-US" sz="1200" dirty="0">
                <a:latin typeface="+mj-ea"/>
                <a:ea typeface="+mj-ea"/>
              </a:rPr>
              <a:t>에서 메뉴 데이터를 읽어와 출력하는 기능을 구현해 보겠습니다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다음과 같이 </a:t>
            </a:r>
            <a:r>
              <a:rPr lang="en-US" altLang="ko-KR" sz="1200" dirty="0">
                <a:latin typeface="+mj-ea"/>
                <a:ea typeface="+mj-ea"/>
              </a:rPr>
              <a:t>ContextFileServlet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클래스를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122" y="1747989"/>
            <a:ext cx="5943600" cy="847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00294" y="3515857"/>
            <a:ext cx="1892300" cy="1953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4862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9" y="1234455"/>
            <a:ext cx="759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8. </a:t>
            </a:r>
            <a:r>
              <a:rPr lang="en-US" altLang="ko-KR" sz="1200" dirty="0">
                <a:latin typeface="+mj-ea"/>
                <a:ea typeface="+mj-ea"/>
              </a:rPr>
              <a:t>ContextFileServlet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92051" y="972845"/>
            <a:ext cx="5842004" cy="5346546"/>
            <a:chOff x="1261625" y="1511454"/>
            <a:chExt cx="5842004" cy="5346546"/>
          </a:xfrm>
        </p:grpSpPr>
        <p:grpSp>
          <p:nvGrpSpPr>
            <p:cNvPr id="4" name="그룹 3"/>
            <p:cNvGrpSpPr/>
            <p:nvPr/>
          </p:nvGrpSpPr>
          <p:grpSpPr>
            <a:xfrm>
              <a:off x="1976561" y="1511454"/>
              <a:ext cx="5127068" cy="5346546"/>
              <a:chOff x="812611" y="1902928"/>
              <a:chExt cx="5785816" cy="5935735"/>
            </a:xfrm>
          </p:grpSpPr>
          <p:pic>
            <p:nvPicPr>
              <p:cNvPr id="532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2611" y="1902928"/>
                <a:ext cx="5785816" cy="2488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251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208" y="4420013"/>
                <a:ext cx="5203342" cy="3418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8" name="직선 연결선 7"/>
            <p:cNvCxnSpPr/>
            <p:nvPr/>
          </p:nvCxnSpPr>
          <p:spPr>
            <a:xfrm>
              <a:off x="2103372" y="2578860"/>
              <a:ext cx="41080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261625" y="2431938"/>
              <a:ext cx="868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protected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4862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119" y="1480931"/>
            <a:ext cx="7913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9. </a:t>
            </a:r>
            <a:r>
              <a:rPr lang="en-US" altLang="ko-KR" sz="1200" dirty="0">
                <a:latin typeface="+mj-ea"/>
                <a:ea typeface="+mj-ea"/>
              </a:rPr>
              <a:t>http://localhost:8090/pro08/cfile</a:t>
            </a:r>
            <a:r>
              <a:rPr lang="ko-KR" altLang="en-US" sz="1200" dirty="0">
                <a:latin typeface="+mj-ea"/>
                <a:ea typeface="+mj-ea"/>
              </a:rPr>
              <a:t>로 요청하면 다음과 같이 파일의 메뉴 항목을 읽어와 브라우저로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968" y="1873212"/>
            <a:ext cx="3019425" cy="149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862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295296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8.5.5 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277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ServletConfig </a:t>
            </a:r>
            <a:r>
              <a:rPr lang="ko-KR" altLang="en-US" sz="1400" b="1" dirty="0">
                <a:latin typeface="+mj-ea"/>
                <a:ea typeface="+mj-ea"/>
              </a:rPr>
              <a:t>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0249" y="2136577"/>
            <a:ext cx="7040325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인터페이스이며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Servlet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마다 하나씩 생성됨</a:t>
            </a:r>
            <a:r>
              <a:rPr lang="en-US" altLang="ko-KR" sz="1200" dirty="0">
                <a:latin typeface="+mj-ea"/>
                <a:ea typeface="+mj-ea"/>
              </a:rPr>
              <a:t>(5</a:t>
            </a:r>
            <a:r>
              <a:rPr lang="ko-KR" altLang="en-US" sz="1200" dirty="0">
                <a:latin typeface="+mj-ea"/>
                <a:ea typeface="+mj-ea"/>
              </a:rPr>
              <a:t>장 </a:t>
            </a:r>
            <a:r>
              <a:rPr lang="en-US" altLang="ko-KR" sz="1200" dirty="0">
                <a:latin typeface="+mj-ea"/>
                <a:ea typeface="+mj-ea"/>
              </a:rPr>
              <a:t>4</a:t>
            </a:r>
            <a:r>
              <a:rPr lang="ko-KR" altLang="en-US" sz="1200" dirty="0">
                <a:latin typeface="+mj-ea"/>
                <a:ea typeface="+mj-ea"/>
              </a:rPr>
              <a:t>번 </a:t>
            </a:r>
            <a:r>
              <a:rPr lang="en-US" altLang="ko-KR" sz="1200" dirty="0" err="1">
                <a:latin typeface="+mj-ea"/>
                <a:ea typeface="+mj-ea"/>
              </a:rPr>
              <a:t>ppt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참조</a:t>
            </a:r>
            <a:r>
              <a:rPr lang="en-US" altLang="ko-KR" sz="1200" dirty="0">
                <a:latin typeface="+mj-ea"/>
                <a:ea typeface="+mj-ea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ServletContext </a:t>
            </a:r>
            <a:r>
              <a:rPr lang="ko-KR" altLang="en-US" sz="1200" dirty="0">
                <a:latin typeface="+mj-ea"/>
                <a:ea typeface="+mj-ea"/>
              </a:rPr>
              <a:t>객체를 얻는 기능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    (</a:t>
            </a:r>
            <a:r>
              <a:rPr lang="ko-KR" altLang="en-US" sz="1200" dirty="0">
                <a:latin typeface="+mj-ea"/>
                <a:ea typeface="+mj-ea"/>
              </a:rPr>
              <a:t>참고</a:t>
            </a:r>
            <a:r>
              <a:rPr lang="en-US" altLang="ko-KR" sz="1200" dirty="0">
                <a:latin typeface="+mj-ea"/>
                <a:ea typeface="+mj-ea"/>
              </a:rPr>
              <a:t>) getServletContext()</a:t>
            </a:r>
            <a:r>
              <a:rPr lang="ko-KR" altLang="en-US" sz="1200" dirty="0">
                <a:latin typeface="+mj-ea"/>
                <a:ea typeface="+mj-ea"/>
              </a:rPr>
              <a:t>메소드</a:t>
            </a:r>
            <a:r>
              <a:rPr lang="en-US" altLang="ko-KR" sz="1200" dirty="0">
                <a:latin typeface="+mj-ea"/>
                <a:ea typeface="+mj-ea"/>
              </a:rPr>
              <a:t>: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ServletConfig</a:t>
            </a:r>
            <a:r>
              <a:rPr lang="ko-KR" altLang="en-US" sz="1200" dirty="0">
                <a:latin typeface="+mj-ea"/>
                <a:ea typeface="+mj-ea"/>
              </a:rPr>
              <a:t>에서 제공되는 메서드</a:t>
            </a:r>
            <a:endParaRPr lang="en-US" altLang="ko-KR" sz="12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서블릿에 대한 초기화 작업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30854" y="3668998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8.5.6  @WebServlet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애너테이션을 이용한 서블릿 설정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9913" y="4175044"/>
            <a:ext cx="7195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@WebServlet </a:t>
            </a:r>
            <a:r>
              <a:rPr lang="ko-KR" altLang="en-US" sz="1400" b="1" dirty="0"/>
              <a:t>애너테이션 구성 요소들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19133"/>
              </p:ext>
            </p:extLst>
          </p:nvPr>
        </p:nvGraphicFramePr>
        <p:xfrm>
          <a:off x="914400" y="4482821"/>
          <a:ext cx="7056783" cy="1474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0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5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0000FF"/>
                          </a:solidFill>
                          <a:latin typeface="+mj-ea"/>
                          <a:ea typeface="+mj-ea"/>
                        </a:rPr>
                        <a:t>urlPatterns</a:t>
                      </a:r>
                      <a:endParaRPr lang="ko-KR" altLang="en-US" sz="1000" b="1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웹 브라우저에서 서블릿 요청 시 사용하는 매핑 이름</a:t>
                      </a:r>
                      <a:endParaRPr lang="ko-KR" altLang="en-US" sz="10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</a:rPr>
                        <a:t>name</a:t>
                      </a:r>
                      <a:endParaRPr lang="ko-KR" altLang="en-US" sz="10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서블릿 이름</a:t>
                      </a:r>
                      <a:endParaRPr lang="ko-KR" altLang="en-US" sz="10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0000FF"/>
                          </a:solidFill>
                          <a:latin typeface="+mj-ea"/>
                          <a:ea typeface="+mj-ea"/>
                        </a:rPr>
                        <a:t>loadOnStartup</a:t>
                      </a:r>
                      <a:endParaRPr lang="ko-KR" altLang="en-US" sz="1000" b="1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컨테이너 실행 시 서블릿이 로드되는 순서 지정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initParams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@WebInitParam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애너테이션 이용해 매개변수를 추가하는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서블릿에 대한 설명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5613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504" y="1490870"/>
            <a:ext cx="8040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sec06.ex01 </a:t>
            </a:r>
            <a:r>
              <a:rPr lang="ko-KR" altLang="en-US" sz="1200" dirty="0">
                <a:latin typeface="+mj-ea"/>
                <a:ea typeface="+mj-ea"/>
              </a:rPr>
              <a:t>패키지를 생성하고 마우스 오른쪽 버튼을 클릭한 후 </a:t>
            </a:r>
            <a:r>
              <a:rPr lang="en-US" altLang="ko-KR" sz="1200" dirty="0">
                <a:latin typeface="+mj-ea"/>
                <a:ea typeface="+mj-ea"/>
              </a:rPr>
              <a:t>New &gt; Servlet</a:t>
            </a:r>
            <a:r>
              <a:rPr lang="ko-KR" altLang="en-US" sz="1200" dirty="0">
                <a:latin typeface="+mj-ea"/>
                <a:ea typeface="+mj-ea"/>
              </a:rPr>
              <a:t>을 선택합니다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001" y="1767869"/>
            <a:ext cx="5222918" cy="3441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03443" y="2713383"/>
            <a:ext cx="606287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605670" y="4631635"/>
            <a:ext cx="606287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5284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504" y="1412004"/>
            <a:ext cx="770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클래스 이름으로 </a:t>
            </a:r>
            <a:r>
              <a:rPr lang="en-US" altLang="ko-KR" sz="1200" dirty="0">
                <a:latin typeface="+mj-ea"/>
                <a:ea typeface="+mj-ea"/>
              </a:rPr>
              <a:t>InitParamServlet</a:t>
            </a:r>
            <a:r>
              <a:rPr lang="ko-KR" altLang="en-US" sz="1200" dirty="0">
                <a:latin typeface="+mj-ea"/>
                <a:ea typeface="+mj-ea"/>
              </a:rPr>
              <a:t>을 입력한 후 </a:t>
            </a:r>
            <a:r>
              <a:rPr lang="en-US" altLang="ko-KR" sz="1200" dirty="0">
                <a:latin typeface="+mj-ea"/>
                <a:ea typeface="+mj-ea"/>
              </a:rPr>
              <a:t>Next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60231" y="1853095"/>
            <a:ext cx="4110355" cy="2794000"/>
            <a:chOff x="1960231" y="1853095"/>
            <a:chExt cx="4110355" cy="2794000"/>
          </a:xfrm>
        </p:grpSpPr>
        <p:pic>
          <p:nvPicPr>
            <p:cNvPr id="6" name="그림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0231" y="1853095"/>
              <a:ext cx="4110355" cy="279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2643809" y="3250095"/>
              <a:ext cx="904461" cy="15902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48270" y="4375888"/>
              <a:ext cx="904461" cy="15902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65284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442" y="1510748"/>
            <a:ext cx="7812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Initialization parameters </a:t>
            </a:r>
            <a:r>
              <a:rPr lang="ko-KR" altLang="en-US" sz="1200" dirty="0">
                <a:latin typeface="+mj-ea"/>
                <a:ea typeface="+mj-ea"/>
              </a:rPr>
              <a:t>항목의 </a:t>
            </a:r>
            <a:r>
              <a:rPr lang="en-US" altLang="ko-KR" sz="1200" dirty="0">
                <a:latin typeface="+mj-ea"/>
                <a:ea typeface="+mj-ea"/>
              </a:rPr>
              <a:t>Add...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1511" y="1952941"/>
            <a:ext cx="4324985" cy="3866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824330" y="3339548"/>
            <a:ext cx="427383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5355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9" y="1510748"/>
            <a:ext cx="793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Name</a:t>
            </a:r>
            <a:r>
              <a:rPr lang="ko-KR" altLang="en-US" sz="1200" dirty="0">
                <a:latin typeface="+mj-ea"/>
                <a:ea typeface="+mj-ea"/>
              </a:rPr>
              <a:t>과 </a:t>
            </a:r>
            <a:r>
              <a:rPr lang="en-US" altLang="ko-KR" sz="1200" dirty="0">
                <a:latin typeface="+mj-ea"/>
                <a:ea typeface="+mj-ea"/>
              </a:rPr>
              <a:t>Value</a:t>
            </a:r>
            <a:r>
              <a:rPr lang="ko-KR" altLang="en-US" sz="1200" dirty="0">
                <a:latin typeface="+mj-ea"/>
                <a:ea typeface="+mj-ea"/>
              </a:rPr>
              <a:t>에 </a:t>
            </a:r>
            <a:r>
              <a:rPr lang="en-US" altLang="ko-KR" sz="1200" dirty="0">
                <a:latin typeface="+mj-ea"/>
                <a:ea typeface="+mj-ea"/>
              </a:rPr>
              <a:t>email</a:t>
            </a:r>
            <a:r>
              <a:rPr lang="ko-KR" altLang="en-US" sz="1200" dirty="0">
                <a:latin typeface="+mj-ea"/>
                <a:ea typeface="+mj-ea"/>
              </a:rPr>
              <a:t>과 </a:t>
            </a:r>
            <a:r>
              <a:rPr lang="en-US" altLang="ko-KR" sz="1200" dirty="0">
                <a:latin typeface="+mj-ea"/>
                <a:ea typeface="+mj-ea"/>
              </a:rPr>
              <a:t>admin@jweb.com</a:t>
            </a:r>
            <a:r>
              <a:rPr lang="ko-KR" altLang="en-US" sz="1200" dirty="0">
                <a:latin typeface="+mj-ea"/>
                <a:ea typeface="+mj-ea"/>
              </a:rPr>
              <a:t>을 입력한 후 </a:t>
            </a:r>
            <a:r>
              <a:rPr lang="en-US" altLang="ko-KR" sz="1200" dirty="0">
                <a:latin typeface="+mj-ea"/>
                <a:ea typeface="+mj-ea"/>
              </a:rPr>
              <a:t>OK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6842" y="1926121"/>
            <a:ext cx="2857500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240157" y="1926121"/>
            <a:ext cx="1231563" cy="4592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5355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8" y="1520686"/>
            <a:ext cx="78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다시 </a:t>
            </a:r>
            <a:r>
              <a:rPr lang="en-US" altLang="ko-KR" sz="1200" dirty="0">
                <a:latin typeface="+mj-ea"/>
                <a:ea typeface="+mj-ea"/>
              </a:rPr>
              <a:t>Add...</a:t>
            </a:r>
            <a:r>
              <a:rPr lang="ko-KR" altLang="en-US" sz="1200" dirty="0">
                <a:latin typeface="+mj-ea"/>
                <a:ea typeface="+mj-ea"/>
              </a:rPr>
              <a:t>를 클릭한 후 </a:t>
            </a:r>
            <a:r>
              <a:rPr lang="en-US" altLang="ko-KR" sz="1200" dirty="0">
                <a:latin typeface="+mj-ea"/>
                <a:ea typeface="+mj-ea"/>
              </a:rPr>
              <a:t>Name</a:t>
            </a:r>
            <a:r>
              <a:rPr lang="ko-KR" altLang="en-US" sz="1200" dirty="0">
                <a:latin typeface="+mj-ea"/>
                <a:ea typeface="+mj-ea"/>
              </a:rPr>
              <a:t>에 </a:t>
            </a:r>
            <a:r>
              <a:rPr lang="en-US" altLang="ko-KR" sz="1200" dirty="0">
                <a:latin typeface="+mj-ea"/>
                <a:ea typeface="+mj-ea"/>
              </a:rPr>
              <a:t>tel, Value</a:t>
            </a:r>
            <a:r>
              <a:rPr lang="ko-KR" altLang="en-US" sz="1200" dirty="0">
                <a:latin typeface="+mj-ea"/>
                <a:ea typeface="+mj-ea"/>
              </a:rPr>
              <a:t>에 </a:t>
            </a:r>
            <a:r>
              <a:rPr lang="en-US" altLang="ko-KR" sz="1200" dirty="0">
                <a:latin typeface="+mj-ea"/>
                <a:ea typeface="+mj-ea"/>
              </a:rPr>
              <a:t>010-1111-2222</a:t>
            </a:r>
            <a:r>
              <a:rPr lang="ko-KR" altLang="en-US" sz="1200" dirty="0">
                <a:latin typeface="+mj-ea"/>
                <a:ea typeface="+mj-ea"/>
              </a:rPr>
              <a:t>를 입력하고 </a:t>
            </a:r>
            <a:r>
              <a:rPr lang="en-US" altLang="ko-KR" sz="1200" dirty="0">
                <a:latin typeface="+mj-ea"/>
                <a:ea typeface="+mj-ea"/>
              </a:rPr>
              <a:t>OK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017" y="1797685"/>
            <a:ext cx="4848225" cy="433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830417" y="3379304"/>
            <a:ext cx="496957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6754" y="4855210"/>
            <a:ext cx="2857500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6530009" y="4855210"/>
            <a:ext cx="1195065" cy="5019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5355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9" y="1490870"/>
            <a:ext cx="810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dirty="0">
                <a:latin typeface="+mj-ea"/>
                <a:ea typeface="+mj-ea"/>
              </a:rPr>
              <a:t>두 개의 서블릿 매개변수가 추가되었음을 확인한 후 </a:t>
            </a:r>
            <a:r>
              <a:rPr lang="en-US" altLang="ko-KR" sz="1200" dirty="0">
                <a:latin typeface="+mj-ea"/>
                <a:ea typeface="+mj-ea"/>
              </a:rPr>
              <a:t>URL mappings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latin typeface="+mj-ea"/>
                <a:ea typeface="+mj-ea"/>
              </a:rPr>
              <a:t>/InitParamServlet</a:t>
            </a:r>
            <a:r>
              <a:rPr lang="ko-KR" altLang="en-US" sz="1200" dirty="0">
                <a:latin typeface="+mj-ea"/>
                <a:ea typeface="+mj-ea"/>
              </a:rPr>
              <a:t>을 선택하고 </a:t>
            </a:r>
            <a:r>
              <a:rPr lang="en-US" altLang="ko-KR" sz="1200" dirty="0">
                <a:latin typeface="+mj-ea"/>
                <a:ea typeface="+mj-ea"/>
              </a:rPr>
              <a:t>Remove</a:t>
            </a:r>
            <a:r>
              <a:rPr lang="ko-KR" altLang="en-US" sz="1200" dirty="0">
                <a:latin typeface="+mj-ea"/>
                <a:ea typeface="+mj-ea"/>
              </a:rPr>
              <a:t>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클릭해 삭제합니다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8643" y="1952534"/>
            <a:ext cx="4867275" cy="4638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126974" y="4055165"/>
            <a:ext cx="2504661" cy="4174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52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520687"/>
            <a:ext cx="7903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FirstServlet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redirect </a:t>
            </a:r>
            <a:r>
              <a:rPr lang="ko-KR" altLang="en-US" sz="1200" dirty="0">
                <a:latin typeface="+mj-ea"/>
                <a:ea typeface="+mj-ea"/>
              </a:rPr>
              <a:t>기능을 구현한 서블릿입니다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45" y="1818192"/>
            <a:ext cx="6487767" cy="29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 flipV="1">
            <a:off x="1401417" y="3150704"/>
            <a:ext cx="549022" cy="9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2928" y="3012204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9BF382-6A4E-4174-BA89-39F80EFAAB8B}"/>
              </a:ext>
            </a:extLst>
          </p:cNvPr>
          <p:cNvSpPr/>
          <p:nvPr/>
        </p:nvSpPr>
        <p:spPr>
          <a:xfrm>
            <a:off x="1401417" y="3925307"/>
            <a:ext cx="300161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625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9" y="1480930"/>
            <a:ext cx="7913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ko-KR" altLang="en-US" sz="1200" dirty="0">
                <a:latin typeface="+mj-ea"/>
                <a:ea typeface="+mj-ea"/>
              </a:rPr>
              <a:t>새로운 매핑 이름을 추가하기 위해 </a:t>
            </a:r>
            <a:r>
              <a:rPr lang="en-US" altLang="ko-KR" sz="1200" dirty="0">
                <a:latin typeface="+mj-ea"/>
                <a:ea typeface="+mj-ea"/>
              </a:rPr>
              <a:t>Add...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8253" y="1896647"/>
            <a:ext cx="4429125" cy="3959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893904" y="4343400"/>
            <a:ext cx="516835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8498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9" y="1510748"/>
            <a:ext cx="8042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8. </a:t>
            </a:r>
            <a:r>
              <a:rPr lang="ko-KR" altLang="en-US" sz="1200" dirty="0">
                <a:latin typeface="+mj-ea"/>
                <a:ea typeface="+mj-ea"/>
              </a:rPr>
              <a:t>첫 번째 매핑 이름은 </a:t>
            </a:r>
            <a:r>
              <a:rPr lang="en-US" altLang="ko-KR" sz="1200" dirty="0">
                <a:latin typeface="+mj-ea"/>
                <a:ea typeface="+mj-ea"/>
              </a:rPr>
              <a:t>/sInit</a:t>
            </a:r>
            <a:r>
              <a:rPr lang="ko-KR" altLang="en-US" sz="1200" dirty="0">
                <a:latin typeface="+mj-ea"/>
                <a:ea typeface="+mj-ea"/>
              </a:rPr>
              <a:t>로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두 번째 매핑 이름은 </a:t>
            </a:r>
            <a:r>
              <a:rPr lang="en-US" altLang="ko-KR" sz="1200" dirty="0">
                <a:latin typeface="+mj-ea"/>
                <a:ea typeface="+mj-ea"/>
              </a:rPr>
              <a:t>/sInit2</a:t>
            </a:r>
            <a:r>
              <a:rPr lang="ko-KR" altLang="en-US" sz="1200" dirty="0">
                <a:latin typeface="+mj-ea"/>
                <a:ea typeface="+mj-ea"/>
              </a:rPr>
              <a:t>로 입력하고 각각 </a:t>
            </a:r>
            <a:r>
              <a:rPr lang="en-US" altLang="ko-KR" sz="1200" dirty="0">
                <a:latin typeface="+mj-ea"/>
                <a:ea typeface="+mj-ea"/>
              </a:rPr>
              <a:t>OK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2892287"/>
            <a:ext cx="725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9. </a:t>
            </a:r>
            <a:r>
              <a:rPr lang="ko-KR" altLang="en-US" sz="1200" dirty="0">
                <a:latin typeface="+mj-ea"/>
                <a:ea typeface="+mj-ea"/>
              </a:rPr>
              <a:t>두 개의 서블릿 매핑 이름이 추가된 것을 확인하고 </a:t>
            </a:r>
            <a:r>
              <a:rPr lang="en-US" altLang="ko-KR" sz="1200" dirty="0">
                <a:latin typeface="+mj-ea"/>
                <a:ea typeface="+mj-ea"/>
              </a:rPr>
              <a:t>Next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5971" y="1955110"/>
            <a:ext cx="2857500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4674" y="1925293"/>
            <a:ext cx="2857500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633870" y="3438939"/>
            <a:ext cx="3593920" cy="3018720"/>
            <a:chOff x="2633870" y="3438939"/>
            <a:chExt cx="3593920" cy="3018720"/>
          </a:xfrm>
        </p:grpSpPr>
        <p:pic>
          <p:nvPicPr>
            <p:cNvPr id="11" name="그림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3870" y="3438939"/>
              <a:ext cx="3593920" cy="3018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633870" y="5307496"/>
              <a:ext cx="536713" cy="28823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62473" y="6169425"/>
              <a:ext cx="536713" cy="28823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08498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503" y="1450463"/>
            <a:ext cx="8130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10. </a:t>
            </a:r>
            <a:r>
              <a:rPr lang="en-US" altLang="ko-KR" sz="1200" dirty="0">
                <a:latin typeface="+mj-ea"/>
                <a:ea typeface="+mj-ea"/>
              </a:rPr>
              <a:t>Inherited abstract methods</a:t>
            </a:r>
            <a:r>
              <a:rPr lang="ko-KR" altLang="en-US" sz="1200" dirty="0">
                <a:latin typeface="+mj-ea"/>
                <a:ea typeface="+mj-ea"/>
              </a:rPr>
              <a:t>와 </a:t>
            </a:r>
            <a:r>
              <a:rPr lang="en-US" altLang="ko-KR" sz="1200" dirty="0">
                <a:latin typeface="+mj-ea"/>
                <a:ea typeface="+mj-ea"/>
              </a:rPr>
              <a:t>doGet </a:t>
            </a:r>
            <a:r>
              <a:rPr lang="ko-KR" altLang="en-US" sz="1200" dirty="0">
                <a:latin typeface="+mj-ea"/>
                <a:ea typeface="+mj-ea"/>
              </a:rPr>
              <a:t>옵션 체크박스에 체크한 후 </a:t>
            </a:r>
            <a:r>
              <a:rPr lang="en-US" altLang="ko-KR" sz="1200" dirty="0">
                <a:latin typeface="+mj-ea"/>
                <a:ea typeface="+mj-ea"/>
              </a:rPr>
              <a:t>Finish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186" y="1865339"/>
            <a:ext cx="3943350" cy="35248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05878" y="3985591"/>
            <a:ext cx="1399641" cy="12920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04861" y="4323522"/>
            <a:ext cx="496956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2508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9" y="1381539"/>
            <a:ext cx="8151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11. </a:t>
            </a:r>
            <a:r>
              <a:rPr lang="ko-KR" altLang="en-US" sz="1200" dirty="0">
                <a:latin typeface="+mj-ea"/>
                <a:ea typeface="+mj-ea"/>
              </a:rPr>
              <a:t>이클립스에서 확인하면 설정한 대로 </a:t>
            </a:r>
            <a:r>
              <a:rPr lang="en-US" altLang="ko-KR" sz="1200" dirty="0">
                <a:latin typeface="+mj-ea"/>
                <a:ea typeface="+mj-ea"/>
              </a:rPr>
              <a:t>@WebServlet</a:t>
            </a:r>
            <a:r>
              <a:rPr lang="ko-KR" altLang="en-US" sz="1200" dirty="0">
                <a:latin typeface="+mj-ea"/>
                <a:ea typeface="+mj-ea"/>
              </a:rPr>
              <a:t>으로 표시되는 것을 확인할 수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4274" y="1822022"/>
            <a:ext cx="5943600" cy="29952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324274" y="2971800"/>
            <a:ext cx="6050561" cy="14709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2508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9" y="1372247"/>
            <a:ext cx="796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12. </a:t>
            </a:r>
            <a:r>
              <a:rPr lang="en-US" altLang="ko-KR" sz="1200" dirty="0">
                <a:latin typeface="+mj-ea"/>
                <a:ea typeface="+mj-ea"/>
              </a:rPr>
              <a:t>InitParamServlet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34" y="1649246"/>
            <a:ext cx="6092066" cy="469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346866" y="3533766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5119" y="3396783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2508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9" y="1461699"/>
            <a:ext cx="8032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13. </a:t>
            </a:r>
            <a:r>
              <a:rPr lang="ko-KR" altLang="en-US" sz="1200" dirty="0">
                <a:latin typeface="+mj-ea"/>
                <a:ea typeface="+mj-ea"/>
              </a:rPr>
              <a:t>브라우저에서 각각 매핑 이름 </a:t>
            </a:r>
            <a:r>
              <a:rPr lang="en-US" altLang="ko-KR" sz="1200" dirty="0">
                <a:latin typeface="+mj-ea"/>
                <a:ea typeface="+mj-ea"/>
              </a:rPr>
              <a:t>/sInit</a:t>
            </a:r>
            <a:r>
              <a:rPr lang="ko-KR" altLang="en-US" sz="1200" dirty="0">
                <a:latin typeface="+mj-ea"/>
                <a:ea typeface="+mj-ea"/>
              </a:rPr>
              <a:t>과 </a:t>
            </a:r>
            <a:r>
              <a:rPr lang="en-US" altLang="ko-KR" sz="1200" dirty="0">
                <a:latin typeface="+mj-ea"/>
                <a:ea typeface="+mj-ea"/>
              </a:rPr>
              <a:t>/sInit2</a:t>
            </a:r>
            <a:r>
              <a:rPr lang="ko-KR" altLang="en-US" sz="1200" dirty="0">
                <a:latin typeface="+mj-ea"/>
                <a:ea typeface="+mj-ea"/>
              </a:rPr>
              <a:t>로 요청합니다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동일한 결과가 출력되는 것을 확인할 수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870" y="1908727"/>
            <a:ext cx="2809875" cy="1390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1416" y="1937302"/>
            <a:ext cx="2847975" cy="1333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7334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74" y="1698940"/>
            <a:ext cx="5933040" cy="462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24274" y="1421942"/>
            <a:ext cx="4611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web.xml</a:t>
            </a:r>
            <a:r>
              <a:rPr lang="ko-KR" altLang="en-US" sz="1200" b="1" dirty="0">
                <a:latin typeface="+mj-ea"/>
                <a:ea typeface="+mj-ea"/>
              </a:rPr>
              <a:t>을 이용한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ServletContext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8498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8.6 load-on-startup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530626"/>
            <a:ext cx="7495881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load-on-startup </a:t>
            </a:r>
            <a:r>
              <a:rPr lang="ko-KR" altLang="en-US" sz="1200" dirty="0">
                <a:latin typeface="+mj-ea"/>
                <a:ea typeface="+mj-ea"/>
              </a:rPr>
              <a:t>기능을 사용하면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최초 서블릿 요청 시 빠르게 처리할 수있음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119" y="2077278"/>
            <a:ext cx="4822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load-on-startup </a:t>
            </a:r>
            <a:r>
              <a:rPr lang="ko-KR" altLang="en-US" sz="1400" b="1" dirty="0">
                <a:latin typeface="+mj-ea"/>
                <a:ea typeface="+mj-ea"/>
              </a:rPr>
              <a:t>특징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6348" y="2434750"/>
            <a:ext cx="7404652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00FF"/>
                </a:solidFill>
              </a:rPr>
              <a:t>톰캣 컨테이너가 실행되면서 미리 서블릿을 실행함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지정한 숫자가 </a:t>
            </a:r>
            <a:r>
              <a:rPr lang="en-US" altLang="ko-KR" sz="1200" dirty="0"/>
              <a:t>0</a:t>
            </a:r>
            <a:r>
              <a:rPr lang="ko-KR" altLang="en-US" sz="1200" dirty="0"/>
              <a:t>보다 크면 톰캣 컨테이너가 실행되면서 서블릿이 초기화함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 지정한 숫자는 우선순위를 의미하며 </a:t>
            </a:r>
            <a:r>
              <a:rPr lang="ko-KR" altLang="en-US" sz="1200" dirty="0">
                <a:solidFill>
                  <a:srgbClr val="0000FF"/>
                </a:solidFill>
              </a:rPr>
              <a:t>작은 숫자부터 먼저 초기화됨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00FF"/>
                </a:solidFill>
              </a:rPr>
              <a:t>애너테이션으로 설정하는 방법</a:t>
            </a:r>
            <a:r>
              <a:rPr lang="ko-KR" altLang="en-US" sz="1200" dirty="0"/>
              <a:t>과 </a:t>
            </a:r>
            <a:r>
              <a:rPr lang="en-US" altLang="ko-KR" sz="1200" dirty="0"/>
              <a:t>web.xml</a:t>
            </a:r>
            <a:r>
              <a:rPr lang="ko-KR" altLang="en-US" sz="1200" dirty="0"/>
              <a:t>에 설정하는 방법이 있음</a:t>
            </a:r>
          </a:p>
        </p:txBody>
      </p:sp>
    </p:spTree>
    <p:extLst>
      <p:ext uri="{BB962C8B-B14F-4D97-AF65-F5344CB8AC3E}">
        <p14:creationId xmlns:p14="http://schemas.microsoft.com/office/powerpoint/2010/main" val="21527334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8.6 load-on-startup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295296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8.6.1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애너테이션을 이용하는 방법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4630" y="1750292"/>
            <a:ext cx="8039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sec06.ex02 </a:t>
            </a:r>
            <a:r>
              <a:rPr lang="ko-KR" altLang="en-US" sz="1200" dirty="0">
                <a:latin typeface="+mj-ea"/>
                <a:ea typeface="+mj-ea"/>
              </a:rPr>
              <a:t>패키지를 생성하고 마우스 오른쪽 버튼을 클릭한 후 </a:t>
            </a:r>
            <a:r>
              <a:rPr lang="en-US" altLang="ko-KR" sz="1200" dirty="0">
                <a:latin typeface="+mj-ea"/>
                <a:ea typeface="+mj-ea"/>
              </a:rPr>
              <a:t>New &gt; Servlet</a:t>
            </a:r>
            <a:r>
              <a:rPr lang="ko-KR" altLang="en-US" sz="1200" dirty="0">
                <a:latin typeface="+mj-ea"/>
                <a:ea typeface="+mj-ea"/>
              </a:rPr>
              <a:t>을 선택합니다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6945" y="2103202"/>
            <a:ext cx="5388974" cy="34328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534478" y="3110948"/>
            <a:ext cx="715618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546034" y="5118653"/>
            <a:ext cx="715618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7334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8.6 load-on-startup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391478"/>
            <a:ext cx="760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클래스 이름으로 </a:t>
            </a:r>
            <a:r>
              <a:rPr lang="en-US" altLang="ko-KR" sz="1200" dirty="0">
                <a:latin typeface="+mj-ea"/>
                <a:ea typeface="+mj-ea"/>
              </a:rPr>
              <a:t>LoadAppConfig</a:t>
            </a:r>
            <a:r>
              <a:rPr lang="ko-KR" altLang="en-US" sz="1200" dirty="0">
                <a:latin typeface="+mj-ea"/>
                <a:ea typeface="+mj-ea"/>
              </a:rPr>
              <a:t>를 입력하고 </a:t>
            </a:r>
            <a:r>
              <a:rPr lang="en-US" altLang="ko-KR" sz="1200" dirty="0">
                <a:latin typeface="+mj-ea"/>
                <a:ea typeface="+mj-ea"/>
              </a:rPr>
              <a:t>Next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6692" y="1823125"/>
            <a:ext cx="4613621" cy="31265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683565" y="3386406"/>
            <a:ext cx="914400" cy="2115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16302" y="4622813"/>
            <a:ext cx="914400" cy="2115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08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383" y="1520686"/>
            <a:ext cx="7971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SecondServlet </a:t>
            </a:r>
            <a:r>
              <a:rPr lang="ko-KR" altLang="en-US" sz="1200" dirty="0">
                <a:latin typeface="+mj-ea"/>
                <a:ea typeface="+mj-ea"/>
              </a:rPr>
              <a:t>클래스는 첫 번째 서블릿에서 요청을 받아 실행하는 두 번째 서블릿입니다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79" y="1873373"/>
            <a:ext cx="6782835" cy="360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1364466" y="3248653"/>
            <a:ext cx="549022" cy="9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8917" y="3110153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673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8.6 load-on-startup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480930"/>
            <a:ext cx="760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Name</a:t>
            </a:r>
            <a:r>
              <a:rPr lang="ko-KR" altLang="en-US" sz="1200" dirty="0">
                <a:latin typeface="+mj-ea"/>
                <a:ea typeface="+mj-ea"/>
              </a:rPr>
              <a:t>과 </a:t>
            </a:r>
            <a:r>
              <a:rPr lang="en-US" altLang="ko-KR" sz="1200" dirty="0">
                <a:latin typeface="+mj-ea"/>
                <a:ea typeface="+mj-ea"/>
              </a:rPr>
              <a:t>URL mappings</a:t>
            </a:r>
            <a:r>
              <a:rPr lang="ko-KR" altLang="en-US" sz="1200" dirty="0">
                <a:latin typeface="+mj-ea"/>
                <a:ea typeface="+mj-ea"/>
              </a:rPr>
              <a:t>을 </a:t>
            </a:r>
            <a:r>
              <a:rPr lang="en-US" altLang="ko-KR" sz="1200" dirty="0">
                <a:latin typeface="+mj-ea"/>
                <a:ea typeface="+mj-ea"/>
              </a:rPr>
              <a:t>loadConfig</a:t>
            </a:r>
            <a:r>
              <a:rPr lang="ko-KR" altLang="en-US" sz="1200" dirty="0">
                <a:latin typeface="+mj-ea"/>
                <a:ea typeface="+mj-ea"/>
              </a:rPr>
              <a:t>로 변경하고 </a:t>
            </a:r>
            <a:r>
              <a:rPr lang="en-US" altLang="ko-KR" sz="1200" dirty="0">
                <a:latin typeface="+mj-ea"/>
                <a:ea typeface="+mj-ea"/>
              </a:rPr>
              <a:t>Next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6548" y="1874023"/>
            <a:ext cx="3747052" cy="3423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812774" y="2504661"/>
            <a:ext cx="636104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16426" y="4005470"/>
            <a:ext cx="636104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52022" y="5020651"/>
            <a:ext cx="636104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0862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8.6 load-on-startup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441175"/>
            <a:ext cx="7794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Inherited abstract methods, init, doGet </a:t>
            </a:r>
            <a:r>
              <a:rPr lang="ko-KR" altLang="en-US" sz="1200" dirty="0">
                <a:latin typeface="+mj-ea"/>
                <a:ea typeface="+mj-ea"/>
              </a:rPr>
              <a:t>옵션 체크박스에 체크한 후 </a:t>
            </a:r>
            <a:r>
              <a:rPr lang="en-US" altLang="ko-KR" sz="1200" dirty="0">
                <a:latin typeface="+mj-ea"/>
                <a:ea typeface="+mj-ea"/>
              </a:rPr>
              <a:t>Finish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180" y="1851590"/>
            <a:ext cx="3951605" cy="3532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15817" y="3945835"/>
            <a:ext cx="149087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15817" y="4144617"/>
            <a:ext cx="149087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099890" y="4333460"/>
            <a:ext cx="149087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6795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8.6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load-on-startup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451114"/>
            <a:ext cx="7794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en-US" altLang="ko-KR" sz="1200" dirty="0">
                <a:latin typeface="+mj-ea"/>
                <a:ea typeface="+mj-ea"/>
              </a:rPr>
              <a:t>LoadAppConfig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25" y="1728113"/>
            <a:ext cx="6479692" cy="463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53613" y="3082413"/>
            <a:ext cx="4675239" cy="5014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54361" y="2418734"/>
            <a:ext cx="3856704" cy="27284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92725" y="2430209"/>
            <a:ext cx="979423" cy="27284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98638" y="4515450"/>
            <a:ext cx="2900517" cy="2409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795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8.6 load-on-startup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38" y="1687875"/>
            <a:ext cx="6598134" cy="435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6795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8.6 load-on-startup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480929"/>
            <a:ext cx="795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dirty="0">
                <a:latin typeface="+mj-ea"/>
                <a:ea typeface="+mj-ea"/>
              </a:rPr>
              <a:t>브라우저에서 </a:t>
            </a:r>
            <a:r>
              <a:rPr lang="en-US" altLang="ko-KR" sz="1200" dirty="0">
                <a:latin typeface="+mj-ea"/>
                <a:ea typeface="+mj-ea"/>
              </a:rPr>
              <a:t>/loadConfig</a:t>
            </a:r>
            <a:r>
              <a:rPr lang="ko-KR" altLang="en-US" sz="1200" dirty="0">
                <a:latin typeface="+mj-ea"/>
                <a:ea typeface="+mj-ea"/>
              </a:rPr>
              <a:t>로 최초 요청 시 기다리지 않고 바로 공통 메뉴를 출력합니다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또한 톰캣을 실행하면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서블릿의 </a:t>
            </a:r>
            <a:r>
              <a:rPr lang="en-US" altLang="ko-KR" sz="1200" dirty="0">
                <a:latin typeface="+mj-ea"/>
                <a:ea typeface="+mj-ea"/>
              </a:rPr>
              <a:t>init() </a:t>
            </a:r>
            <a:r>
              <a:rPr lang="ko-KR" altLang="en-US" sz="1200" dirty="0">
                <a:latin typeface="+mj-ea"/>
                <a:ea typeface="+mj-ea"/>
              </a:rPr>
              <a:t>메소드를 호출하므로 로그에 메시지가 출력됩니다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1451" y="2229139"/>
            <a:ext cx="3585845" cy="1087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1323" y="3916431"/>
            <a:ext cx="3267075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25036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8.6 load-on-startup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295296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8.6.2 web.xml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에 설정하는 방법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922" y="1750292"/>
            <a:ext cx="7742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</a:t>
            </a:r>
            <a:r>
              <a:rPr lang="en-US" altLang="ko-KR" sz="1200" dirty="0">
                <a:latin typeface="+mj-ea"/>
                <a:ea typeface="+mj-ea"/>
              </a:rPr>
              <a:t>web.xml</a:t>
            </a:r>
            <a:r>
              <a:rPr lang="ko-KR" altLang="en-US" sz="1200" dirty="0">
                <a:latin typeface="+mj-ea"/>
                <a:ea typeface="+mj-ea"/>
              </a:rPr>
              <a:t>을 작성합니다</a:t>
            </a:r>
            <a:r>
              <a:rPr lang="en-US" altLang="ko-KR" sz="1200" dirty="0">
                <a:latin typeface="+mj-ea"/>
                <a:ea typeface="+mj-ea"/>
              </a:rPr>
              <a:t>. &lt;servlet-name&gt; </a:t>
            </a:r>
            <a:r>
              <a:rPr lang="ko-KR" altLang="en-US" sz="1200" dirty="0">
                <a:latin typeface="+mj-ea"/>
                <a:ea typeface="+mj-ea"/>
              </a:rPr>
              <a:t>태그의 값은 반드시 서블릿을 생성할 때 </a:t>
            </a:r>
            <a:r>
              <a:rPr lang="en-US" altLang="ko-KR" sz="1200" dirty="0">
                <a:latin typeface="+mj-ea"/>
                <a:ea typeface="+mj-ea"/>
              </a:rPr>
              <a:t>name</a:t>
            </a:r>
            <a:r>
              <a:rPr lang="ko-KR" altLang="en-US" sz="1200" dirty="0">
                <a:latin typeface="+mj-ea"/>
                <a:ea typeface="+mj-ea"/>
              </a:rPr>
              <a:t>으로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지정한 값으로 설정해야 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28" y="2333984"/>
            <a:ext cx="6718646" cy="331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5920" y="5824329"/>
            <a:ext cx="8010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톰캣을 다시 실행한 후 브라우저에서 </a:t>
            </a:r>
            <a:r>
              <a:rPr lang="en-US" altLang="ko-KR" sz="1200" dirty="0">
                <a:latin typeface="+mj-ea"/>
                <a:ea typeface="+mj-ea"/>
              </a:rPr>
              <a:t>/loadConfig</a:t>
            </a:r>
            <a:r>
              <a:rPr lang="ko-KR" altLang="en-US" sz="1200" dirty="0">
                <a:latin typeface="+mj-ea"/>
                <a:ea typeface="+mj-ea"/>
              </a:rPr>
              <a:t>로 요청합니다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실행 결과는 애너테이션으로 실행했을 때와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같습니다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84521" y="3806455"/>
            <a:ext cx="7006856" cy="12865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3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144" y="1461052"/>
            <a:ext cx="719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http://localhost:8090/pro08/first</a:t>
            </a:r>
            <a:r>
              <a:rPr lang="ko-KR" altLang="en-US" sz="1200" dirty="0">
                <a:latin typeface="+mj-ea"/>
                <a:ea typeface="+mj-ea"/>
              </a:rPr>
              <a:t>로 요청합니다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886200"/>
            <a:ext cx="8251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최종적으로 웹 브라우저에 표시되는 매핑 이름은 </a:t>
            </a:r>
            <a:r>
              <a:rPr lang="en-US" altLang="ko-KR" sz="1200" dirty="0">
                <a:latin typeface="+mj-ea"/>
                <a:ea typeface="+mj-ea"/>
              </a:rPr>
              <a:t>/second</a:t>
            </a:r>
            <a:r>
              <a:rPr lang="ko-KR" altLang="en-US" sz="1200" dirty="0">
                <a:latin typeface="+mj-ea"/>
                <a:ea typeface="+mj-ea"/>
              </a:rPr>
              <a:t>입니다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즉</a:t>
            </a:r>
            <a:r>
              <a:rPr lang="en-US" altLang="ko-KR" sz="1200" dirty="0">
                <a:latin typeface="+mj-ea"/>
                <a:ea typeface="+mj-ea"/>
              </a:rPr>
              <a:t>, /first</a:t>
            </a:r>
            <a:r>
              <a:rPr lang="ko-KR" altLang="en-US" sz="1200" dirty="0">
                <a:latin typeface="+mj-ea"/>
                <a:ea typeface="+mj-ea"/>
              </a:rPr>
              <a:t>로 요청하면 </a:t>
            </a:r>
            <a:r>
              <a:rPr lang="en-US" altLang="ko-KR" sz="1200" dirty="0">
                <a:latin typeface="+mj-ea"/>
                <a:ea typeface="+mj-ea"/>
              </a:rPr>
              <a:t>sendRedirect()</a:t>
            </a:r>
            <a:r>
              <a:rPr lang="ko-KR" altLang="en-US" sz="1200" dirty="0">
                <a:latin typeface="+mj-ea"/>
                <a:ea typeface="+mj-ea"/>
              </a:rPr>
              <a:t>를 호출해 웹 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브라우저에게 다시 </a:t>
            </a:r>
            <a:r>
              <a:rPr lang="en-US" altLang="ko-KR" sz="1200" dirty="0">
                <a:latin typeface="+mj-ea"/>
                <a:ea typeface="+mj-ea"/>
              </a:rPr>
              <a:t>/second</a:t>
            </a:r>
            <a:r>
              <a:rPr lang="ko-KR" altLang="en-US" sz="1200" dirty="0">
                <a:latin typeface="+mj-ea"/>
                <a:ea typeface="+mj-ea"/>
              </a:rPr>
              <a:t>를 요청하는 것입니다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4274" y="1823209"/>
            <a:ext cx="5153025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196548" y="2295939"/>
            <a:ext cx="2328126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4274" y="4591257"/>
            <a:ext cx="3171825" cy="1114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196548" y="5068957"/>
            <a:ext cx="2176669" cy="2087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57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9888</TotalTime>
  <Words>3610</Words>
  <Application>Microsoft Office PowerPoint</Application>
  <PresentationFormat>화면 슬라이드 쇼(4:3)</PresentationFormat>
  <Paragraphs>501</Paragraphs>
  <Slides>85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92" baseType="lpstr">
      <vt:lpstr>나눔스퀘어</vt:lpstr>
      <vt:lpstr>나눔스퀘어 Bold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goott2</cp:lastModifiedBy>
  <cp:revision>795</cp:revision>
  <dcterms:created xsi:type="dcterms:W3CDTF">2018-08-29T04:30:46Z</dcterms:created>
  <dcterms:modified xsi:type="dcterms:W3CDTF">2020-11-12T10:48:20Z</dcterms:modified>
</cp:coreProperties>
</file>