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719" r:id="rId2"/>
    <p:sldId id="262" r:id="rId3"/>
    <p:sldId id="720" r:id="rId4"/>
    <p:sldId id="721" r:id="rId5"/>
    <p:sldId id="724" r:id="rId6"/>
    <p:sldId id="725" r:id="rId7"/>
    <p:sldId id="726" r:id="rId8"/>
    <p:sldId id="722" r:id="rId9"/>
    <p:sldId id="727" r:id="rId10"/>
    <p:sldId id="728" r:id="rId11"/>
    <p:sldId id="729" r:id="rId12"/>
    <p:sldId id="730" r:id="rId13"/>
    <p:sldId id="737" r:id="rId14"/>
    <p:sldId id="731" r:id="rId15"/>
    <p:sldId id="733" r:id="rId16"/>
    <p:sldId id="734" r:id="rId17"/>
    <p:sldId id="732" r:id="rId18"/>
    <p:sldId id="735" r:id="rId19"/>
    <p:sldId id="736" r:id="rId20"/>
    <p:sldId id="741" r:id="rId21"/>
    <p:sldId id="740" r:id="rId22"/>
    <p:sldId id="739" r:id="rId23"/>
    <p:sldId id="738" r:id="rId24"/>
    <p:sldId id="742" r:id="rId25"/>
    <p:sldId id="743" r:id="rId26"/>
    <p:sldId id="744" r:id="rId27"/>
    <p:sldId id="745" r:id="rId28"/>
    <p:sldId id="746" r:id="rId29"/>
    <p:sldId id="748" r:id="rId30"/>
    <p:sldId id="752" r:id="rId31"/>
    <p:sldId id="753" r:id="rId32"/>
    <p:sldId id="749" r:id="rId33"/>
    <p:sldId id="750" r:id="rId34"/>
    <p:sldId id="751" r:id="rId35"/>
    <p:sldId id="754" r:id="rId36"/>
    <p:sldId id="755" r:id="rId37"/>
    <p:sldId id="756" r:id="rId38"/>
    <p:sldId id="747" r:id="rId39"/>
    <p:sldId id="757" r:id="rId40"/>
    <p:sldId id="761" r:id="rId41"/>
    <p:sldId id="758" r:id="rId42"/>
    <p:sldId id="759" r:id="rId43"/>
    <p:sldId id="762" r:id="rId44"/>
    <p:sldId id="763" r:id="rId45"/>
    <p:sldId id="764" r:id="rId46"/>
    <p:sldId id="770" r:id="rId47"/>
    <p:sldId id="769" r:id="rId48"/>
    <p:sldId id="766" r:id="rId49"/>
    <p:sldId id="767" r:id="rId50"/>
    <p:sldId id="768" r:id="rId51"/>
    <p:sldId id="765" r:id="rId52"/>
    <p:sldId id="760" r:id="rId53"/>
    <p:sldId id="772" r:id="rId54"/>
    <p:sldId id="773" r:id="rId55"/>
    <p:sldId id="779" r:id="rId56"/>
    <p:sldId id="774" r:id="rId57"/>
    <p:sldId id="775" r:id="rId58"/>
    <p:sldId id="780" r:id="rId59"/>
    <p:sldId id="781" r:id="rId60"/>
    <p:sldId id="782" r:id="rId61"/>
    <p:sldId id="778" r:id="rId62"/>
    <p:sldId id="776" r:id="rId63"/>
    <p:sldId id="786" r:id="rId64"/>
    <p:sldId id="784" r:id="rId65"/>
    <p:sldId id="785" r:id="rId66"/>
    <p:sldId id="771" r:id="rId67"/>
    <p:sldId id="787" r:id="rId68"/>
    <p:sldId id="788" r:id="rId69"/>
    <p:sldId id="790" r:id="rId70"/>
    <p:sldId id="791" r:id="rId71"/>
    <p:sldId id="792" r:id="rId72"/>
    <p:sldId id="793" r:id="rId73"/>
    <p:sldId id="794" r:id="rId74"/>
    <p:sldId id="795" r:id="rId75"/>
    <p:sldId id="796" r:id="rId76"/>
    <p:sldId id="797" r:id="rId77"/>
    <p:sldId id="798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003300"/>
    <a:srgbClr val="008000"/>
    <a:srgbClr val="664E9C"/>
    <a:srgbClr val="39BCB8"/>
    <a:srgbClr val="39BBB6"/>
    <a:srgbClr val="B83010"/>
    <a:srgbClr val="49C1BE"/>
    <a:srgbClr val="B5A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2020-11-24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쿠키와 세션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알아보기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!!!!)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6" y="1909244"/>
            <a:ext cx="7478939" cy="408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 연결 기능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&lt;hidden&gt;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웹 페이지 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연동하기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연동기능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encodeURL()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(7,8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장의 데이터베이스 구성 후 학습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155" y="1610139"/>
            <a:ext cx="5585755" cy="490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5" y="2731325"/>
            <a:ext cx="4104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URL Rewriting</a:t>
            </a:r>
            <a:r>
              <a:rPr lang="ko-KR" altLang="en-US" sz="1400" dirty="0"/>
              <a:t>으로 두번째 서블릿 페이지를 호출 시</a:t>
            </a:r>
            <a:endParaRPr lang="en-US" altLang="ko-KR" sz="1400" dirty="0"/>
          </a:p>
          <a:p>
            <a:r>
              <a:rPr lang="ko-KR" altLang="en-US" sz="1400" dirty="0"/>
              <a:t>앞 페이지의  </a:t>
            </a:r>
            <a:r>
              <a:rPr lang="en-US" altLang="ko-KR" sz="1400" dirty="0"/>
              <a:t>hidden </a:t>
            </a:r>
            <a:r>
              <a:rPr lang="ko-KR" altLang="en-US" sz="1400" dirty="0"/>
              <a:t>태그의 값으로 상태를 확인</a:t>
            </a:r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1648155" y="5231218"/>
            <a:ext cx="5720208" cy="14779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61052"/>
            <a:ext cx="80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SecondServlet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첫 번째 서블릿에서 전송한 데이터 중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ID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와 비밀번호를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 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 가져왔으면 </a:t>
            </a:r>
            <a:r>
              <a:rPr lang="ko-KR" altLang="en-US" sz="1200" dirty="0">
                <a:latin typeface="+mj-ea"/>
                <a:ea typeface="+mj-ea"/>
              </a:rPr>
              <a:t>이미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첫 번째 서블릿에서 로그인한 것이므로 로그인 상태를 유지</a:t>
            </a:r>
            <a:r>
              <a:rPr lang="ko-KR" altLang="en-US" sz="1200" dirty="0">
                <a:latin typeface="+mj-ea"/>
                <a:ea typeface="+mj-ea"/>
              </a:rPr>
              <a:t>하도록 해줍니다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34" y="2022108"/>
            <a:ext cx="6436209" cy="187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08" y="1539119"/>
            <a:ext cx="6267243" cy="50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463424" y="161711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677" y="1480131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443" y="1530626"/>
            <a:ext cx="825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&lt;hidden&gt; </a:t>
            </a:r>
            <a:r>
              <a:rPr lang="ko-KR" altLang="en-US" sz="1200" dirty="0">
                <a:latin typeface="+mj-ea"/>
                <a:ea typeface="+mj-ea"/>
              </a:rPr>
              <a:t>태그와 </a:t>
            </a:r>
            <a:r>
              <a:rPr lang="en-US" altLang="ko-KR" sz="1200" dirty="0">
                <a:latin typeface="+mj-ea"/>
                <a:ea typeface="+mj-ea"/>
              </a:rPr>
              <a:t>URL Rewriting </a:t>
            </a:r>
            <a:r>
              <a:rPr lang="ko-KR" altLang="en-US" sz="1200" dirty="0">
                <a:latin typeface="+mj-ea"/>
                <a:ea typeface="+mj-ea"/>
              </a:rPr>
              <a:t>방식으로 데이터를 전송한 결과를 볼까요</a:t>
            </a:r>
            <a:r>
              <a:rPr lang="en-US" altLang="ko-KR" sz="1200" dirty="0">
                <a:latin typeface="+mj-ea"/>
                <a:ea typeface="+mj-ea"/>
              </a:rPr>
              <a:t>?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http://localhost:8090/pro09/login.html</a:t>
            </a:r>
            <a:r>
              <a:rPr lang="ko-KR" altLang="en-US" sz="1200" dirty="0">
                <a:latin typeface="+mj-ea"/>
                <a:ea typeface="+mj-ea"/>
              </a:rPr>
              <a:t>로 요청한 후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입력하고 첫 번째 서블릿으로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35207"/>
            <a:ext cx="825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첫 번째 서블릿에서 전달받은 로그인 정보를 출력한 후두 번째 서블릿으로 보내기를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162" y="2097362"/>
            <a:ext cx="320040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2895" y="4293705"/>
            <a:ext cx="2421594" cy="223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792895" y="6321287"/>
            <a:ext cx="1841933" cy="2090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91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500809"/>
            <a:ext cx="777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두 번째 서블릿에서 현재 로그인 상태와 회원 정보를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3866322"/>
            <a:ext cx="777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만약 브라우저에서 로그인창을 거치지 않고 바로 서블릿 </a:t>
            </a:r>
            <a:r>
              <a:rPr lang="en-US" altLang="ko-KR" sz="1200" dirty="0">
                <a:latin typeface="+mj-ea"/>
                <a:ea typeface="+mj-ea"/>
              </a:rPr>
              <a:t>/second</a:t>
            </a:r>
            <a:r>
              <a:rPr lang="ko-KR" altLang="en-US" sz="1200" dirty="0">
                <a:latin typeface="+mj-ea"/>
                <a:ea typeface="+mj-ea"/>
              </a:rPr>
              <a:t>를 요청하면 “로그인 하지않았습니다</a:t>
            </a:r>
            <a:r>
              <a:rPr lang="en-US" altLang="ko-KR" sz="1200" dirty="0">
                <a:latin typeface="+mj-ea"/>
                <a:ea typeface="+mj-ea"/>
              </a:rPr>
              <a:t>.”</a:t>
            </a:r>
            <a:r>
              <a:rPr lang="ko-KR" altLang="en-US" sz="1200" dirty="0">
                <a:latin typeface="+mj-ea"/>
                <a:ea typeface="+mj-ea"/>
              </a:rPr>
              <a:t>라는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상태 안내 문구와 함께 ‘로그인창으로 이동하기’가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886" y="1902460"/>
            <a:ext cx="5509895" cy="1526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190886" y="2574235"/>
            <a:ext cx="1604379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0886" y="4698724"/>
            <a:ext cx="296227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90886" y="5555974"/>
            <a:ext cx="17312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650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&lt;hidden&gt; </a:t>
            </a:r>
            <a:r>
              <a:rPr lang="ko-KR" altLang="en-US" sz="1400" b="1" dirty="0">
                <a:latin typeface="+mj-ea"/>
                <a:ea typeface="+mj-ea"/>
              </a:rPr>
              <a:t>태그와 </a:t>
            </a:r>
            <a:r>
              <a:rPr lang="en-US" altLang="ko-KR" sz="1400" b="1" dirty="0">
                <a:latin typeface="+mj-ea"/>
                <a:ea typeface="+mj-ea"/>
              </a:rPr>
              <a:t>URL Rewriting(</a:t>
            </a:r>
            <a:r>
              <a:rPr lang="en-US" altLang="ko-KR" sz="1400" b="1" dirty="0" err="1">
                <a:latin typeface="+mj-ea"/>
                <a:ea typeface="+mj-ea"/>
              </a:rPr>
              <a:t>URLEncoder.encode</a:t>
            </a:r>
            <a:r>
              <a:rPr lang="en-US" altLang="ko-KR" sz="1400" b="1" dirty="0">
                <a:latin typeface="+mj-ea"/>
                <a:ea typeface="+mj-ea"/>
              </a:rPr>
              <a:t>())</a:t>
            </a:r>
            <a:r>
              <a:rPr lang="ko-KR" altLang="en-US" sz="1400" b="1" dirty="0">
                <a:latin typeface="+mj-ea"/>
                <a:ea typeface="+mj-ea"/>
              </a:rPr>
              <a:t>의 문제점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20" y="1878160"/>
            <a:ext cx="748594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웹 페이지가 많아지면 일일이 로그인 정보를 전송해야 함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GET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방식으로 전송하므로 보안에 취약함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774" y="3538847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실제 로그인 상태 유지 기능은 </a:t>
            </a:r>
            <a:r>
              <a:rPr lang="en-US" altLang="ko-KR" dirty="0"/>
              <a:t>session </a:t>
            </a:r>
            <a:r>
              <a:rPr lang="ko-KR" altLang="en-US" dirty="0"/>
              <a:t>을 이용함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91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95174"/>
            <a:ext cx="31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쿠키</a:t>
            </a:r>
            <a:r>
              <a:rPr lang="en-US" altLang="ko-KR" sz="1600" b="1" dirty="0">
                <a:latin typeface="+mj-ea"/>
                <a:ea typeface="+mj-ea"/>
              </a:rPr>
              <a:t>(Cookie)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143" y="2513994"/>
            <a:ext cx="8093921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정보가 클라이언트 </a:t>
            </a:r>
            <a:r>
              <a:rPr lang="en-US" altLang="ko-KR" sz="1200" dirty="0">
                <a:latin typeface="+mj-ea"/>
                <a:ea typeface="+mj-ea"/>
              </a:rPr>
              <a:t>PC</a:t>
            </a:r>
            <a:r>
              <a:rPr lang="ko-KR" altLang="en-US" sz="1200" dirty="0">
                <a:latin typeface="+mj-ea"/>
                <a:ea typeface="+mj-ea"/>
              </a:rPr>
              <a:t>에 저장됨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저장 정보 용량에 제한이 있음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파일 용량은 </a:t>
            </a:r>
            <a:r>
              <a:rPr lang="en-US" altLang="ko-KR" sz="1200" dirty="0">
                <a:latin typeface="+mj-ea"/>
                <a:ea typeface="+mj-ea"/>
              </a:rPr>
              <a:t>4kb)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보안이 취약함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클라이언트 브라우저에서 사용 유무를 설정할 수 있음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도메인당 쿠키가 만들어짐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웹 사이트당 하나의 쿠키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2208103"/>
            <a:ext cx="31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쿠키</a:t>
            </a:r>
            <a:r>
              <a:rPr lang="en-US" altLang="ko-KR" sz="1600" b="1" dirty="0">
                <a:latin typeface="+mj-ea"/>
                <a:ea typeface="+mj-ea"/>
              </a:rPr>
              <a:t>(Cookie)</a:t>
            </a:r>
            <a:r>
              <a:rPr lang="ko-KR" altLang="en-US" sz="1600" b="1" dirty="0">
                <a:latin typeface="+mj-ea"/>
                <a:ea typeface="+mj-ea"/>
              </a:rPr>
              <a:t>의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042" y="1718446"/>
            <a:ext cx="806202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FF"/>
                </a:solidFill>
                <a:latin typeface="+mj-ea"/>
                <a:ea typeface="+mj-ea"/>
              </a:rPr>
              <a:t>웹 페이지들 사이의 공유 정보를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클라이언트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PC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에 저장</a:t>
            </a:r>
            <a:r>
              <a:rPr lang="ko-KR" altLang="en-US" sz="1400" dirty="0">
                <a:solidFill>
                  <a:srgbClr val="0000FF"/>
                </a:solidFill>
                <a:latin typeface="+mj-ea"/>
                <a:ea typeface="+mj-ea"/>
              </a:rPr>
              <a:t>해 놓고 사용하는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119" y="4194543"/>
            <a:ext cx="31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쿠키</a:t>
            </a:r>
            <a:r>
              <a:rPr lang="en-US" altLang="ko-KR" sz="1600" b="1" dirty="0">
                <a:latin typeface="+mj-ea"/>
                <a:ea typeface="+mj-ea"/>
              </a:rPr>
              <a:t>(Cookie)</a:t>
            </a:r>
            <a:r>
              <a:rPr lang="ko-KR" altLang="en-US" sz="1600" b="1" dirty="0">
                <a:latin typeface="+mj-ea"/>
                <a:ea typeface="+mj-ea"/>
              </a:rPr>
              <a:t>의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06241"/>
              </p:ext>
            </p:extLst>
          </p:nvPr>
        </p:nvGraphicFramePr>
        <p:xfrm>
          <a:off x="559209" y="4533097"/>
          <a:ext cx="814885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Persistence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쿠키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Session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쿠키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생성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파일로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브라우저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메모리에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종료 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쿠키를 삭제하거나 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쿠키 설정 값이 종료된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브라우저를 종료한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최초 접속 시 전송여부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최초 접속 시 서버로 전송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최초 접속 시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서버로 전송되지 않음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용도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로그인 유무 또는 팝업창을 제한할 때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사이트 접속 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Session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인증 정보를 유지할 때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91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67" y="1441509"/>
            <a:ext cx="632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브라우저의 쿠키 생성 위치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96" y="1764027"/>
            <a:ext cx="80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윈도 탐색기를 열고 </a:t>
            </a:r>
            <a:r>
              <a:rPr lang="en-US" altLang="ko-KR" sz="1200" dirty="0">
                <a:latin typeface="+mj-ea"/>
                <a:ea typeface="+mj-ea"/>
              </a:rPr>
              <a:t>C:\Users\</a:t>
            </a:r>
            <a:r>
              <a:rPr lang="ko-KR" altLang="en-US" sz="1200" dirty="0">
                <a:latin typeface="+mj-ea"/>
                <a:ea typeface="+mj-ea"/>
              </a:rPr>
              <a:t>사용자</a:t>
            </a:r>
            <a:r>
              <a:rPr lang="en-US" altLang="ko-KR" sz="1200" dirty="0">
                <a:latin typeface="+mj-ea"/>
                <a:ea typeface="+mj-ea"/>
              </a:rPr>
              <a:t>\AppData\Local\Google\Chrome\User Data\Default\Cache</a:t>
            </a:r>
            <a:r>
              <a:rPr lang="ko-KR" altLang="en-US" sz="1200" dirty="0">
                <a:latin typeface="+mj-ea"/>
                <a:ea typeface="+mj-ea"/>
              </a:rPr>
              <a:t>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이동하면 크롬에서 사용하는 쿠키 파일이 보일 것입니다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883" y="2225690"/>
            <a:ext cx="6400800" cy="3340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868557" y="2435087"/>
            <a:ext cx="378680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88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인터넷 익스플로러의 경우 브라우저 상단 메뉴에서 도구 </a:t>
            </a:r>
            <a:r>
              <a:rPr lang="en-US" altLang="ko-KR" sz="1200" dirty="0">
                <a:latin typeface="+mj-ea"/>
                <a:ea typeface="+mj-ea"/>
              </a:rPr>
              <a:t>&gt; </a:t>
            </a:r>
            <a:r>
              <a:rPr lang="ko-KR" altLang="en-US" sz="1200" dirty="0">
                <a:latin typeface="+mj-ea"/>
                <a:ea typeface="+mj-ea"/>
              </a:rPr>
              <a:t>인터넷 옵션을 선택한 후 팝업창에서 설정을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884" y="1882961"/>
            <a:ext cx="3789680" cy="4611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247861" y="4701209"/>
            <a:ext cx="775252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9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701"/>
            <a:ext cx="6482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‘임시 인터넷 파일’ 탭에서 파일 보기를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959" y="1881395"/>
            <a:ext cx="4429125" cy="3790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16426" y="4363278"/>
            <a:ext cx="3597965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1757" y="4919870"/>
            <a:ext cx="1093304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91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234604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9.1.1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트랙킹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 연결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4412974"/>
            <a:ext cx="7553739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HTTP </a:t>
            </a:r>
            <a:r>
              <a:rPr lang="ko-KR" altLang="en-US" sz="1200" dirty="0">
                <a:latin typeface="+mj-ea"/>
                <a:ea typeface="+mj-ea"/>
              </a:rPr>
              <a:t>프로토콜은 서버</a:t>
            </a:r>
            <a:r>
              <a:rPr lang="en-US" altLang="ko-KR" sz="1200" dirty="0">
                <a:latin typeface="+mj-ea"/>
                <a:ea typeface="+mj-ea"/>
              </a:rPr>
              <a:t>-</a:t>
            </a:r>
            <a:r>
              <a:rPr lang="ko-KR" altLang="en-US" sz="1200" dirty="0">
                <a:latin typeface="+mj-ea"/>
                <a:ea typeface="+mj-ea"/>
              </a:rPr>
              <a:t>클리이언트 통신 시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stateless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방식으로 통신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즉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브라우저에서 새 웹 페이지를 열면 기존의 웹 페이지나 서블릿에 관한 어떤 연결 정보도 알 수 없음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따라서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세션 트랙킹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을 이용해서 웹 페이지 간의 연결 기능을 구현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103" y="5954114"/>
            <a:ext cx="7553739" cy="610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&lt;hidden&gt; </a:t>
            </a:r>
            <a:r>
              <a:rPr lang="ko-KR" altLang="en-US" sz="1200" dirty="0">
                <a:latin typeface="+mj-ea"/>
                <a:ea typeface="+mj-ea"/>
              </a:rPr>
              <a:t>태그 와 </a:t>
            </a:r>
            <a:r>
              <a:rPr lang="en-US" altLang="ko-KR" sz="1200" dirty="0">
                <a:latin typeface="+mj-ea"/>
                <a:ea typeface="+mj-ea"/>
              </a:rPr>
              <a:t>URL ReWriting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쿠키와 세션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064377" y="5443904"/>
            <a:ext cx="418479" cy="3379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6240422" y="2454963"/>
            <a:ext cx="2303808" cy="448765"/>
          </a:xfrm>
          <a:prstGeom prst="wedgeRectCallout">
            <a:avLst>
              <a:gd name="adj1" fmla="val -54368"/>
              <a:gd name="adj2" fmla="val 215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이전 웹 페이지들이 수행한 작업을 </a:t>
            </a:r>
            <a:r>
              <a:rPr lang="en-US" altLang="ko-KR" sz="1000" b="1" kern="1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 </a:t>
            </a: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다른 웹 페이지에서 알 수 없습니다</a:t>
            </a:r>
            <a:endParaRPr lang="ko-KR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04" y="1328689"/>
            <a:ext cx="4963295" cy="323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1891" y="5593278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바탕"/>
                <a:ea typeface="바탕"/>
              </a:rPr>
              <a:t>◈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트랙킹 구현 방법</a:t>
            </a:r>
          </a:p>
        </p:txBody>
      </p: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70992"/>
            <a:ext cx="830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인터넷 익스플로러에서 사용하는 쿠키 파일이 저장되어 있는 폴더가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821124"/>
            <a:ext cx="5881596" cy="4072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908313" y="2017643"/>
            <a:ext cx="2616361" cy="159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46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 기능 실행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5519" y="2740856"/>
            <a:ext cx="5287618" cy="20313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 브라우저로 사이트에 접속합니다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서버는 정보를 저장한 쿠키를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생성된 쿠키를 브라우저로 전송합니다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브라우저는 서버로부터 받은 쿠키 정보를 쿠키 파일에 저장합니다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브라우저가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다시 접속해 서버가 브라우저에게 쿠키 전송을 요청하면 브라우저는 쿠키 정보를 서버에 넘겨줍니다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서버는 쿠키 정보를 이용해 작업을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9979" y="2166731"/>
            <a:ext cx="4462614" cy="3953635"/>
            <a:chOff x="109979" y="2166731"/>
            <a:chExt cx="4462614" cy="395363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9" y="2166731"/>
              <a:ext cx="4462614" cy="3953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9980" y="2166731"/>
              <a:ext cx="1679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j-ea"/>
                  <a:ea typeface="+mj-ea"/>
                </a:rPr>
                <a:t>(a) </a:t>
              </a:r>
              <a:r>
                <a:rPr lang="ko-KR" altLang="en-US" sz="1000" b="1" dirty="0">
                  <a:latin typeface="+mj-ea"/>
                  <a:ea typeface="+mj-ea"/>
                </a:rPr>
                <a:t>최초 사이트 접속 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979" y="4313583"/>
              <a:ext cx="1115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j-ea"/>
                  <a:ea typeface="+mj-ea"/>
                </a:rPr>
                <a:t>(b) </a:t>
              </a:r>
              <a:r>
                <a:rPr lang="ko-KR" altLang="en-US" sz="1000" b="1" dirty="0">
                  <a:latin typeface="+mj-ea"/>
                  <a:ea typeface="+mj-ea"/>
                </a:rPr>
                <a:t>재 접속 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0870" y="2740856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4113" y="2935999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5961" y="3212998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175" y="3443146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4367" y="4482256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219" y="4640341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⑥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54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1808196"/>
            <a:ext cx="566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쿠키 </a:t>
            </a:r>
            <a:r>
              <a:rPr lang="en-US" altLang="ko-KR" sz="1400" b="1" dirty="0">
                <a:latin typeface="+mj-ea"/>
                <a:ea typeface="+mj-ea"/>
              </a:rPr>
              <a:t>API</a:t>
            </a:r>
            <a:r>
              <a:rPr lang="ko-KR" altLang="en-US" sz="1400" b="1" dirty="0">
                <a:latin typeface="+mj-ea"/>
                <a:ea typeface="+mj-ea"/>
              </a:rPr>
              <a:t>의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15973"/>
            <a:ext cx="7951304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j-ea"/>
                <a:ea typeface="+mj-ea"/>
              </a:rPr>
              <a:t>javax.servlet.http.</a:t>
            </a:r>
            <a:r>
              <a:rPr lang="en-US" altLang="ko-KR" sz="1200" dirty="0" err="1">
                <a:solidFill>
                  <a:srgbClr val="0000FF"/>
                </a:solidFill>
                <a:latin typeface="+mj-ea"/>
                <a:ea typeface="+mj-ea"/>
              </a:rPr>
              <a:t>Cookie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클래스</a:t>
            </a:r>
            <a:r>
              <a:rPr lang="ko-KR" altLang="en-US" sz="1200" dirty="0">
                <a:latin typeface="+mj-ea"/>
                <a:ea typeface="+mj-ea"/>
              </a:rPr>
              <a:t>를 이용합니다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HttpServletResponse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addCookie()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메서드</a:t>
            </a:r>
            <a:r>
              <a:rPr lang="ko-KR" altLang="en-US" sz="1200" dirty="0">
                <a:latin typeface="+mj-ea"/>
                <a:ea typeface="+mj-ea"/>
              </a:rPr>
              <a:t>를 이용해 클라이언트 브라우저에 쿠키를 전송한 후 저장합니다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HttpServletRequest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getCookie() </a:t>
            </a:r>
            <a:r>
              <a:rPr lang="ko-KR" altLang="en-US" sz="1200" dirty="0">
                <a:latin typeface="+mj-ea"/>
                <a:ea typeface="+mj-ea"/>
              </a:rPr>
              <a:t>메서드를 이용해 쿠키를 서버로 가져옵니다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313" y="3318944"/>
            <a:ext cx="566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Cookie </a:t>
            </a:r>
            <a:r>
              <a:rPr lang="ko-KR" altLang="en-US" sz="1400" b="1" dirty="0">
                <a:latin typeface="+mj-ea"/>
                <a:ea typeface="+mj-ea"/>
              </a:rPr>
              <a:t>클래스의 여러가지 메서드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56824"/>
              </p:ext>
            </p:extLst>
          </p:nvPr>
        </p:nvGraphicFramePr>
        <p:xfrm>
          <a:off x="914400" y="3665110"/>
          <a:ext cx="5297557" cy="268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getCommen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쿠키에 대한 설명을 가져옵니다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getDomain()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유효한 도메인 정보를 가져옵니다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getMaxAge()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유효 기간을 가져옵니다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getName()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이름을 가져옵니다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getPath()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디렉터리 정보를 가져옵니다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getValue()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설정 값을 가져옵니다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setComment(String)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쿠키에 대한 설명을 설정합니다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setDomain(String)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유효한 도메인을 설정합니다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setMaxAge(int)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유효 기간을 설정합니다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setValue(String)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값을 설정합니다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쿠키 사용하기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384" y="1803181"/>
            <a:ext cx="778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GetCookieValue, SetCookieValue </a:t>
            </a:r>
            <a:r>
              <a:rPr lang="ko-KR" altLang="en-US" sz="1200" dirty="0">
                <a:latin typeface="+mj-ea"/>
                <a:ea typeface="+mj-ea"/>
              </a:rPr>
              <a:t>클래스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244" y="2100679"/>
            <a:ext cx="213360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10748"/>
            <a:ext cx="7515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SetCookieValue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8" y="1787747"/>
            <a:ext cx="6320459" cy="42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382489" y="3075175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742" y="2938192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8271" y="2268187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 실습에서는 현재시간을 표시하기 위하여</a:t>
            </a:r>
            <a:endParaRPr lang="en-US" altLang="ko-KR" sz="1200" dirty="0"/>
          </a:p>
          <a:p>
            <a:r>
              <a:rPr lang="en-US" altLang="ko-KR" sz="1200" b="1" dirty="0">
                <a:solidFill>
                  <a:srgbClr val="0000FF"/>
                </a:solidFill>
              </a:rPr>
              <a:t>java.util.Date</a:t>
            </a:r>
            <a:r>
              <a:rPr lang="ko-KR" altLang="en-US" sz="1200" dirty="0"/>
              <a:t>를 임포트 하세요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2336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053"/>
            <a:ext cx="746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GetCookieValue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48" y="1738052"/>
            <a:ext cx="6246951" cy="416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826531" y="5476460"/>
            <a:ext cx="363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3850" y="5158409"/>
            <a:ext cx="1232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배열에서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01001" y="300560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9254" y="2868618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765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8150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우선 </a:t>
            </a:r>
            <a:r>
              <a:rPr lang="en-US" altLang="ko-KR" sz="1200" dirty="0">
                <a:latin typeface="+mj-ea"/>
                <a:ea typeface="+mj-ea"/>
              </a:rPr>
              <a:t>set</a:t>
            </a:r>
            <a:r>
              <a:rPr lang="ko-KR" altLang="en-US" sz="1200" dirty="0">
                <a:latin typeface="+mj-ea"/>
                <a:ea typeface="+mj-ea"/>
              </a:rPr>
              <a:t>으로 첫 번째 서블릿을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쿠키에 </a:t>
            </a:r>
            <a:r>
              <a:rPr lang="en-US" altLang="ko-KR" sz="1200" dirty="0">
                <a:latin typeface="+mj-ea"/>
                <a:ea typeface="+mj-ea"/>
              </a:rPr>
              <a:t>cookieTest </a:t>
            </a:r>
            <a:r>
              <a:rPr lang="ko-KR" altLang="en-US" sz="1200" dirty="0">
                <a:latin typeface="+mj-ea"/>
                <a:ea typeface="+mj-ea"/>
              </a:rPr>
              <a:t>이름으로 문자열을 저장합니다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368717"/>
            <a:ext cx="765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get</a:t>
            </a:r>
            <a:r>
              <a:rPr lang="ko-KR" altLang="en-US" sz="1200" dirty="0">
                <a:latin typeface="+mj-ea"/>
                <a:ea typeface="+mj-ea"/>
              </a:rPr>
              <a:t>으로 두 번째 서블릿을 요청하여 </a:t>
            </a:r>
            <a:r>
              <a:rPr lang="en-US" altLang="ko-KR" sz="1200" dirty="0">
                <a:latin typeface="+mj-ea"/>
                <a:ea typeface="+mj-ea"/>
              </a:rPr>
              <a:t>cookieTest</a:t>
            </a:r>
            <a:r>
              <a:rPr lang="ko-KR" altLang="en-US" sz="1200" dirty="0">
                <a:latin typeface="+mj-ea"/>
                <a:ea typeface="+mj-ea"/>
              </a:rPr>
              <a:t>로 쿠키 값을 가져와 브라우저에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769" y="1738051"/>
            <a:ext cx="5391150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769" y="3923058"/>
            <a:ext cx="46101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19819" y="4780722"/>
            <a:ext cx="2305050" cy="2882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765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562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쿠키 생성 상태 확인하기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19" y="1898374"/>
            <a:ext cx="796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크롬 브라우저를 실행하고 </a:t>
            </a:r>
            <a:r>
              <a:rPr lang="en-US" altLang="ko-KR" sz="1200" dirty="0">
                <a:latin typeface="+mj-ea"/>
                <a:ea typeface="+mj-ea"/>
              </a:rPr>
              <a:t>F12 </a:t>
            </a:r>
            <a:r>
              <a:rPr lang="ko-KR" altLang="en-US" sz="1200" dirty="0">
                <a:latin typeface="+mj-ea"/>
                <a:ea typeface="+mj-ea"/>
              </a:rPr>
              <a:t>를 눌러 디버그창을 나타냅니다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그리고 상단 메뉴 바에서 </a:t>
            </a:r>
            <a:r>
              <a:rPr lang="en-US" altLang="ko-KR" sz="1200" dirty="0">
                <a:latin typeface="+mj-ea"/>
                <a:ea typeface="+mj-ea"/>
              </a:rPr>
              <a:t>Application</a:t>
            </a:r>
            <a:r>
              <a:rPr lang="ko-KR" altLang="en-US" sz="1200" dirty="0">
                <a:latin typeface="+mj-ea"/>
                <a:ea typeface="+mj-ea"/>
              </a:rPr>
              <a:t>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 cstate="print"/>
          <a:srcRect b="50094"/>
          <a:stretch/>
        </p:blipFill>
        <p:spPr bwMode="auto">
          <a:xfrm>
            <a:off x="1702049" y="2360038"/>
            <a:ext cx="4745990" cy="20986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60235" y="2882347"/>
            <a:ext cx="695739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76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63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왼쪽 메뉴에서 </a:t>
            </a:r>
            <a:r>
              <a:rPr lang="en-US" altLang="ko-KR" sz="1200" dirty="0">
                <a:latin typeface="+mj-ea"/>
                <a:ea typeface="+mj-ea"/>
              </a:rPr>
              <a:t>Cookies</a:t>
            </a:r>
            <a:r>
              <a:rPr lang="ko-KR" altLang="en-US" sz="1200" dirty="0">
                <a:latin typeface="+mj-ea"/>
                <a:ea typeface="+mj-ea"/>
              </a:rPr>
              <a:t>를 선택한 후 하위에 있는 </a:t>
            </a:r>
            <a:r>
              <a:rPr lang="en-US" altLang="ko-KR" sz="1200" dirty="0">
                <a:latin typeface="+mj-ea"/>
                <a:ea typeface="+mj-ea"/>
              </a:rPr>
              <a:t>http://localhost:8090</a:t>
            </a:r>
            <a:r>
              <a:rPr lang="ko-KR" altLang="en-US" sz="1200" dirty="0">
                <a:latin typeface="+mj-ea"/>
                <a:ea typeface="+mj-ea"/>
              </a:rPr>
              <a:t>을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689" y="1894495"/>
            <a:ext cx="5064760" cy="3585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01689" y="4412974"/>
            <a:ext cx="1538468" cy="3776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765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4651"/>
            <a:ext cx="76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현재 애플리케이션에서 사용하고 있는 쿠키 정보가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711" y="1841777"/>
            <a:ext cx="59436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478696" y="3140765"/>
            <a:ext cx="2454965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3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234604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9.2.1 &lt;hidden&gt;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이용한 세션 트랙킹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809" y="1769165"/>
            <a:ext cx="818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새 동적 웹 프로젝트 </a:t>
            </a:r>
            <a:r>
              <a:rPr lang="en-US" altLang="ko-KR" sz="1200" dirty="0">
                <a:latin typeface="+mj-ea"/>
                <a:ea typeface="+mj-ea"/>
              </a:rPr>
              <a:t>pro09</a:t>
            </a:r>
            <a:r>
              <a:rPr lang="ko-KR" altLang="en-US" sz="1200" dirty="0">
                <a:latin typeface="+mj-ea"/>
                <a:ea typeface="+mj-ea"/>
              </a:rPr>
              <a:t>를 만들고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패키지를 생성한 후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다음과 같이 </a:t>
            </a:r>
            <a:r>
              <a:rPr lang="en-US" altLang="ko-KR" sz="1200" dirty="0" err="1">
                <a:latin typeface="+mj-ea"/>
                <a:ea typeface="+mj-ea"/>
              </a:rPr>
              <a:t>LoginServlet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서블릿 클래스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파일과 </a:t>
            </a:r>
            <a:r>
              <a:rPr lang="en-US" altLang="ko-KR" sz="1200" dirty="0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4679" y="2230830"/>
            <a:ext cx="1901825" cy="2321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6264" y="5225143"/>
            <a:ext cx="82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사용자에겐 보이지 않지만</a:t>
            </a:r>
            <a:r>
              <a:rPr lang="en-US" altLang="ko-KR" sz="1400" dirty="0"/>
              <a:t>, </a:t>
            </a:r>
            <a:r>
              <a:rPr lang="ko-KR" altLang="en-US" sz="1400" dirty="0"/>
              <a:t>브라우저에서 </a:t>
            </a:r>
            <a:r>
              <a:rPr lang="en-US" altLang="ko-KR" sz="1400" dirty="0"/>
              <a:t>hidden </a:t>
            </a:r>
            <a:r>
              <a:rPr lang="ko-KR" altLang="en-US" sz="1400" dirty="0"/>
              <a:t>태그로 가지고 있는 값을  서블릿이나 </a:t>
            </a:r>
            <a:r>
              <a:rPr lang="en-US" altLang="ko-KR" sz="1400" dirty="0"/>
              <a:t>JSP</a:t>
            </a:r>
            <a:r>
              <a:rPr lang="ko-KR" altLang="en-US" sz="1400" dirty="0"/>
              <a:t>에게 전송함</a:t>
            </a:r>
            <a:endParaRPr lang="en-US" altLang="ko-KR" sz="1400" dirty="0"/>
          </a:p>
          <a:p>
            <a:r>
              <a:rPr lang="en-US" altLang="ko-KR" sz="1400" dirty="0">
                <a:sym typeface="Wingdings" pitchFamily="2" charset="2"/>
              </a:rPr>
              <a:t> [</a:t>
            </a:r>
            <a:r>
              <a:rPr lang="ko-KR" altLang="en-US" sz="1400" dirty="0">
                <a:sym typeface="Wingdings" pitchFamily="2" charset="2"/>
              </a:rPr>
              <a:t>이유</a:t>
            </a:r>
            <a:r>
              <a:rPr lang="en-US" altLang="ko-KR" sz="1400" dirty="0">
                <a:sym typeface="Wingdings" pitchFamily="2" charset="2"/>
              </a:rPr>
              <a:t>] </a:t>
            </a:r>
            <a:r>
              <a:rPr lang="ko-KR" altLang="en-US" sz="1400" dirty="0">
                <a:sym typeface="Wingdings" pitchFamily="2" charset="2"/>
              </a:rPr>
              <a:t>세션 트랙킹</a:t>
            </a:r>
            <a:r>
              <a:rPr lang="en-US" altLang="ko-KR" sz="1400" dirty="0">
                <a:sym typeface="Wingdings" pitchFamily="2" charset="2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j-ea"/>
              </a:rPr>
              <a:t>웹 페이지 간의 연결</a:t>
            </a:r>
            <a:r>
              <a:rPr lang="en-US" altLang="ko-KR" sz="1400" dirty="0">
                <a:solidFill>
                  <a:srgbClr val="0000FF"/>
                </a:solidFill>
                <a:latin typeface="+mj-ea"/>
              </a:rPr>
              <a:t>(</a:t>
            </a:r>
            <a:r>
              <a:rPr lang="ko-KR" altLang="en-US" sz="1400" dirty="0">
                <a:sym typeface="Wingdings" pitchFamily="2" charset="2"/>
              </a:rPr>
              <a:t>웹 페이지 간 연동</a:t>
            </a:r>
            <a:r>
              <a:rPr lang="en-US" altLang="ko-KR" sz="1400" dirty="0">
                <a:sym typeface="Wingdings" pitchFamily="2" charset="2"/>
              </a:rPr>
              <a:t>) </a:t>
            </a:r>
            <a:r>
              <a:rPr lang="ko-KR" altLang="en-US" sz="1400" dirty="0">
                <a:sym typeface="Wingdings" pitchFamily="2" charset="2"/>
              </a:rPr>
              <a:t>기능</a:t>
            </a:r>
            <a:r>
              <a:rPr lang="en-US" altLang="ko-KR" sz="1400" dirty="0">
                <a:sym typeface="Wingdings" pitchFamily="2" charset="2"/>
              </a:rPr>
              <a:t>)</a:t>
            </a:r>
            <a:r>
              <a:rPr lang="ko-KR" altLang="en-US" sz="1400" dirty="0">
                <a:solidFill>
                  <a:srgbClr val="0000FF"/>
                </a:solidFill>
                <a:latin typeface="+mj-ea"/>
              </a:rPr>
              <a:t>을 구현하기 위하여</a:t>
            </a:r>
            <a:r>
              <a:rPr lang="en-US" altLang="ko-KR" sz="1400" dirty="0">
                <a:solidFill>
                  <a:srgbClr val="0000FF"/>
                </a:solidFill>
                <a:latin typeface="+mj-ea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889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9.3.4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쿠키 사용하기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7" y="1807810"/>
            <a:ext cx="8328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같이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Cookie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의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setMaxAge()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메서드를 이용해 </a:t>
            </a:r>
            <a:r>
              <a:rPr lang="ko-KR" altLang="en-US" sz="1200" b="1" dirty="0">
                <a:solidFill>
                  <a:srgbClr val="008000"/>
                </a:solidFill>
                <a:latin typeface="+mj-ea"/>
                <a:ea typeface="+mj-ea"/>
              </a:rPr>
              <a:t>유효 시간을 </a:t>
            </a:r>
            <a:r>
              <a:rPr lang="en-US" altLang="ko-KR" sz="1200" b="1" dirty="0">
                <a:solidFill>
                  <a:srgbClr val="008000"/>
                </a:solidFill>
                <a:latin typeface="+mj-ea"/>
                <a:ea typeface="+mj-ea"/>
              </a:rPr>
              <a:t>-1</a:t>
            </a:r>
            <a:r>
              <a:rPr lang="ko-KR" altLang="en-US" sz="1200" b="1" dirty="0">
                <a:solidFill>
                  <a:srgbClr val="008000"/>
                </a:solidFill>
                <a:latin typeface="+mj-ea"/>
                <a:ea typeface="+mj-ea"/>
              </a:rPr>
              <a:t>로 설정하면 세션 쿠키가 생성</a:t>
            </a:r>
            <a:r>
              <a:rPr lang="ko-KR" altLang="en-US" sz="1200" dirty="0">
                <a:latin typeface="+mj-ea"/>
                <a:ea typeface="+mj-ea"/>
              </a:rPr>
              <a:t>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2084809"/>
            <a:ext cx="5903015" cy="416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287" y="6402066"/>
            <a:ext cx="8251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톰캣을 재실행합니다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출력 결과는 앞의 쿠키 예제</a:t>
            </a:r>
            <a:r>
              <a:rPr lang="en-US" altLang="ko-KR" sz="1200" dirty="0">
                <a:latin typeface="+mj-ea"/>
                <a:ea typeface="+mj-ea"/>
              </a:rPr>
              <a:t>(9.3.3</a:t>
            </a:r>
            <a:r>
              <a:rPr lang="ko-KR" altLang="en-US" sz="1200" dirty="0">
                <a:latin typeface="+mj-ea"/>
                <a:ea typeface="+mj-ea"/>
              </a:rPr>
              <a:t>절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와 같습니다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587775" y="351864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028" y="3381661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25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9.3.5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 이용해 팝업창 제한하기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266" y="1816454"/>
            <a:ext cx="747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popUp.html, popupTest.html </a:t>
            </a:r>
            <a:r>
              <a:rPr lang="ko-KR" altLang="en-US" sz="1200" dirty="0">
                <a:latin typeface="+mj-ea"/>
                <a:ea typeface="+mj-ea"/>
              </a:rPr>
              <a:t>이렇게 두 개의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4296" y="2205245"/>
            <a:ext cx="21050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0769" y="2505694"/>
            <a:ext cx="3645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팝업창 제한 예</a:t>
            </a:r>
            <a:r>
              <a:rPr lang="en-US" altLang="ko-KR" sz="1200" dirty="0"/>
              <a:t>]</a:t>
            </a:r>
          </a:p>
          <a:p>
            <a:endParaRPr lang="en-US" altLang="ko-KR" sz="1200" dirty="0"/>
          </a:p>
          <a:p>
            <a:r>
              <a:rPr lang="ko-KR" altLang="en-US" sz="1200" dirty="0"/>
              <a:t>오늘 하루 이 메시지를  표시하지 않습니다</a:t>
            </a:r>
            <a:r>
              <a:rPr lang="en-US" altLang="ko-KR" sz="1200" dirty="0"/>
              <a:t>.  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r>
              <a:rPr lang="ko-KR" altLang="en-US" sz="1200" dirty="0"/>
              <a:t>체크하고</a:t>
            </a:r>
            <a:r>
              <a:rPr lang="en-US" altLang="ko-KR" sz="1200" dirty="0"/>
              <a:t>,  </a:t>
            </a:r>
            <a:r>
              <a:rPr lang="ko-KR" altLang="en-US" sz="1200" dirty="0"/>
              <a:t>브라우저 다시 기동하여 동일 사이트에 접속하면 팝업창이 표시되지 않는 것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브라우저에서 자바스크립트를 이용하여 </a:t>
            </a:r>
            <a:endParaRPr lang="en-US" altLang="ko-KR" sz="1200" dirty="0"/>
          </a:p>
          <a:p>
            <a:r>
              <a:rPr lang="ko-KR" altLang="en-US" sz="1200" dirty="0"/>
              <a:t>쿠키에 접근해서  팝업창을 제어하는 것입니다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840" y="1409408"/>
            <a:ext cx="735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먼저 </a:t>
            </a:r>
            <a:r>
              <a:rPr lang="en-US" altLang="ko-KR" sz="1200" dirty="0">
                <a:latin typeface="+mj-ea"/>
                <a:ea typeface="+mj-ea"/>
              </a:rPr>
              <a:t>popupTest.html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.(</a:t>
            </a:r>
            <a:r>
              <a:rPr lang="ko-KR" altLang="en-US" sz="1200" dirty="0">
                <a:latin typeface="+mj-ea"/>
                <a:ea typeface="+mj-ea"/>
              </a:rPr>
              <a:t>팝업창을 띄우는 메인 페이지입니다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32" y="1686407"/>
            <a:ext cx="5557217" cy="498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3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62" y="1497878"/>
            <a:ext cx="5624720" cy="312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39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70383"/>
            <a:ext cx="807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popUp.html</a:t>
            </a:r>
            <a:r>
              <a:rPr lang="ko-KR" altLang="en-US" sz="1200" dirty="0">
                <a:latin typeface="+mj-ea"/>
                <a:ea typeface="+mj-ea"/>
              </a:rPr>
              <a:t>에서는 오늘 더 이상 팝업창 띄우지 않기에 체크하면 자바스크립트 함수인 </a:t>
            </a:r>
            <a:r>
              <a:rPr lang="en-US" altLang="ko-KR" sz="1200" dirty="0">
                <a:latin typeface="+mj-ea"/>
                <a:ea typeface="+mj-ea"/>
              </a:rPr>
              <a:t>setPopUpStart() </a:t>
            </a:r>
            <a:r>
              <a:rPr lang="ko-KR" altLang="en-US" sz="1200" dirty="0">
                <a:latin typeface="+mj-ea"/>
                <a:ea typeface="+mj-ea"/>
              </a:rPr>
              <a:t>함수를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호출해 </a:t>
            </a:r>
            <a:r>
              <a:rPr lang="en-US" altLang="ko-KR" sz="1200" dirty="0">
                <a:latin typeface="+mj-ea"/>
                <a:ea typeface="+mj-ea"/>
              </a:rPr>
              <a:t>notShowPop</a:t>
            </a:r>
            <a:r>
              <a:rPr lang="ko-KR" altLang="en-US" sz="1200" dirty="0">
                <a:latin typeface="+mj-ea"/>
                <a:ea typeface="+mj-ea"/>
              </a:rPr>
              <a:t>의 값을 </a:t>
            </a:r>
            <a:r>
              <a:rPr lang="en-US" altLang="ko-KR" sz="1200" dirty="0">
                <a:latin typeface="+mj-ea"/>
                <a:ea typeface="+mj-ea"/>
              </a:rPr>
              <a:t>true</a:t>
            </a:r>
            <a:r>
              <a:rPr lang="ko-KR" altLang="en-US" sz="1200" dirty="0">
                <a:latin typeface="+mj-ea"/>
                <a:ea typeface="+mj-ea"/>
              </a:rPr>
              <a:t>로 설정하여 재접속 시 팝업창을 나타내지 않도록 설정합니다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90" y="2032048"/>
            <a:ext cx="5585246" cy="474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39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053"/>
            <a:ext cx="771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브라우저에 최초 접속 시 팝업창을 나타냅니다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877" y="1738052"/>
            <a:ext cx="4627245" cy="34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83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206" y="1392128"/>
            <a:ext cx="755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오늘 더 이상 팝업창 띄우지 않기에 체크하고 재요청하면 더 이상 팝업창이 나타나지 않습니다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206" y="3358129"/>
            <a:ext cx="707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쿠키삭제를 클릭한 후 재요청하면 다시 팝업창이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2124" y="1777296"/>
            <a:ext cx="3545840" cy="1395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537" y="3635128"/>
            <a:ext cx="4447013" cy="3081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759226" y="3985591"/>
            <a:ext cx="542898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83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31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세션</a:t>
            </a:r>
            <a:r>
              <a:rPr lang="en-US" altLang="ko-KR" sz="1600" b="1" dirty="0">
                <a:latin typeface="+mj-ea"/>
                <a:ea typeface="+mj-ea"/>
              </a:rPr>
              <a:t>(Session)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043" y="2737284"/>
            <a:ext cx="7345018" cy="231935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FF"/>
                </a:solidFill>
              </a:rPr>
              <a:t>정보가 서버의 메모리에 저장</a:t>
            </a:r>
            <a:endParaRPr lang="en-US" altLang="ko-KR" sz="1400" b="1" dirty="0">
              <a:solidFill>
                <a:srgbClr val="0000FF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3300"/>
                </a:solidFill>
              </a:rPr>
              <a:t>브라우저의 세션 연동은 세션 쿠키를 이용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쿠키보다 보안에 유리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</a:rPr>
              <a:t>서버에 부하</a:t>
            </a:r>
            <a:r>
              <a:rPr lang="ko-KR" altLang="en-US" sz="1400" dirty="0"/>
              <a:t>를 줄 수 있음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브라우저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사용자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당 한 개의 세션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세션 </a:t>
            </a:r>
            <a:r>
              <a:rPr lang="en-US" altLang="ko-KR" sz="1400" b="1" dirty="0"/>
              <a:t>id)</a:t>
            </a:r>
            <a:r>
              <a:rPr lang="ko-KR" altLang="en-US" sz="1400" b="1" dirty="0"/>
              <a:t>이 생성됨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FF"/>
                </a:solidFill>
              </a:rPr>
              <a:t>세션은 유효 시간을 가짐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</a:rPr>
              <a:t>기본 유효 시간은 </a:t>
            </a:r>
            <a:r>
              <a:rPr lang="en-US" altLang="ko-KR" sz="1400" b="1" dirty="0">
                <a:solidFill>
                  <a:srgbClr val="0000FF"/>
                </a:solidFill>
              </a:rPr>
              <a:t>30</a:t>
            </a:r>
            <a:r>
              <a:rPr lang="ko-KR" altLang="en-US" sz="1400" b="1" dirty="0">
                <a:solidFill>
                  <a:srgbClr val="0000FF"/>
                </a:solidFill>
              </a:rPr>
              <a:t>분</a:t>
            </a:r>
            <a:r>
              <a:rPr lang="en-US" altLang="ko-KR" sz="14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</a:rPr>
              <a:t>로그인 상태 유지 기능이나 쇼핑몰의 장바구니 담기 기능 등에 주로 사용됨</a:t>
            </a:r>
            <a:endParaRPr lang="ko-KR" altLang="en-US" sz="14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385" y="2420761"/>
            <a:ext cx="31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세션</a:t>
            </a:r>
            <a:r>
              <a:rPr lang="en-US" altLang="ko-KR" sz="1600" b="1" dirty="0">
                <a:latin typeface="+mj-ea"/>
                <a:ea typeface="+mj-ea"/>
              </a:rPr>
              <a:t>(Session)</a:t>
            </a:r>
            <a:r>
              <a:rPr lang="ko-KR" altLang="en-US" sz="1600" b="1" dirty="0">
                <a:latin typeface="+mj-ea"/>
                <a:ea typeface="+mj-ea"/>
              </a:rPr>
              <a:t>의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043" y="1867308"/>
            <a:ext cx="7345018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j-ea"/>
                <a:ea typeface="+mj-ea"/>
              </a:rPr>
              <a:t>웹 페이지들 사이의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공유 정보를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서버의 메모리에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저장해 놓고 사용하는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1689883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기능 실행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5032" y="3201177"/>
            <a:ext cx="5192713" cy="209095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dirty="0">
                <a:latin typeface="+mj-ea"/>
                <a:ea typeface="+mj-ea"/>
              </a:rPr>
              <a:t>브라우저로 사이트에 접속합니다</a:t>
            </a:r>
            <a:r>
              <a:rPr lang="en-US" altLang="ko-KR" sz="105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>
                <a:latin typeface="+mj-ea"/>
                <a:ea typeface="+mj-ea"/>
              </a:rPr>
              <a:t>서버는 접속한 브라우저에 대한 세션 객체를 생성합니다</a:t>
            </a:r>
            <a:r>
              <a:rPr lang="en-US" altLang="ko-KR" sz="1050" b="1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>
                <a:latin typeface="+mj-ea"/>
                <a:ea typeface="+mj-ea"/>
              </a:rPr>
              <a:t>서버는 생성된 세션 </a:t>
            </a:r>
            <a:r>
              <a:rPr lang="en-US" altLang="ko-KR" sz="1050" b="1" dirty="0">
                <a:latin typeface="+mj-ea"/>
                <a:ea typeface="+mj-ea"/>
              </a:rPr>
              <a:t>id</a:t>
            </a:r>
            <a:r>
              <a:rPr lang="ko-KR" altLang="en-US" sz="1050" b="1" dirty="0">
                <a:latin typeface="+mj-ea"/>
                <a:ea typeface="+mj-ea"/>
              </a:rPr>
              <a:t>를 클라이언트 브라우저에 응답</a:t>
            </a:r>
            <a:r>
              <a:rPr lang="en-US" altLang="ko-KR" sz="1050" b="1" dirty="0">
                <a:latin typeface="+mj-ea"/>
                <a:ea typeface="+mj-ea"/>
              </a:rPr>
              <a:t>(</a:t>
            </a:r>
            <a:r>
              <a:rPr lang="ko-KR" altLang="en-US" sz="1050" b="1" dirty="0">
                <a:latin typeface="+mj-ea"/>
                <a:ea typeface="+mj-ea"/>
              </a:rPr>
              <a:t>전송</a:t>
            </a:r>
            <a:r>
              <a:rPr lang="en-US" altLang="ko-KR" sz="1050" b="1" dirty="0">
                <a:latin typeface="+mj-ea"/>
                <a:ea typeface="+mj-ea"/>
              </a:rPr>
              <a:t>)</a:t>
            </a:r>
            <a:r>
              <a:rPr lang="ko-KR" altLang="en-US" sz="1050" b="1" dirty="0">
                <a:latin typeface="+mj-ea"/>
                <a:ea typeface="+mj-ea"/>
              </a:rPr>
              <a:t>합니다</a:t>
            </a:r>
            <a:r>
              <a:rPr lang="en-US" altLang="ko-KR" sz="1050" b="1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dirty="0">
                <a:solidFill>
                  <a:srgbClr val="0000FF"/>
                </a:solidFill>
                <a:latin typeface="+mj-ea"/>
                <a:ea typeface="+mj-ea"/>
              </a:rPr>
              <a:t>브라우저는 서버로부터 받은 세션 </a:t>
            </a:r>
            <a:r>
              <a:rPr lang="en-US" altLang="ko-KR" sz="1050" dirty="0">
                <a:solidFill>
                  <a:srgbClr val="0000FF"/>
                </a:solidFill>
                <a:latin typeface="+mj-ea"/>
                <a:ea typeface="+mj-ea"/>
              </a:rPr>
              <a:t>id</a:t>
            </a:r>
            <a:r>
              <a:rPr lang="ko-KR" altLang="en-US" sz="1050" dirty="0">
                <a:solidFill>
                  <a:srgbClr val="0000FF"/>
                </a:solidFill>
                <a:latin typeface="+mj-ea"/>
                <a:ea typeface="+mj-ea"/>
              </a:rPr>
              <a:t>를</a:t>
            </a:r>
            <a:r>
              <a:rPr lang="en-US" altLang="ko-KR" sz="1050" dirty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ko-KR" altLang="en-US" sz="1050" dirty="0">
                <a:solidFill>
                  <a:srgbClr val="0000FF"/>
                </a:solidFill>
                <a:latin typeface="+mj-ea"/>
                <a:ea typeface="+mj-ea"/>
              </a:rPr>
              <a:t> 브라우저가 사용하는 메모리의 </a:t>
            </a:r>
            <a:br>
              <a:rPr lang="en-US" altLang="ko-KR" sz="1050" dirty="0">
                <a:solidFill>
                  <a:srgbClr val="0000FF"/>
                </a:solidFill>
                <a:latin typeface="+mj-ea"/>
                <a:ea typeface="+mj-ea"/>
              </a:rPr>
            </a:br>
            <a:r>
              <a:rPr lang="ko-KR" altLang="en-US" sz="1050" dirty="0">
                <a:solidFill>
                  <a:srgbClr val="0000FF"/>
                </a:solidFill>
                <a:latin typeface="+mj-ea"/>
                <a:ea typeface="+mj-ea"/>
              </a:rPr>
              <a:t>세션 쿠키에 저장합니다</a:t>
            </a:r>
            <a:r>
              <a:rPr lang="en-US" altLang="ko-KR" sz="105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050" dirty="0">
                <a:solidFill>
                  <a:srgbClr val="0000FF"/>
                </a:solidFill>
                <a:latin typeface="+mj-ea"/>
                <a:ea typeface="+mj-ea"/>
              </a:rPr>
              <a:t>쿠키 이름은 </a:t>
            </a:r>
            <a:r>
              <a:rPr lang="en-US" altLang="ko-KR" sz="1050" dirty="0">
                <a:solidFill>
                  <a:srgbClr val="0000FF"/>
                </a:solidFill>
                <a:latin typeface="+mj-ea"/>
                <a:ea typeface="+mj-ea"/>
              </a:rPr>
              <a:t>jsessionId)</a:t>
            </a:r>
            <a:r>
              <a:rPr lang="en-US" altLang="ko-KR" sz="105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dirty="0">
                <a:latin typeface="+mj-ea"/>
                <a:ea typeface="+mj-ea"/>
              </a:rPr>
              <a:t>브라우저가 재 접속하면 브라우저는 메모리의 세션</a:t>
            </a:r>
            <a:r>
              <a:rPr lang="en-US" altLang="ko-KR" sz="1050" dirty="0">
                <a:latin typeface="+mj-ea"/>
                <a:ea typeface="+mj-ea"/>
              </a:rPr>
              <a:t> </a:t>
            </a:r>
            <a:r>
              <a:rPr lang="ko-KR" altLang="en-US" sz="1050" dirty="0">
                <a:latin typeface="+mj-ea"/>
                <a:ea typeface="+mj-ea"/>
              </a:rPr>
              <a:t>쿠키에 저장된 </a:t>
            </a:r>
            <a:r>
              <a:rPr lang="ko-KR" altLang="en-US" sz="1050" b="1" dirty="0">
                <a:latin typeface="+mj-ea"/>
                <a:ea typeface="+mj-ea"/>
              </a:rPr>
              <a:t>세션 </a:t>
            </a:r>
            <a:r>
              <a:rPr lang="en-US" altLang="ko-KR" sz="1050" b="1" dirty="0">
                <a:latin typeface="+mj-ea"/>
                <a:ea typeface="+mj-ea"/>
              </a:rPr>
              <a:t>id</a:t>
            </a:r>
            <a:r>
              <a:rPr lang="ko-KR" altLang="en-US" sz="1050" dirty="0">
                <a:latin typeface="+mj-ea"/>
                <a:ea typeface="+mj-ea"/>
              </a:rPr>
              <a:t>를 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서버에 전달합니다</a:t>
            </a:r>
            <a:r>
              <a:rPr lang="en-US" altLang="ko-KR" sz="105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dirty="0">
                <a:latin typeface="+mj-ea"/>
                <a:ea typeface="+mj-ea"/>
              </a:rPr>
              <a:t>서버는 전송된 세션 </a:t>
            </a:r>
            <a:r>
              <a:rPr lang="en-US" altLang="ko-KR" sz="1050" dirty="0">
                <a:latin typeface="+mj-ea"/>
                <a:ea typeface="+mj-ea"/>
              </a:rPr>
              <a:t>id</a:t>
            </a:r>
            <a:r>
              <a:rPr lang="ko-KR" altLang="en-US" sz="1050" dirty="0">
                <a:latin typeface="+mj-ea"/>
                <a:ea typeface="+mj-ea"/>
              </a:rPr>
              <a:t>를 이용해 해당 세션에 접근하여 작업을 수행합니다</a:t>
            </a:r>
            <a:r>
              <a:rPr lang="en-US" altLang="ko-KR" sz="1050" dirty="0">
                <a:latin typeface="+mj-ea"/>
                <a:ea typeface="+mj-ea"/>
              </a:rPr>
              <a:t>.</a:t>
            </a:r>
            <a:endParaRPr lang="ko-KR" altLang="en-US" sz="1050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9979" y="2166731"/>
            <a:ext cx="4462614" cy="3953635"/>
            <a:chOff x="109979" y="2166731"/>
            <a:chExt cx="4462614" cy="3953635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9" y="2166731"/>
              <a:ext cx="4462614" cy="3953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9980" y="2166731"/>
              <a:ext cx="1679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j-ea"/>
                  <a:ea typeface="+mj-ea"/>
                </a:rPr>
                <a:t>(a) </a:t>
              </a:r>
              <a:r>
                <a:rPr lang="ko-KR" altLang="en-US" sz="1000" b="1" dirty="0">
                  <a:latin typeface="+mj-ea"/>
                  <a:ea typeface="+mj-ea"/>
                </a:rPr>
                <a:t>최초 사이트 접속 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979" y="4313583"/>
              <a:ext cx="1115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j-ea"/>
                  <a:ea typeface="+mj-ea"/>
                </a:rPr>
                <a:t>(b) </a:t>
              </a:r>
              <a:r>
                <a:rPr lang="ko-KR" altLang="en-US" sz="1000" b="1" dirty="0">
                  <a:latin typeface="+mj-ea"/>
                  <a:ea typeface="+mj-ea"/>
                </a:rPr>
                <a:t>재 접속 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90870" y="2740856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4113" y="2935999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5961" y="3212998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175" y="3443146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4367" y="4482256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219" y="4640341"/>
              <a:ext cx="447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⑥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59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3670" y="5740015"/>
            <a:ext cx="6691404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j-ea"/>
                <a:ea typeface="+mj-ea"/>
              </a:rPr>
              <a:t>각 브라우저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사용자</a:t>
            </a:r>
            <a:r>
              <a:rPr lang="en-US" altLang="ko-KR" sz="1400" b="1" dirty="0">
                <a:latin typeface="+mj-ea"/>
                <a:ea typeface="+mj-ea"/>
              </a:rPr>
              <a:t>) </a:t>
            </a:r>
            <a:r>
              <a:rPr lang="ko-KR" altLang="en-US" sz="1400" b="1" dirty="0">
                <a:latin typeface="+mj-ea"/>
                <a:ea typeface="+mj-ea"/>
              </a:rPr>
              <a:t>당 하나의 세션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atin typeface="+mj-ea"/>
                <a:ea typeface="+mj-ea"/>
              </a:rPr>
              <a:t>세션객체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이 생성됨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3670" y="1401417"/>
            <a:ext cx="426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브라우저에 대한 세션 생성 상태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8582" y="1556166"/>
            <a:ext cx="7319245" cy="4121150"/>
            <a:chOff x="519501" y="1539916"/>
            <a:chExt cx="7319245" cy="41211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44" y="1539916"/>
              <a:ext cx="5873750" cy="412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사각형 설명선 6"/>
            <p:cNvSpPr/>
            <p:nvPr/>
          </p:nvSpPr>
          <p:spPr>
            <a:xfrm>
              <a:off x="5658476" y="2707072"/>
              <a:ext cx="2180270" cy="449238"/>
            </a:xfrm>
            <a:prstGeom prst="wedgeRectCallout">
              <a:avLst>
                <a:gd name="adj1" fmla="val -42750"/>
                <a:gd name="adj2" fmla="val 7472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spcAft>
                  <a:spcPts val="120"/>
                </a:spcAft>
              </a:pPr>
              <a:r>
                <a:rPr lang="ko-KR" sz="1000" b="1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각 브라우저</a:t>
              </a:r>
              <a:r>
                <a:rPr lang="en-US" sz="1000" b="1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(</a:t>
              </a:r>
              <a:r>
                <a:rPr lang="ko-KR" sz="1000" b="1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사용자</a:t>
              </a:r>
              <a:r>
                <a:rPr lang="en-US" sz="1000" b="1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)</a:t>
              </a:r>
              <a:r>
                <a:rPr lang="ko-KR" sz="1000" b="1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당 세션 객체가</a:t>
              </a:r>
              <a:endParaRPr lang="en-US" alt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endParaRPr>
            </a:p>
            <a:p>
              <a:pPr algn="l" latinLnBrk="1">
                <a:spcAft>
                  <a:spcPts val="120"/>
                </a:spcAft>
              </a:pPr>
              <a:r>
                <a:rPr lang="en-US" altLang="ko-KR" sz="1000" b="1" kern="100" dirty="0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 </a:t>
              </a:r>
              <a:r>
                <a:rPr lang="ko-KR" sz="1000" b="1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 생성됩니다</a:t>
              </a:r>
              <a:r>
                <a:rPr lang="en-US" sz="1000" b="1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.</a:t>
              </a:r>
              <a:endParaRPr lang="ko-KR" sz="1000" kern="100" dirty="0">
                <a:effectLst/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9" name="Text Box 2732"/>
            <p:cNvSpPr txBox="1"/>
            <p:nvPr/>
          </p:nvSpPr>
          <p:spPr>
            <a:xfrm>
              <a:off x="519501" y="3156310"/>
              <a:ext cx="1609546" cy="2826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120"/>
                </a:spcAft>
              </a:pPr>
              <a:r>
                <a:rPr lang="ko-KR" sz="1000" b="1" kern="100" dirty="0">
                  <a:effectLst/>
                  <a:latin typeface="+mj-ea"/>
                  <a:ea typeface="+mj-ea"/>
                  <a:cs typeface="Times New Roman"/>
                </a:rPr>
                <a:t>클라이언트</a:t>
              </a:r>
              <a:r>
                <a:rPr lang="en-US" sz="1000" b="1" kern="100" dirty="0">
                  <a:effectLst/>
                  <a:latin typeface="+mj-ea"/>
                  <a:ea typeface="+mj-ea"/>
                  <a:cs typeface="Times New Roman"/>
                </a:rPr>
                <a:t>A</a:t>
              </a:r>
              <a:endParaRPr lang="ko-KR" sz="1000" kern="100" dirty="0">
                <a:effectLst/>
                <a:latin typeface="+mj-ea"/>
                <a:ea typeface="+mj-ea"/>
                <a:cs typeface="Times New Roman"/>
              </a:endParaRPr>
            </a:p>
            <a:p>
              <a:pPr algn="ctr" latinLnBrk="1">
                <a:spcAft>
                  <a:spcPts val="120"/>
                </a:spcAft>
              </a:pPr>
              <a:r>
                <a:rPr lang="en-US" sz="1000" b="1" kern="100" dirty="0">
                  <a:effectLst/>
                  <a:latin typeface="+mj-ea"/>
                  <a:ea typeface="+mj-ea"/>
                  <a:cs typeface="Times New Roman"/>
                </a:rPr>
                <a:t> </a:t>
              </a:r>
              <a:endParaRPr lang="ko-KR" sz="1000" kern="100" dirty="0">
                <a:effectLst/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0" name="Text Box 2732"/>
            <p:cNvSpPr txBox="1"/>
            <p:nvPr/>
          </p:nvSpPr>
          <p:spPr>
            <a:xfrm>
              <a:off x="519501" y="4686936"/>
              <a:ext cx="1609546" cy="2826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120"/>
                </a:spcAft>
              </a:pPr>
              <a:r>
                <a:rPr lang="ko-KR" sz="1000" b="1" kern="100" dirty="0">
                  <a:effectLst/>
                  <a:latin typeface="+mj-ea"/>
                  <a:ea typeface="+mj-ea"/>
                  <a:cs typeface="Times New Roman"/>
                </a:rPr>
                <a:t>클라이언트</a:t>
              </a:r>
              <a:r>
                <a:rPr lang="en-US" sz="1000" b="1" kern="100" dirty="0">
                  <a:effectLst/>
                  <a:latin typeface="+mj-ea"/>
                  <a:ea typeface="+mj-ea"/>
                  <a:cs typeface="Times New Roman"/>
                </a:rPr>
                <a:t>B</a:t>
              </a:r>
              <a:endParaRPr lang="ko-KR" sz="1000" kern="100" dirty="0">
                <a:effectLst/>
                <a:latin typeface="+mj-ea"/>
                <a:ea typeface="+mj-ea"/>
                <a:cs typeface="Times New Roman"/>
              </a:endParaRPr>
            </a:p>
            <a:p>
              <a:pPr algn="ctr" latinLnBrk="1">
                <a:spcAft>
                  <a:spcPts val="120"/>
                </a:spcAft>
              </a:pPr>
              <a:r>
                <a:rPr lang="en-US" sz="1000" b="1" kern="100" dirty="0">
                  <a:effectLst/>
                  <a:latin typeface="+mj-ea"/>
                  <a:ea typeface="+mj-ea"/>
                  <a:cs typeface="Times New Roman"/>
                </a:rPr>
                <a:t> </a:t>
              </a:r>
              <a:endParaRPr lang="ko-KR" sz="1000" kern="100" dirty="0">
                <a:effectLst/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1" name="Text Box 2732"/>
            <p:cNvSpPr txBox="1"/>
            <p:nvPr/>
          </p:nvSpPr>
          <p:spPr>
            <a:xfrm>
              <a:off x="3898805" y="4838213"/>
              <a:ext cx="1609546" cy="2826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120"/>
                </a:spcAft>
              </a:pPr>
              <a:r>
                <a:rPr lang="ko-KR" altLang="en-US" sz="1000" b="1" kern="100" dirty="0">
                  <a:effectLst/>
                  <a:latin typeface="+mj-ea"/>
                  <a:ea typeface="+mj-ea"/>
                  <a:cs typeface="Times New Roman"/>
                </a:rPr>
                <a:t>톰캣 컨테이너</a:t>
              </a:r>
              <a:endParaRPr lang="ko-KR" sz="1000" b="1" kern="100" dirty="0">
                <a:effectLst/>
                <a:latin typeface="+mj-ea"/>
                <a:ea typeface="+mj-ea"/>
                <a:cs typeface="Times New Roman"/>
              </a:endParaRPr>
            </a:p>
            <a:p>
              <a:pPr algn="ctr" latinLnBrk="1">
                <a:spcAft>
                  <a:spcPts val="120"/>
                </a:spcAft>
              </a:pPr>
              <a:r>
                <a:rPr lang="en-US" sz="1000" b="1" kern="100" dirty="0">
                  <a:effectLst/>
                  <a:latin typeface="+mj-ea"/>
                  <a:ea typeface="+mj-ea"/>
                  <a:cs typeface="Times New Roman"/>
                </a:rPr>
                <a:t> </a:t>
              </a:r>
              <a:endParaRPr lang="ko-KR" sz="1000" b="1" kern="100" dirty="0">
                <a:effectLst/>
                <a:latin typeface="+mj-ea"/>
                <a:ea typeface="+mj-ea"/>
                <a:cs typeface="Times New Roman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97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60443"/>
            <a:ext cx="804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입력하면 미리 </a:t>
            </a:r>
            <a:r>
              <a:rPr lang="en-US" altLang="ko-KR" sz="1200" dirty="0">
                <a:latin typeface="+mj-ea"/>
                <a:ea typeface="+mj-ea"/>
              </a:rPr>
              <a:t>&lt;hidden&gt; </a:t>
            </a:r>
            <a:r>
              <a:rPr lang="ko-KR" altLang="en-US" sz="1200" dirty="0">
                <a:latin typeface="+mj-ea"/>
                <a:ea typeface="+mj-ea"/>
              </a:rPr>
              <a:t>태그에 저장된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주소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이메일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휴대폰 번호를 서블릿으로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0522" y="2022108"/>
            <a:ext cx="6015133" cy="4340089"/>
            <a:chOff x="1033669" y="2107715"/>
            <a:chExt cx="6015133" cy="434008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487" y="2107715"/>
              <a:ext cx="5985315" cy="1520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669" y="3628346"/>
              <a:ext cx="5772858" cy="281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889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특징과 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3293" y="1832977"/>
            <a:ext cx="264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세션 얻는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294" y="2171531"/>
            <a:ext cx="7277220" cy="610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서블릿에서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HttpSession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클래스</a:t>
            </a:r>
            <a:r>
              <a:rPr lang="ko-KR" altLang="en-US" sz="1200" b="1" dirty="0">
                <a:latin typeface="+mj-ea"/>
                <a:ea typeface="+mj-ea"/>
              </a:rPr>
              <a:t> 객체를 생성해서 사용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  <a:ea typeface="+mj-ea"/>
              </a:rPr>
              <a:t>HttpSession </a:t>
            </a:r>
            <a:r>
              <a:rPr lang="ko-KR" altLang="en-US" sz="1200" b="1" dirty="0">
                <a:latin typeface="+mj-ea"/>
                <a:ea typeface="+mj-ea"/>
              </a:rPr>
              <a:t>객체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HttpServletRequest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의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getSession()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메서드를 호출해서 얻음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967" y="2995543"/>
            <a:ext cx="264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getSession() </a:t>
            </a:r>
            <a:r>
              <a:rPr lang="ko-KR" altLang="en-US" sz="1400" b="1" dirty="0">
                <a:latin typeface="+mj-ea"/>
                <a:ea typeface="+mj-ea"/>
              </a:rPr>
              <a:t>종류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294" y="3334097"/>
            <a:ext cx="7277220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getSession() :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기존의 세션 객체가 존재하면 반환하고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없으면 새로 생성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getSession(true) : </a:t>
            </a:r>
            <a:r>
              <a:rPr lang="ko-KR" altLang="en-US" sz="1200" dirty="0">
                <a:latin typeface="+mj-ea"/>
                <a:ea typeface="+mj-ea"/>
              </a:rPr>
              <a:t>기존의 세션 객체가 존재하면 반환하고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없으면 새로 생성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getSession(false):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기존의 세션 객체가 존재하면 반환하고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없으면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null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을 반환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967" y="4377083"/>
            <a:ext cx="406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HttpSession </a:t>
            </a:r>
            <a:r>
              <a:rPr lang="ko-KR" altLang="en-US" sz="1400" b="1" dirty="0">
                <a:latin typeface="+mj-ea"/>
                <a:ea typeface="+mj-ea"/>
              </a:rPr>
              <a:t>클래스의 여러가지 메서드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09612"/>
              </p:ext>
            </p:extLst>
          </p:nvPr>
        </p:nvGraphicFramePr>
        <p:xfrm>
          <a:off x="657519" y="4697051"/>
          <a:ext cx="74726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getAttribute(String name)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속성 이름이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속성 값을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타입으로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해당되는 속성 이름이 없을 경우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Enumeration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getAttributeNames()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 속성 이름들을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 타입으로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getCreationTime()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초를 기준으로 현재 세션이 생성된 시간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까지 경과한 시간을 계산하여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1/1000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 값으로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getId()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세션에 할당된 고유 식별자를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타입으로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getMaxInactiveInterval()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생성된 세션을 유지하기 위해 설정된 세션 유지 시간을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타입으로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149AE-1185-4B1C-958D-61922D7E4E72}"/>
              </a:ext>
            </a:extLst>
          </p:cNvPr>
          <p:cNvSpPr txBox="1"/>
          <p:nvPr/>
        </p:nvSpPr>
        <p:spPr>
          <a:xfrm>
            <a:off x="4524674" y="2755973"/>
            <a:ext cx="295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HttpSession session = request.getSession();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226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50473"/>
              </p:ext>
            </p:extLst>
          </p:nvPr>
        </p:nvGraphicFramePr>
        <p:xfrm>
          <a:off x="505119" y="1645478"/>
          <a:ext cx="74726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invalidate()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생성된 세션을 소멸합니다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934597"/>
                  </a:ext>
                </a:extLst>
              </a:tr>
              <a:tr h="33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isNew()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최초로 생성된 세션인지 기존에 생성되어 있었던 세션인지 판별합니다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 속성 이름이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속성을 제거합니다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name, Object value)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 속성 이름이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속성에 속성 값으로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할당합니다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setMaxInactiveInterval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interval)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세션을 유지하기 위한 세션 유지 시간을 초 단위로 설정합니다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  <a:p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975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세션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617" y="1809926"/>
            <a:ext cx="761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세션 테스트를 위한 실습 파일인 </a:t>
            </a:r>
            <a:r>
              <a:rPr lang="en-US" altLang="ko-KR" sz="1200" dirty="0">
                <a:latin typeface="+mj-ea"/>
                <a:ea typeface="+mj-ea"/>
              </a:rPr>
              <a:t>SessionTest </a:t>
            </a:r>
            <a:r>
              <a:rPr lang="ko-KR" altLang="en-US" sz="1200" dirty="0">
                <a:latin typeface="+mj-ea"/>
                <a:ea typeface="+mj-ea"/>
              </a:rPr>
              <a:t>클래스를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450" y="2086925"/>
            <a:ext cx="209550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975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0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SessionTest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8948" y="1838887"/>
            <a:ext cx="5977352" cy="4338347"/>
            <a:chOff x="856836" y="2067120"/>
            <a:chExt cx="5977352" cy="4338347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704" y="2067120"/>
              <a:ext cx="5969484" cy="63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36" y="2739266"/>
              <a:ext cx="5977352" cy="366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직선 연결선 8"/>
          <p:cNvCxnSpPr/>
          <p:nvPr/>
        </p:nvCxnSpPr>
        <p:spPr>
          <a:xfrm>
            <a:off x="1565180" y="3005967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433" y="286898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727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565" y="1500809"/>
            <a:ext cx="83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브라우저에서 최초 요청 시 생성된 세션 객체에 할당된 세션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여러 가지 정보를 출력합니다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최초 생성된 세션이므로 “새 세션이 만들어졌습니다</a:t>
            </a:r>
            <a:r>
              <a:rPr lang="en-US" altLang="ko-KR" sz="1200" dirty="0">
                <a:latin typeface="+mj-ea"/>
                <a:ea typeface="+mj-ea"/>
              </a:rPr>
              <a:t>.”</a:t>
            </a:r>
            <a:r>
              <a:rPr lang="ko-KR" altLang="en-US" sz="1200" dirty="0">
                <a:latin typeface="+mj-ea"/>
                <a:ea typeface="+mj-ea"/>
              </a:rPr>
              <a:t>라는 메시지가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65" y="3985590"/>
            <a:ext cx="809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같은 브라우저에서 다른 탭을 열고 요청하면 같은 세션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출력하므로 최초 생성된 세션을 재사용합니다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따라서 “새 세션이 만들어졌습니다</a:t>
            </a:r>
            <a:r>
              <a:rPr lang="en-US" altLang="ko-KR" sz="1200" dirty="0">
                <a:latin typeface="+mj-ea"/>
                <a:ea typeface="+mj-ea"/>
              </a:rPr>
              <a:t>.”</a:t>
            </a:r>
            <a:r>
              <a:rPr lang="ko-KR" altLang="en-US" sz="1200" dirty="0">
                <a:latin typeface="+mj-ea"/>
                <a:ea typeface="+mj-ea"/>
              </a:rPr>
              <a:t>라는 메시지는 출력되지 않습니다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670" y="2115336"/>
            <a:ext cx="3268345" cy="1613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828800" y="3518452"/>
            <a:ext cx="2027583" cy="2203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9914" y="4852048"/>
            <a:ext cx="3331210" cy="1467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842591" y="5585790"/>
            <a:ext cx="2409424" cy="1789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378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015" y="1640619"/>
            <a:ext cx="5142411" cy="322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528391" y="2226365"/>
            <a:ext cx="2723322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378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9.4.4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브라우저에서 새 세션 만들기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1807811"/>
            <a:ext cx="803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Ctrl+ Shift + N </a:t>
            </a:r>
            <a:r>
              <a:rPr lang="ko-KR" altLang="en-US" sz="1200" dirty="0">
                <a:latin typeface="+mj-ea"/>
                <a:ea typeface="+mj-ea"/>
              </a:rPr>
              <a:t>키를 눌러 시크릿 모드의 크롬을 실행합니다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881" y="4247796"/>
            <a:ext cx="72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주소창에서 </a:t>
            </a:r>
            <a:r>
              <a:rPr lang="en-US" altLang="ko-KR" sz="1200" dirty="0">
                <a:latin typeface="+mj-ea"/>
                <a:ea typeface="+mj-ea"/>
              </a:rPr>
              <a:t>/sess</a:t>
            </a:r>
            <a:r>
              <a:rPr lang="ko-KR" altLang="en-US" sz="1200" dirty="0">
                <a:latin typeface="+mj-ea"/>
                <a:ea typeface="+mj-ea"/>
              </a:rPr>
              <a:t>로 요청하면 새로운 세션을 생성한 후 다른 세션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 cstate="print"/>
          <a:srcRect r="34492"/>
          <a:stretch/>
        </p:blipFill>
        <p:spPr bwMode="auto">
          <a:xfrm>
            <a:off x="1988034" y="2084810"/>
            <a:ext cx="3329402" cy="195047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8519" y="4687335"/>
            <a:ext cx="389572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08519" y="5496339"/>
            <a:ext cx="4064896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550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69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다음과 같이 톰캣 컨테이너의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에 세션 기본 유효 시간이 설정된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304" y="1919770"/>
            <a:ext cx="6202017" cy="1558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441174" y="3021496"/>
            <a:ext cx="655983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45835" y="2822713"/>
            <a:ext cx="3448878" cy="57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930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1112"/>
            <a:ext cx="561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세션 유효 시간 재설정하기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58889"/>
            <a:ext cx="735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SessionTest2 </a:t>
            </a:r>
            <a:r>
              <a:rPr lang="ko-KR" altLang="en-US" sz="1200" dirty="0">
                <a:latin typeface="+mj-ea"/>
                <a:ea typeface="+mj-ea"/>
              </a:rPr>
              <a:t>클래스를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323" y="2035888"/>
            <a:ext cx="1979295" cy="1753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897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810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SessionTest2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setMaxInactiveInterval() </a:t>
            </a:r>
            <a:r>
              <a:rPr lang="ko-KR" altLang="en-US" sz="1200" dirty="0">
                <a:latin typeface="+mj-ea"/>
                <a:ea typeface="+mj-ea"/>
              </a:rPr>
              <a:t>메서드를 이용해 세션 유효 시간을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5</a:t>
            </a:r>
            <a:r>
              <a:rPr lang="ko-KR" altLang="en-US" sz="1200" dirty="0">
                <a:latin typeface="+mj-ea"/>
                <a:ea typeface="+mj-ea"/>
              </a:rPr>
              <a:t>초로 재설정합니다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38" y="2002230"/>
            <a:ext cx="5859325" cy="473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47160" y="319444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5413" y="3057461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8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830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LoginServlet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getParameter() </a:t>
            </a:r>
            <a:r>
              <a:rPr lang="ko-KR" altLang="en-US" sz="1200" dirty="0">
                <a:latin typeface="+mj-ea"/>
                <a:ea typeface="+mj-ea"/>
              </a:rPr>
              <a:t>메서드를 이용해 전송된 회원 정보를 가져온 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브라우저로 다시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69" y="2002230"/>
            <a:ext cx="5986877" cy="408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637833" y="4045599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086" y="3908616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717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71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최초에 </a:t>
            </a:r>
            <a:r>
              <a:rPr lang="en-US" altLang="ko-KR" sz="1200" dirty="0">
                <a:latin typeface="+mj-ea"/>
                <a:ea typeface="+mj-ea"/>
              </a:rPr>
              <a:t>/sess2</a:t>
            </a:r>
            <a:r>
              <a:rPr lang="ko-KR" altLang="en-US" sz="1200" dirty="0">
                <a:latin typeface="+mj-ea"/>
                <a:ea typeface="+mj-ea"/>
              </a:rPr>
              <a:t>로 요청하여 설정 전 유효 시간과 설정 후 유효 시간을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944538"/>
            <a:ext cx="740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5</a:t>
            </a:r>
            <a:r>
              <a:rPr lang="ko-KR" altLang="en-US" sz="1200" dirty="0">
                <a:latin typeface="+mj-ea"/>
                <a:ea typeface="+mj-ea"/>
              </a:rPr>
              <a:t>초가 지난 후 같은 브라우저에서 재요청하면 다시 새 세션이 생성됩니다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175" y="1852805"/>
            <a:ext cx="3348990" cy="1820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645175" y="3101009"/>
            <a:ext cx="1863338" cy="357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175" y="4582477"/>
            <a:ext cx="3466465" cy="180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45175" y="5287617"/>
            <a:ext cx="3466465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8978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548282"/>
            <a:ext cx="5943600" cy="229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296074" y="2126974"/>
            <a:ext cx="653613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339" y="4042714"/>
            <a:ext cx="5943600" cy="2715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378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775" y="1461052"/>
            <a:ext cx="601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강제로 세션 삭제하기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104" y="1768829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91" y="2184976"/>
            <a:ext cx="2105025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502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31235"/>
            <a:ext cx="785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SessionTest3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invalidate()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메서드를 이용</a:t>
            </a:r>
            <a:r>
              <a:rPr lang="ko-KR" altLang="en-US" sz="1200" dirty="0">
                <a:latin typeface="+mj-ea"/>
                <a:ea typeface="+mj-ea"/>
              </a:rPr>
              <a:t>해 강제로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세션을 삭제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10" y="1708234"/>
            <a:ext cx="5834684" cy="450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563585" y="288633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838" y="2749348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9725" y="5467350"/>
            <a:ext cx="4057650" cy="260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43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79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최초 요청 시 새 세션이 생성된 후 </a:t>
            </a:r>
            <a:r>
              <a:rPr lang="en-US" altLang="ko-KR" sz="1200" dirty="0">
                <a:latin typeface="+mj-ea"/>
                <a:ea typeface="+mj-ea"/>
              </a:rPr>
              <a:t>invalidate() </a:t>
            </a:r>
            <a:r>
              <a:rPr lang="ko-KR" altLang="en-US" sz="1200" dirty="0">
                <a:latin typeface="+mj-ea"/>
                <a:ea typeface="+mj-ea"/>
              </a:rPr>
              <a:t>메서드가 호출되므로 바로 소멸됩니다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606" y="3955773"/>
            <a:ext cx="710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재 요청 시 다른 세션이 생성됩니다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563" y="1867121"/>
            <a:ext cx="3482340" cy="1732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66730" y="2633870"/>
            <a:ext cx="3554173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4750" y="4382163"/>
            <a:ext cx="3529965" cy="1691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238563" y="5133561"/>
            <a:ext cx="3554173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43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9.4.5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정보 바인딩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26" y="1807811"/>
            <a:ext cx="593697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b="1" dirty="0">
                <a:solidFill>
                  <a:srgbClr val="0000FF"/>
                </a:solidFill>
              </a:rPr>
              <a:t>로그인 시</a:t>
            </a:r>
            <a:r>
              <a:rPr lang="en-US" altLang="ko-KR" sz="1200" b="1" dirty="0">
                <a:solidFill>
                  <a:srgbClr val="0000FF"/>
                </a:solidFill>
              </a:rPr>
              <a:t>,</a:t>
            </a:r>
            <a:r>
              <a:rPr lang="ko-KR" altLang="en-US" sz="1200" b="1" dirty="0">
                <a:solidFill>
                  <a:srgbClr val="0000FF"/>
                </a:solidFill>
              </a:rPr>
              <a:t> 로그인 상태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</a:rPr>
              <a:t>사용자 지정 키와 값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r>
              <a:rPr lang="ko-KR" altLang="en-US" sz="1200" b="1" dirty="0">
                <a:solidFill>
                  <a:srgbClr val="0000FF"/>
                </a:solidFill>
              </a:rPr>
              <a:t>를 세션에 저장해서 사용</a:t>
            </a:r>
            <a:r>
              <a:rPr lang="ko-KR" altLang="en-US" sz="1200" dirty="0"/>
              <a:t>하면 편리함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287" y="2305878"/>
            <a:ext cx="808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실습하기 전에 톰캣이 종료된 후에도 세션이 메모리에서 삭제되지않는 경우가 있으므로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/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톰캣 설정 파일인 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context.xml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을 열어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&lt;Manager pathname=”” /&gt;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태그의 주석을 해제해야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73426" y="3312960"/>
            <a:ext cx="6400800" cy="1566738"/>
            <a:chOff x="1073426" y="2846235"/>
            <a:chExt cx="6400800" cy="1566738"/>
          </a:xfrm>
        </p:grpSpPr>
        <p:pic>
          <p:nvPicPr>
            <p:cNvPr id="8" name="그림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426" y="2846235"/>
              <a:ext cx="6400800" cy="1566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324274" y="3299790"/>
              <a:ext cx="524404" cy="10933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91678" y="4154555"/>
              <a:ext cx="1441174" cy="16896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51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772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434" y="1810095"/>
            <a:ext cx="1868170" cy="363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43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0443"/>
            <a:ext cx="794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서블릿으로 전송할 수 있도록 </a:t>
            </a:r>
            <a:r>
              <a:rPr lang="en-US" altLang="ko-KR" sz="1200" dirty="0">
                <a:latin typeface="+mj-ea"/>
                <a:ea typeface="+mj-ea"/>
              </a:rPr>
              <a:t>login2.html </a:t>
            </a:r>
            <a:r>
              <a:rPr lang="ko-KR" altLang="en-US" sz="1200" dirty="0">
                <a:latin typeface="+mj-ea"/>
                <a:ea typeface="+mj-ea"/>
              </a:rPr>
              <a:t>파일을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5" y="1837442"/>
            <a:ext cx="6525661" cy="31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6C9A13-A891-4810-8FE3-E369BB3CC3D7}"/>
              </a:ext>
            </a:extLst>
          </p:cNvPr>
          <p:cNvCxnSpPr/>
          <p:nvPr/>
        </p:nvCxnSpPr>
        <p:spPr>
          <a:xfrm>
            <a:off x="5295900" y="3162300"/>
            <a:ext cx="11525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43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75837" y="1563114"/>
            <a:ext cx="5616195" cy="5057881"/>
            <a:chOff x="1475837" y="1563114"/>
            <a:chExt cx="5616195" cy="505788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837" y="1836339"/>
              <a:ext cx="5616195" cy="4784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39957" y="1563114"/>
              <a:ext cx="1331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...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52370"/>
            <a:ext cx="763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SessionTest4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570204" y="189866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420" y="1761678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private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97407-113A-45F6-922F-2B5462007454}"/>
              </a:ext>
            </a:extLst>
          </p:cNvPr>
          <p:cNvSpPr txBox="1"/>
          <p:nvPr/>
        </p:nvSpPr>
        <p:spPr>
          <a:xfrm>
            <a:off x="1645389" y="3604311"/>
            <a:ext cx="27723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if(</a:t>
            </a:r>
            <a:r>
              <a:rPr lang="en-US" altLang="ko-KR" sz="1200" b="1" dirty="0" err="1"/>
              <a:t>userId</a:t>
            </a:r>
            <a:r>
              <a:rPr lang="en-US" altLang="ko-KR" sz="1200" b="1" dirty="0"/>
              <a:t> != null &amp;&amp; </a:t>
            </a:r>
            <a:r>
              <a:rPr lang="en-US" altLang="ko-KR" sz="1200" b="1" dirty="0" err="1"/>
              <a:t>userId.length</a:t>
            </a:r>
            <a:r>
              <a:rPr lang="en-US" altLang="ko-KR" sz="1200" b="1" dirty="0"/>
              <a:t>() != 0){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3753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792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로그인창 요청 후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입력하고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752435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최초 로그인 시 세션에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바인딩합니다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044" y="1828800"/>
            <a:ext cx="32004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9043" y="4159941"/>
            <a:ext cx="300037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7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665981"/>
            <a:ext cx="5892128" cy="367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717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6"/>
            <a:ext cx="76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다시 로그인 상태 확인을 클릭해 </a:t>
            </a:r>
            <a:r>
              <a:rPr lang="en-US" altLang="ko-KR" sz="1200" dirty="0">
                <a:latin typeface="+mj-ea"/>
                <a:ea typeface="+mj-ea"/>
              </a:rPr>
              <a:t>/login</a:t>
            </a:r>
            <a:r>
              <a:rPr lang="ko-KR" altLang="en-US" sz="1200" dirty="0">
                <a:latin typeface="+mj-ea"/>
                <a:ea typeface="+mj-ea"/>
              </a:rPr>
              <a:t>으로 재요청하면 현재 로그인 상태를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458817"/>
            <a:ext cx="863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톰캣 재실행 후 로그인 창을 거치지 않고 바로 </a:t>
            </a:r>
            <a:r>
              <a:rPr lang="en-US" altLang="ko-KR" sz="1200" dirty="0">
                <a:latin typeface="+mj-ea"/>
                <a:ea typeface="+mj-ea"/>
              </a:rPr>
              <a:t>/login</a:t>
            </a:r>
            <a:r>
              <a:rPr lang="ko-KR" altLang="en-US" sz="1200" dirty="0">
                <a:latin typeface="+mj-ea"/>
                <a:ea typeface="+mj-ea"/>
              </a:rPr>
              <a:t>으로 요청하면 세션에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가 없으므로“다시 로그인 하세요</a:t>
            </a:r>
            <a:r>
              <a:rPr lang="en-US" altLang="ko-KR" sz="1200" dirty="0">
                <a:latin typeface="+mj-ea"/>
                <a:ea typeface="+mj-ea"/>
              </a:rPr>
              <a:t>!!”</a:t>
            </a:r>
            <a:r>
              <a:rPr lang="ko-KR" altLang="en-US" sz="1200" dirty="0">
                <a:latin typeface="+mj-ea"/>
                <a:ea typeface="+mj-ea"/>
              </a:rPr>
              <a:t>라는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메시지가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1948277"/>
            <a:ext cx="2933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012" y="4184167"/>
            <a:ext cx="29622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웹 페이지 연동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753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브라우저에서 쿠키 사용 금지하기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encodeURL()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557" y="1774012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크롬 브라우저를 실행하고 오른쪽 상단에서 더 보기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아이콘 클릭 후 설정을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82F7B0-814E-4B47-AB68-C2E8C1868EC5}"/>
              </a:ext>
            </a:extLst>
          </p:cNvPr>
          <p:cNvGrpSpPr/>
          <p:nvPr/>
        </p:nvGrpSpPr>
        <p:grpSpPr>
          <a:xfrm>
            <a:off x="1055351" y="2094556"/>
            <a:ext cx="3990975" cy="4095115"/>
            <a:chOff x="2318095" y="2051011"/>
            <a:chExt cx="3990975" cy="4095115"/>
          </a:xfrm>
        </p:grpSpPr>
        <p:pic>
          <p:nvPicPr>
            <p:cNvPr id="9" name="그림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8095" y="2051011"/>
              <a:ext cx="3990975" cy="4095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6052930" y="2325757"/>
              <a:ext cx="256140" cy="30811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05519" y="5108713"/>
              <a:ext cx="608063" cy="14908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08C675-9FAD-4499-8582-D04E5B232690}"/>
              </a:ext>
            </a:extLst>
          </p:cNvPr>
          <p:cNvSpPr txBox="1"/>
          <p:nvPr/>
        </p:nvSpPr>
        <p:spPr>
          <a:xfrm>
            <a:off x="5325080" y="2226893"/>
            <a:ext cx="3363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encodeURL</a:t>
            </a:r>
            <a:r>
              <a:rPr lang="en-US" altLang="ko-KR" dirty="0"/>
              <a:t> </a:t>
            </a:r>
            <a:r>
              <a:rPr lang="ko-KR" altLang="en-US" dirty="0"/>
              <a:t>메소드는</a:t>
            </a:r>
            <a:r>
              <a:rPr lang="en-US" altLang="ko-KR" dirty="0"/>
              <a:t>,</a:t>
            </a:r>
            <a:r>
              <a:rPr lang="ko-KR" altLang="en-US" dirty="0"/>
              <a:t>  이용자의 </a:t>
            </a:r>
            <a:endParaRPr lang="en-US" altLang="ko-KR" dirty="0"/>
          </a:p>
          <a:p>
            <a:r>
              <a:rPr lang="ko-KR" altLang="en-US" dirty="0"/>
              <a:t>웹 브라우저가  쿠키 저장을 </a:t>
            </a:r>
            <a:endParaRPr lang="en-US" altLang="ko-KR" dirty="0"/>
          </a:p>
          <a:p>
            <a:r>
              <a:rPr lang="ko-KR" altLang="en-US" dirty="0"/>
              <a:t>허용하지 않을 때</a:t>
            </a:r>
            <a:r>
              <a:rPr lang="en-US" altLang="ko-KR" dirty="0"/>
              <a:t>,</a:t>
            </a:r>
          </a:p>
          <a:p>
            <a:endParaRPr lang="ko-KR" altLang="en-US" dirty="0"/>
          </a:p>
          <a:p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/>
              <a:t>뒤에 </a:t>
            </a:r>
            <a:r>
              <a:rPr lang="en-US" altLang="ko-KR" dirty="0"/>
              <a:t>Session ID 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추가하기 위해서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22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encodeURL()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51113"/>
            <a:ext cx="770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'</a:t>
            </a:r>
            <a:r>
              <a:rPr lang="ko-KR" altLang="en-US" sz="1200" dirty="0">
                <a:latin typeface="+mj-ea"/>
              </a:rPr>
              <a:t>개인정보 보호 및 보안</a:t>
            </a:r>
            <a:r>
              <a:rPr lang="en-US" altLang="ko-KR" sz="1200" dirty="0">
                <a:latin typeface="+mj-ea"/>
              </a:rPr>
              <a:t>'</a:t>
            </a:r>
            <a:r>
              <a:rPr lang="ko-KR" altLang="en-US" sz="1200" dirty="0">
                <a:latin typeface="+mj-ea"/>
              </a:rPr>
              <a:t> 부분에 있는 </a:t>
            </a:r>
            <a:r>
              <a:rPr lang="en-US" altLang="ko-KR" sz="1200" dirty="0">
                <a:latin typeface="+mj-ea"/>
              </a:rPr>
              <a:t>'</a:t>
            </a:r>
            <a:r>
              <a:rPr lang="ko-KR" altLang="en-US" sz="1200" dirty="0">
                <a:latin typeface="+mj-ea"/>
              </a:rPr>
              <a:t>쿠키 및 기타 사이트 데이터</a:t>
            </a:r>
            <a:r>
              <a:rPr lang="en-US" altLang="ko-KR" sz="1200" dirty="0">
                <a:latin typeface="+mj-ea"/>
              </a:rPr>
              <a:t>'</a:t>
            </a:r>
            <a:r>
              <a:rPr lang="ko-KR" altLang="en-US" sz="1200" dirty="0">
                <a:latin typeface="+mj-ea"/>
              </a:rPr>
              <a:t> 를 클릭합니다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954217"/>
            <a:ext cx="780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'</a:t>
            </a:r>
            <a:r>
              <a:rPr lang="ko-KR" altLang="en-US" sz="1200" dirty="0">
                <a:latin typeface="+mj-ea"/>
                <a:ea typeface="+mj-ea"/>
              </a:rPr>
              <a:t>일반 설정</a:t>
            </a:r>
            <a:r>
              <a:rPr lang="en-US" altLang="ko-KR" sz="1200" dirty="0">
                <a:latin typeface="+mj-ea"/>
                <a:ea typeface="+mj-ea"/>
              </a:rPr>
              <a:t>' </a:t>
            </a:r>
            <a:r>
              <a:rPr lang="ko-KR" altLang="en-US" sz="1200" dirty="0">
                <a:latin typeface="+mj-ea"/>
                <a:ea typeface="+mj-ea"/>
              </a:rPr>
              <a:t>부분에 있는 </a:t>
            </a:r>
            <a:r>
              <a:rPr lang="en-US" altLang="ko-KR" sz="1200" dirty="0">
                <a:latin typeface="+mj-ea"/>
                <a:ea typeface="+mj-ea"/>
              </a:rPr>
              <a:t>'</a:t>
            </a:r>
            <a:r>
              <a:rPr lang="ko-KR" altLang="en-US" sz="1200" dirty="0">
                <a:latin typeface="+mj-ea"/>
                <a:ea typeface="+mj-ea"/>
              </a:rPr>
              <a:t>모든 쿠키 차단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권장되지 않음</a:t>
            </a:r>
            <a:r>
              <a:rPr lang="en-US" altLang="ko-KR" sz="1200" dirty="0">
                <a:latin typeface="+mj-ea"/>
                <a:ea typeface="+mj-ea"/>
              </a:rPr>
              <a:t>)'</a:t>
            </a:r>
            <a:r>
              <a:rPr lang="ko-KR" altLang="en-US" sz="1200" dirty="0">
                <a:latin typeface="+mj-ea"/>
                <a:ea typeface="+mj-ea"/>
              </a:rPr>
              <a:t>을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C727E-542D-4B10-82E4-22708D5A4361}"/>
              </a:ext>
            </a:extLst>
          </p:cNvPr>
          <p:cNvSpPr txBox="1"/>
          <p:nvPr/>
        </p:nvSpPr>
        <p:spPr>
          <a:xfrm>
            <a:off x="514643" y="2411417"/>
            <a:ext cx="780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 </a:t>
            </a:r>
            <a:r>
              <a:rPr lang="en-US" altLang="ko-KR" sz="1200" dirty="0">
                <a:latin typeface="+mj-ea"/>
                <a:ea typeface="+mj-ea"/>
              </a:rPr>
              <a:t>'</a:t>
            </a:r>
            <a:r>
              <a:rPr lang="ko-KR" altLang="en-US" sz="1200" dirty="0">
                <a:latin typeface="+mj-ea"/>
                <a:ea typeface="+mj-ea"/>
              </a:rPr>
              <a:t>새로운 탭을 열고 실습을 진행합니다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2143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9.5.2 encodeURL()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이용한 세션 사용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encodeURL()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74" y="1809926"/>
            <a:ext cx="7603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0253" y="2086925"/>
            <a:ext cx="2228850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A4E91-F73F-447E-BA1D-F59F2D81D7A7}"/>
              </a:ext>
            </a:extLst>
          </p:cNvPr>
          <p:cNvSpPr txBox="1"/>
          <p:nvPr/>
        </p:nvSpPr>
        <p:spPr>
          <a:xfrm>
            <a:off x="635789" y="4953000"/>
            <a:ext cx="777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encodeURL</a:t>
            </a:r>
            <a:r>
              <a:rPr lang="en-US" altLang="ko-KR" dirty="0"/>
              <a:t> </a:t>
            </a:r>
            <a:r>
              <a:rPr lang="ko-KR" altLang="en-US" dirty="0"/>
              <a:t>메소드는</a:t>
            </a:r>
            <a:r>
              <a:rPr lang="en-US" altLang="ko-KR" dirty="0"/>
              <a:t>,</a:t>
            </a:r>
            <a:r>
              <a:rPr lang="ko-KR" altLang="en-US" dirty="0"/>
              <a:t> 이용자의 웹 브라우저가 쿠키 저장을 허용하지 않을 때 </a:t>
            </a:r>
          </a:p>
          <a:p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/>
              <a:t>뒤에 </a:t>
            </a:r>
            <a:r>
              <a:rPr lang="en-US" altLang="ko-KR" dirty="0"/>
              <a:t>Session ID </a:t>
            </a:r>
            <a:r>
              <a:rPr lang="ko-KR" altLang="en-US" dirty="0"/>
              <a:t>를 추가하기 위해서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31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encodeURL()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90869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SessionTest5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49" y="1767868"/>
            <a:ext cx="6299546" cy="324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346865" y="3075183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5118" y="2938200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46865" y="419829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118" y="406131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10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encodeURL()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9368" y="1552368"/>
            <a:ext cx="5951762" cy="5305632"/>
            <a:chOff x="634120" y="1477103"/>
            <a:chExt cx="6271799" cy="5637451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0" y="1477103"/>
              <a:ext cx="6271799" cy="3872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070" y="5101660"/>
              <a:ext cx="4799979" cy="201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직선 연결선 6"/>
          <p:cNvCxnSpPr/>
          <p:nvPr/>
        </p:nvCxnSpPr>
        <p:spPr>
          <a:xfrm>
            <a:off x="1636880" y="1629717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4157" y="1462917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private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10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encodeURL()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10748"/>
            <a:ext cx="766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입력하고 로그인합니다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3817345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로그인 상태 확인을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269" y="1866900"/>
            <a:ext cx="32385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6269" y="4094344"/>
            <a:ext cx="291465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039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 encodeURL()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30626"/>
            <a:ext cx="741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서블릿에 </a:t>
            </a:r>
            <a:r>
              <a:rPr lang="en-US" altLang="ko-KR" sz="1200" dirty="0">
                <a:latin typeface="+mj-ea"/>
                <a:ea typeface="+mj-ea"/>
              </a:rPr>
              <a:t>jessionId </a:t>
            </a:r>
            <a:r>
              <a:rPr lang="ko-KR" altLang="en-US" sz="1200" dirty="0">
                <a:latin typeface="+mj-ea"/>
                <a:ea typeface="+mj-ea"/>
              </a:rPr>
              <a:t>쿠키 값을 전송해 로그인 상태를 유지합니다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3121" y="1807625"/>
            <a:ext cx="5943600" cy="1120775"/>
            <a:chOff x="1123121" y="1807625"/>
            <a:chExt cx="5943600" cy="1120775"/>
          </a:xfrm>
        </p:grpSpPr>
        <p:pic>
          <p:nvPicPr>
            <p:cNvPr id="6" name="그림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121" y="1807625"/>
              <a:ext cx="5943600" cy="1120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3495675" y="2293060"/>
              <a:ext cx="3524249" cy="24058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7E422A-C13A-44B1-8815-2FA87487E387}"/>
              </a:ext>
            </a:extLst>
          </p:cNvPr>
          <p:cNvSpPr txBox="1"/>
          <p:nvPr/>
        </p:nvSpPr>
        <p:spPr>
          <a:xfrm>
            <a:off x="1048225" y="3429000"/>
            <a:ext cx="777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encodeURL</a:t>
            </a:r>
            <a:r>
              <a:rPr lang="en-US" altLang="ko-KR" dirty="0"/>
              <a:t> </a:t>
            </a:r>
            <a:r>
              <a:rPr lang="ko-KR" altLang="en-US" dirty="0"/>
              <a:t>메소드는</a:t>
            </a:r>
            <a:r>
              <a:rPr lang="en-US" altLang="ko-KR" dirty="0"/>
              <a:t>,</a:t>
            </a:r>
            <a:r>
              <a:rPr lang="ko-KR" altLang="en-US" dirty="0"/>
              <a:t> 이용자의 웹 브라우저가 쿠키 저장을 허용하지 않을 때 </a:t>
            </a:r>
          </a:p>
          <a:p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/>
              <a:t>뒤에 </a:t>
            </a:r>
            <a:r>
              <a:rPr lang="en-US" altLang="ko-KR" dirty="0"/>
              <a:t>Session ID </a:t>
            </a:r>
            <a:r>
              <a:rPr lang="ko-KR" altLang="en-US" dirty="0"/>
              <a:t>를 추가하기 위해서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155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30626"/>
            <a:ext cx="790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먼저 데이터베이스 연동과 관련된 설정을 해줍니다</a:t>
            </a:r>
            <a:r>
              <a:rPr lang="en-US" altLang="ko-KR" sz="1200" dirty="0">
                <a:latin typeface="+mj-ea"/>
                <a:ea typeface="+mj-ea"/>
              </a:rPr>
              <a:t>. 8</a:t>
            </a:r>
            <a:r>
              <a:rPr lang="ko-KR" altLang="en-US" sz="1200" dirty="0">
                <a:latin typeface="+mj-ea"/>
                <a:ea typeface="+mj-ea"/>
              </a:rPr>
              <a:t>장에서 실습한 회원 기능 실습 자바 클래스 파일인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MemberDAO.java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MemberVO.java</a:t>
            </a:r>
            <a:r>
              <a:rPr lang="ko-KR" altLang="en-US" sz="1200" dirty="0">
                <a:latin typeface="+mj-ea"/>
                <a:ea typeface="+mj-ea"/>
              </a:rPr>
              <a:t>를 복사하여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126" y="2330221"/>
            <a:ext cx="1788795" cy="4093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155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72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사용자의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</a:t>
            </a:r>
            <a:r>
              <a:rPr lang="en-US" altLang="ko-KR" sz="1200" dirty="0">
                <a:latin typeface="+mj-ea"/>
                <a:ea typeface="+mj-ea"/>
              </a:rPr>
              <a:t>/login0501 </a:t>
            </a:r>
            <a:r>
              <a:rPr lang="ko-KR" altLang="en-US" sz="1200" dirty="0">
                <a:latin typeface="+mj-ea"/>
                <a:ea typeface="+mj-ea"/>
              </a:rPr>
              <a:t>서블릿으로 전송하도록 </a:t>
            </a:r>
            <a:r>
              <a:rPr lang="en-US" altLang="ko-KR" sz="1200" dirty="0">
                <a:latin typeface="+mj-ea"/>
                <a:ea typeface="+mj-ea"/>
              </a:rPr>
              <a:t>login3.html</a:t>
            </a:r>
            <a:r>
              <a:rPr lang="ko-KR" altLang="en-US" sz="1200" dirty="0">
                <a:latin typeface="+mj-ea"/>
                <a:ea typeface="+mj-ea"/>
              </a:rPr>
              <a:t>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21630" y="1902785"/>
            <a:ext cx="5936445" cy="2844774"/>
            <a:chOff x="737296" y="2091628"/>
            <a:chExt cx="5936445" cy="2844774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96" y="2091628"/>
              <a:ext cx="5936445" cy="108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96" y="3172860"/>
              <a:ext cx="5202449" cy="1763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B4C9A-31F1-482F-817E-B1DEA9163FED}"/>
              </a:ext>
            </a:extLst>
          </p:cNvPr>
          <p:cNvCxnSpPr/>
          <p:nvPr/>
        </p:nvCxnSpPr>
        <p:spPr>
          <a:xfrm>
            <a:off x="5449455" y="3084945"/>
            <a:ext cx="107141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649A09-37F3-474C-9C7D-75E5A7BEACCF}"/>
              </a:ext>
            </a:extLst>
          </p:cNvPr>
          <p:cNvSpPr txBox="1"/>
          <p:nvPr/>
        </p:nvSpPr>
        <p:spPr>
          <a:xfrm>
            <a:off x="4756727" y="2707018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서블릿매핑이름은</a:t>
            </a:r>
            <a:r>
              <a:rPr lang="ko-KR" altLang="en-US" sz="1200" dirty="0"/>
              <a:t> </a:t>
            </a:r>
            <a:r>
              <a:rPr lang="en-US" altLang="ko-KR" sz="1200" dirty="0"/>
              <a:t>login090501</a:t>
            </a:r>
            <a:r>
              <a:rPr lang="ko-KR" altLang="en-US" sz="1200" dirty="0"/>
              <a:t>로 설정하세요</a:t>
            </a:r>
          </a:p>
        </p:txBody>
      </p:sp>
    </p:spTree>
    <p:extLst>
      <p:ext uri="{BB962C8B-B14F-4D97-AF65-F5344CB8AC3E}">
        <p14:creationId xmlns:p14="http://schemas.microsoft.com/office/powerpoint/2010/main" val="193577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8"/>
            <a:ext cx="794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http://localhost:8090/pro09/login.html</a:t>
            </a:r>
            <a:r>
              <a:rPr lang="ko-KR" altLang="en-US" sz="1200" dirty="0">
                <a:latin typeface="+mj-ea"/>
                <a:ea typeface="+mj-ea"/>
              </a:rPr>
              <a:t>로 요청하고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서블릿으로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568148"/>
            <a:ext cx="782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&lt;hidden&gt; </a:t>
            </a:r>
            <a:r>
              <a:rPr lang="ko-KR" altLang="en-US" sz="1200" dirty="0">
                <a:latin typeface="+mj-ea"/>
                <a:ea typeface="+mj-ea"/>
              </a:rPr>
              <a:t>태그로 전송된 데이터도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369" y="1819274"/>
            <a:ext cx="316230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1056" y="4079599"/>
            <a:ext cx="2828925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1056" y="5943600"/>
            <a:ext cx="2185634" cy="631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7177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529329"/>
            <a:ext cx="810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로그인창의 요청을 처리하는 </a:t>
            </a:r>
            <a:r>
              <a:rPr lang="en-US" altLang="ko-KR" sz="1200" dirty="0">
                <a:latin typeface="+mj-ea"/>
                <a:ea typeface="+mj-ea"/>
              </a:rPr>
              <a:t>LoginServlet </a:t>
            </a:r>
            <a:r>
              <a:rPr lang="ko-KR" altLang="en-US" sz="1200" dirty="0">
                <a:latin typeface="+mj-ea"/>
                <a:ea typeface="+mj-ea"/>
              </a:rPr>
              <a:t>클래스를 </a:t>
            </a:r>
            <a:r>
              <a:rPr lang="ko-KR" altLang="en-US" sz="1200" dirty="0" err="1">
                <a:latin typeface="+mj-ea"/>
                <a:ea typeface="+mj-ea"/>
              </a:rPr>
              <a:t>맵핑이름을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login0501 </a:t>
            </a:r>
            <a:r>
              <a:rPr lang="ko-KR" altLang="en-US" sz="1200" dirty="0">
                <a:latin typeface="+mj-ea"/>
                <a:ea typeface="+mj-ea"/>
              </a:rPr>
              <a:t>로 설정하여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2953" y="1806328"/>
            <a:ext cx="6117742" cy="3318405"/>
            <a:chOff x="788177" y="1990130"/>
            <a:chExt cx="6117742" cy="3318405"/>
          </a:xfrm>
        </p:grpSpPr>
        <p:pic>
          <p:nvPicPr>
            <p:cNvPr id="645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177" y="1990130"/>
              <a:ext cx="6117742" cy="659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82" y="2649400"/>
              <a:ext cx="5442916" cy="2659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직선 연결선 8"/>
          <p:cNvCxnSpPr/>
          <p:nvPr/>
        </p:nvCxnSpPr>
        <p:spPr>
          <a:xfrm>
            <a:off x="1297580" y="253365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613" y="2386732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private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409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6" y="1700630"/>
            <a:ext cx="6189179" cy="36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4097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4" y="1550504"/>
            <a:ext cx="735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5" y="1827503"/>
            <a:ext cx="6134813" cy="45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409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69" y="1657906"/>
            <a:ext cx="6563347" cy="36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4097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58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ShowMember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1" y="1767869"/>
            <a:ext cx="6638925" cy="47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15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71" y="1620077"/>
            <a:ext cx="6070456" cy="213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15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797" y="3967550"/>
            <a:ext cx="765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회원 테이블에 입력한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비밀번호가 존재하면 로그인 성공 메시지가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794" y="1817564"/>
            <a:ext cx="321945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8180" y="4248978"/>
            <a:ext cx="311467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48181" y="5307496"/>
            <a:ext cx="1609725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155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606" y="1500809"/>
            <a:ext cx="795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회원정보보기를 클릭하면 이미 로그인 상태이므로 세션에 저장된 회원 정보가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606" y="3508513"/>
            <a:ext cx="820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다음은 톰캣을 재실행한 후 로그인창을 거치지 않고 바로 </a:t>
            </a:r>
            <a:r>
              <a:rPr lang="en-US" altLang="ko-KR" sz="1200" dirty="0">
                <a:latin typeface="+mj-ea"/>
                <a:ea typeface="+mj-ea"/>
              </a:rPr>
              <a:t>/show</a:t>
            </a:r>
            <a:r>
              <a:rPr lang="ko-KR" altLang="en-US" sz="1200" dirty="0">
                <a:latin typeface="+mj-ea"/>
                <a:ea typeface="+mj-ea"/>
              </a:rPr>
              <a:t>로 요청한 경우입니다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로그인을 하지 않았으므로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다시 로그인창으로 리다이렉트됩니다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083" y="1901893"/>
            <a:ext cx="294322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07083" y="2753139"/>
            <a:ext cx="1471612" cy="4536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083" y="4098649"/>
            <a:ext cx="322897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세션을 이용한 로그인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1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9.2.2 URL Rewriting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세션 트랙킹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860071"/>
            <a:ext cx="774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새로운 패키지를 만들고 </a:t>
            </a:r>
            <a:r>
              <a:rPr lang="en-US" altLang="ko-KR" sz="1200" dirty="0">
                <a:latin typeface="+mj-ea"/>
                <a:ea typeface="+mj-ea"/>
              </a:rPr>
              <a:t>LoginServlet, SecondServlet </a:t>
            </a:r>
            <a:r>
              <a:rPr lang="ko-KR" altLang="en-US" sz="1200" dirty="0">
                <a:latin typeface="+mj-ea"/>
                <a:ea typeface="+mj-ea"/>
              </a:rPr>
              <a:t>클래스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8534" y="2137070"/>
            <a:ext cx="1876425" cy="263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8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쿠키와 세션 알아보기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9.2.2 URL Rewriting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세션 트랙킹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470" y="1798985"/>
            <a:ext cx="792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LoginServlet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56" y="2075984"/>
            <a:ext cx="6400800" cy="367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418217" y="4068532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6470" y="3931549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57371" y="711235"/>
            <a:ext cx="75285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 &lt;hidden&gt;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Rewriting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9817</TotalTime>
  <Words>3247</Words>
  <Application>Microsoft Office PowerPoint</Application>
  <PresentationFormat>화면 슬라이드 쇼(4:3)</PresentationFormat>
  <Paragraphs>476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5" baseType="lpstr">
      <vt:lpstr>나눔스퀘어</vt:lpstr>
      <vt:lpstr>나눔스퀘어 Bold</vt:lpstr>
      <vt:lpstr>맑은 고딕</vt:lpstr>
      <vt:lpstr>바탕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714</cp:revision>
  <dcterms:created xsi:type="dcterms:W3CDTF">2018-08-29T04:30:46Z</dcterms:created>
  <dcterms:modified xsi:type="dcterms:W3CDTF">2020-11-24T07:31:35Z</dcterms:modified>
</cp:coreProperties>
</file>