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719" r:id="rId2"/>
    <p:sldId id="720" r:id="rId3"/>
    <p:sldId id="722" r:id="rId4"/>
    <p:sldId id="723" r:id="rId5"/>
    <p:sldId id="729" r:id="rId6"/>
    <p:sldId id="724" r:id="rId7"/>
    <p:sldId id="726" r:id="rId8"/>
    <p:sldId id="727" r:id="rId9"/>
    <p:sldId id="728" r:id="rId10"/>
    <p:sldId id="731" r:id="rId11"/>
    <p:sldId id="732" r:id="rId12"/>
    <p:sldId id="733" r:id="rId13"/>
    <p:sldId id="725" r:id="rId14"/>
    <p:sldId id="734" r:id="rId15"/>
    <p:sldId id="735" r:id="rId16"/>
    <p:sldId id="736" r:id="rId17"/>
    <p:sldId id="737" r:id="rId18"/>
    <p:sldId id="262" r:id="rId19"/>
    <p:sldId id="738" r:id="rId20"/>
    <p:sldId id="721" r:id="rId21"/>
    <p:sldId id="739" r:id="rId22"/>
    <p:sldId id="741" r:id="rId23"/>
    <p:sldId id="742" r:id="rId24"/>
    <p:sldId id="743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44" r:id="rId33"/>
    <p:sldId id="754" r:id="rId34"/>
    <p:sldId id="757" r:id="rId35"/>
    <p:sldId id="756" r:id="rId36"/>
    <p:sldId id="740" r:id="rId37"/>
    <p:sldId id="780" r:id="rId38"/>
    <p:sldId id="760" r:id="rId39"/>
    <p:sldId id="761" r:id="rId40"/>
    <p:sldId id="752" r:id="rId41"/>
    <p:sldId id="758" r:id="rId42"/>
    <p:sldId id="762" r:id="rId43"/>
    <p:sldId id="763" r:id="rId44"/>
    <p:sldId id="764" r:id="rId45"/>
    <p:sldId id="759" r:id="rId46"/>
    <p:sldId id="755" r:id="rId47"/>
    <p:sldId id="753" r:id="rId48"/>
    <p:sldId id="769" r:id="rId49"/>
    <p:sldId id="770" r:id="rId50"/>
    <p:sldId id="771" r:id="rId51"/>
    <p:sldId id="765" r:id="rId52"/>
    <p:sldId id="766" r:id="rId53"/>
    <p:sldId id="767" r:id="rId54"/>
    <p:sldId id="768" r:id="rId55"/>
    <p:sldId id="772" r:id="rId56"/>
    <p:sldId id="773" r:id="rId57"/>
    <p:sldId id="774" r:id="rId58"/>
    <p:sldId id="775" r:id="rId59"/>
    <p:sldId id="776" r:id="rId60"/>
    <p:sldId id="777" r:id="rId61"/>
    <p:sldId id="78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64E9C"/>
    <a:srgbClr val="39BCB8"/>
    <a:srgbClr val="39BBB6"/>
    <a:srgbClr val="B83010"/>
    <a:srgbClr val="49C1BE"/>
    <a:srgbClr val="B5A8D3"/>
    <a:srgbClr val="EE5835"/>
    <a:srgbClr val="2D8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8" autoAdjust="0"/>
    <p:restoredTop sz="94660"/>
  </p:normalViewPr>
  <p:slideViewPr>
    <p:cSldViewPr snapToGrid="0">
      <p:cViewPr>
        <p:scale>
          <a:sx n="100" d="100"/>
          <a:sy n="100" d="100"/>
        </p:scale>
        <p:origin x="-120" y="-137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필터와 리스너 기능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 Filter API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22" y="1767868"/>
            <a:ext cx="5852903" cy="507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490869"/>
            <a:ext cx="762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서블릿인 </a:t>
            </a:r>
            <a:r>
              <a:rPr lang="en-US" altLang="ko-KR" sz="1200" dirty="0">
                <a:latin typeface="+mj-ea"/>
                <a:ea typeface="+mj-ea"/>
              </a:rPr>
              <a:t>TestServlet2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05980" y="2958078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33" y="2821095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3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199903" y="1827501"/>
            <a:ext cx="6360628" cy="3358431"/>
            <a:chOff x="1199903" y="1827501"/>
            <a:chExt cx="6360628" cy="3358431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903" y="1827501"/>
              <a:ext cx="6360628" cy="3209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31781" y="4924322"/>
              <a:ext cx="7834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j-ea"/>
                  <a:ea typeface="+mj-ea"/>
                </a:rPr>
                <a:t>...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085" y="1470990"/>
            <a:ext cx="800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세 번째 서블릿인 </a:t>
            </a:r>
            <a:r>
              <a:rPr lang="en-US" altLang="ko-KR" sz="1200" dirty="0">
                <a:latin typeface="+mj-ea"/>
                <a:ea typeface="+mj-ea"/>
              </a:rPr>
              <a:t>TestServlet3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15832" y="335347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085" y="321649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3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461052"/>
            <a:ext cx="757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각각의 매핑 이름으로 요청해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우선 </a:t>
            </a:r>
            <a:r>
              <a:rPr lang="ko-KR" altLang="en-US" sz="1200" b="1" dirty="0">
                <a:latin typeface="+mj-ea"/>
                <a:ea typeface="+mj-ea"/>
              </a:rPr>
              <a:t>정확한 매핑 이름</a:t>
            </a:r>
            <a:r>
              <a:rPr lang="en-US" altLang="ko-KR" sz="1200" b="1" dirty="0">
                <a:latin typeface="+mj-ea"/>
                <a:ea typeface="+mj-ea"/>
              </a:rPr>
              <a:t>(/first/test)</a:t>
            </a:r>
            <a:r>
              <a:rPr lang="ko-KR" altLang="en-US" sz="1200" b="1" dirty="0">
                <a:latin typeface="+mj-ea"/>
                <a:ea typeface="+mj-ea"/>
              </a:rPr>
              <a:t>으로 요청한 경우</a:t>
            </a:r>
            <a:r>
              <a:rPr lang="ko-KR" altLang="en-US" sz="1200" dirty="0">
                <a:latin typeface="+mj-ea"/>
                <a:ea typeface="+mj-ea"/>
              </a:rPr>
              <a:t>에는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다음과 같이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487" y="1994657"/>
            <a:ext cx="36004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532243" y="2464903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699"/>
            <a:ext cx="786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b="1" dirty="0">
                <a:latin typeface="+mj-ea"/>
                <a:ea typeface="+mj-ea"/>
              </a:rPr>
              <a:t>디렉터리 이름만 일치하는 경우</a:t>
            </a:r>
            <a:r>
              <a:rPr lang="ko-KR" altLang="en-US" sz="1200" dirty="0">
                <a:latin typeface="+mj-ea"/>
                <a:ea typeface="+mj-ea"/>
              </a:rPr>
              <a:t>에는 각각 다음과 같이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549" y="1758577"/>
            <a:ext cx="366712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60034" y="2226365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609" y="4350801"/>
            <a:ext cx="323850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55374" y="4015409"/>
            <a:ext cx="475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>
                <a:latin typeface="+mj-ea"/>
                <a:ea typeface="+mj-ea"/>
              </a:rPr>
              <a:t>디렉토리명</a:t>
            </a:r>
            <a:r>
              <a:rPr lang="en-US" altLang="ko-KR" sz="1200" dirty="0">
                <a:latin typeface="+mj-ea"/>
                <a:ea typeface="+mj-ea"/>
              </a:rPr>
              <a:t>(‘/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first</a:t>
            </a:r>
            <a:r>
              <a:rPr lang="en-US" altLang="ko-KR" sz="1200" dirty="0">
                <a:latin typeface="+mj-ea"/>
                <a:ea typeface="+mj-ea"/>
              </a:rPr>
              <a:t>/’)</a:t>
            </a:r>
            <a:r>
              <a:rPr lang="ko-KR" altLang="ko-KR" sz="1200" dirty="0">
                <a:latin typeface="+mj-ea"/>
                <a:ea typeface="+mj-ea"/>
              </a:rPr>
              <a:t>만 일치하는 경우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4185" y="4322226"/>
            <a:ext cx="39147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04185" y="4014760"/>
            <a:ext cx="505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>
                <a:latin typeface="+mj-ea"/>
                <a:ea typeface="+mj-ea"/>
              </a:rPr>
              <a:t>디렉토리명</a:t>
            </a:r>
            <a:r>
              <a:rPr lang="en-US" altLang="ko-KR" sz="1200" dirty="0">
                <a:latin typeface="+mj-ea"/>
                <a:ea typeface="+mj-ea"/>
              </a:rPr>
              <a:t>(”’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/first</a:t>
            </a:r>
            <a:r>
              <a:rPr lang="en-US" altLang="ko-KR" sz="1200" dirty="0">
                <a:latin typeface="+mj-ea"/>
                <a:ea typeface="+mj-ea"/>
              </a:rPr>
              <a:t>/base.do’)</a:t>
            </a:r>
            <a:r>
              <a:rPr lang="ko-KR" altLang="ko-KR" sz="1200" dirty="0">
                <a:latin typeface="+mj-ea"/>
                <a:ea typeface="+mj-ea"/>
              </a:rPr>
              <a:t>만 일치하는 경우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9171" y="4820480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48427" y="4820480"/>
            <a:ext cx="788977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1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1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다음은 확장자가 일치했을 경우의 출력 결과로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각각 </a:t>
            </a:r>
            <a:r>
              <a:rPr lang="en-US" altLang="ko-KR" sz="1200" dirty="0">
                <a:latin typeface="+mj-ea"/>
                <a:ea typeface="+mj-ea"/>
              </a:rPr>
              <a:t>/base.do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/second/base.do</a:t>
            </a:r>
            <a:r>
              <a:rPr lang="ko-KR" altLang="en-US" sz="1200" dirty="0">
                <a:latin typeface="+mj-ea"/>
                <a:ea typeface="+mj-ea"/>
              </a:rPr>
              <a:t>로 요청했을 때의 출력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결과입니다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64" y="2403217"/>
            <a:ext cx="3533775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12243" y="2126218"/>
            <a:ext cx="4174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>
                <a:latin typeface="+mj-ea"/>
                <a:ea typeface="+mj-ea"/>
              </a:rPr>
              <a:t>확장자 </a:t>
            </a:r>
            <a:r>
              <a:rPr lang="en-US" altLang="ko-KR" sz="1200" dirty="0">
                <a:latin typeface="+mj-ea"/>
                <a:ea typeface="+mj-ea"/>
              </a:rPr>
              <a:t>.do(‘/base.do’)</a:t>
            </a:r>
            <a:r>
              <a:rPr lang="ko-KR" altLang="ko-KR" sz="1200" dirty="0">
                <a:latin typeface="+mj-ea"/>
                <a:ea typeface="+mj-ea"/>
              </a:rPr>
              <a:t>로 요청 시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7569" y="2126218"/>
            <a:ext cx="4601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/second/base.do’</a:t>
            </a:r>
            <a:r>
              <a:rPr lang="ko-KR" altLang="ko-KR" sz="1200" dirty="0">
                <a:latin typeface="+mj-ea"/>
                <a:ea typeface="+mj-ea"/>
              </a:rPr>
              <a:t>로 요청 시 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569" y="2403217"/>
            <a:ext cx="40767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743199" y="2852530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85381" y="2882347"/>
            <a:ext cx="1003854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1D4B6-AA78-4586-8260-F1B9F7F69EC4}"/>
              </a:ext>
            </a:extLst>
          </p:cNvPr>
          <p:cNvSpPr txBox="1"/>
          <p:nvPr/>
        </p:nvSpPr>
        <p:spPr>
          <a:xfrm>
            <a:off x="954593" y="4913644"/>
            <a:ext cx="6611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우선순위</a:t>
            </a:r>
            <a:r>
              <a:rPr lang="en-US" altLang="ko-KR" dirty="0"/>
              <a:t>(1</a:t>
            </a:r>
            <a:r>
              <a:rPr lang="ko-KR" altLang="en-US" dirty="0"/>
              <a:t>이 우선순위가 높고 </a:t>
            </a:r>
            <a:r>
              <a:rPr lang="en-US" altLang="ko-KR" dirty="0"/>
              <a:t>4</a:t>
            </a:r>
            <a:r>
              <a:rPr lang="ko-KR" altLang="en-US" dirty="0"/>
              <a:t>로 갈수록 낮아집니다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1. @</a:t>
            </a:r>
            <a:r>
              <a:rPr lang="en-US" altLang="ko-KR" dirty="0" err="1"/>
              <a:t>WebServlet</a:t>
            </a:r>
            <a:r>
              <a:rPr lang="en-US" altLang="ko-KR" dirty="0"/>
              <a:t>("/first/test") //</a:t>
            </a:r>
            <a:r>
              <a:rPr lang="ko-KR" altLang="en-US" dirty="0"/>
              <a:t>전체이름 일치</a:t>
            </a:r>
          </a:p>
          <a:p>
            <a:r>
              <a:rPr lang="en-US" altLang="ko-KR" dirty="0"/>
              <a:t>2. @</a:t>
            </a:r>
            <a:r>
              <a:rPr lang="en-US" altLang="ko-KR" dirty="0" err="1"/>
              <a:t>WebServlet</a:t>
            </a:r>
            <a:r>
              <a:rPr lang="en-US" altLang="ko-KR" dirty="0"/>
              <a:t>("/first/*")   //</a:t>
            </a:r>
            <a:r>
              <a:rPr lang="ko-KR" altLang="en-US" dirty="0"/>
              <a:t>디렉토리 이름만 일치시킨 </a:t>
            </a:r>
            <a:r>
              <a:rPr lang="en-US" altLang="ko-KR" dirty="0"/>
              <a:t>URL </a:t>
            </a:r>
            <a:r>
              <a:rPr lang="ko-KR" altLang="en-US" dirty="0"/>
              <a:t>패턴</a:t>
            </a:r>
          </a:p>
          <a:p>
            <a:r>
              <a:rPr lang="en-US" altLang="ko-KR" dirty="0"/>
              <a:t>3. @</a:t>
            </a:r>
            <a:r>
              <a:rPr lang="en-US" altLang="ko-KR" dirty="0" err="1"/>
              <a:t>WebServlet</a:t>
            </a:r>
            <a:r>
              <a:rPr lang="en-US" altLang="ko-KR" dirty="0"/>
              <a:t>("*.do")	  //</a:t>
            </a:r>
            <a:r>
              <a:rPr lang="ko-KR" altLang="en-US" dirty="0"/>
              <a:t>확장자만 일치하는 패턴</a:t>
            </a:r>
          </a:p>
          <a:p>
            <a:r>
              <a:rPr lang="en-US" altLang="ko-KR" dirty="0"/>
              <a:t>4. @</a:t>
            </a:r>
            <a:r>
              <a:rPr lang="en-US" altLang="ko-KR" dirty="0" err="1"/>
              <a:t>WebServlet</a:t>
            </a:r>
            <a:r>
              <a:rPr lang="en-US" altLang="ko-KR" dirty="0"/>
              <a:t>("/*")   //</a:t>
            </a:r>
            <a:r>
              <a:rPr lang="ko-KR" altLang="en-US" dirty="0"/>
              <a:t>모든 요청 </a:t>
            </a:r>
            <a:r>
              <a:rPr lang="en-US" altLang="ko-KR" dirty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6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827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다음은 </a:t>
            </a:r>
            <a:r>
              <a:rPr lang="en-US" altLang="ko-KR" sz="1200" dirty="0">
                <a:latin typeface="+mj-ea"/>
                <a:ea typeface="+mj-ea"/>
              </a:rPr>
              <a:t>TestServlet3 </a:t>
            </a:r>
            <a:r>
              <a:rPr lang="ko-KR" altLang="en-US" sz="1200" dirty="0">
                <a:latin typeface="+mj-ea"/>
                <a:ea typeface="+mj-ea"/>
              </a:rPr>
              <a:t>클래스의 </a:t>
            </a:r>
            <a:r>
              <a:rPr lang="en-US" altLang="ko-KR" sz="1200" dirty="0">
                <a:latin typeface="+mj-ea"/>
                <a:ea typeface="+mj-ea"/>
              </a:rPr>
              <a:t>URL </a:t>
            </a:r>
            <a:r>
              <a:rPr lang="ko-KR" altLang="en-US" sz="1200" dirty="0">
                <a:latin typeface="+mj-ea"/>
                <a:ea typeface="+mj-ea"/>
              </a:rPr>
              <a:t>패턴을 </a:t>
            </a:r>
            <a:r>
              <a:rPr lang="en-US" altLang="ko-KR" sz="1200" dirty="0">
                <a:latin typeface="+mj-ea"/>
                <a:ea typeface="+mj-ea"/>
              </a:rPr>
              <a:t>/*</a:t>
            </a:r>
            <a:r>
              <a:rPr lang="ko-KR" altLang="en-US" sz="1200" dirty="0">
                <a:latin typeface="+mj-ea"/>
                <a:ea typeface="+mj-ea"/>
              </a:rPr>
              <a:t>로 설정한 후 요청한 결과입니다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@WebServlet("*.do")</a:t>
            </a:r>
            <a:r>
              <a:rPr lang="ko-KR" altLang="en-US" sz="1200" dirty="0">
                <a:latin typeface="+mj-ea"/>
                <a:ea typeface="+mj-ea"/>
              </a:rPr>
              <a:t>를 주석 처리하고</a:t>
            </a:r>
            <a:r>
              <a:rPr lang="en-US" altLang="ko-KR" sz="1200" dirty="0">
                <a:latin typeface="+mj-ea"/>
                <a:ea typeface="+mj-ea"/>
              </a:rPr>
              <a:t>, @WebServlet("/*")</a:t>
            </a:r>
            <a:r>
              <a:rPr lang="ko-KR" altLang="en-US" sz="1200" dirty="0">
                <a:latin typeface="+mj-ea"/>
                <a:ea typeface="+mj-ea"/>
              </a:rPr>
              <a:t>을 입력하여 실행합니다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4015408"/>
            <a:ext cx="750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톰캣을 다시 실행한 후 </a:t>
            </a:r>
            <a:r>
              <a:rPr lang="en-US" altLang="ko-KR" sz="1200" dirty="0">
                <a:latin typeface="+mj-ea"/>
                <a:ea typeface="+mj-ea"/>
              </a:rPr>
              <a:t>/second/base</a:t>
            </a:r>
            <a:r>
              <a:rPr lang="ko-KR" altLang="en-US" sz="1200" dirty="0">
                <a:latin typeface="+mj-ea"/>
                <a:ea typeface="+mj-ea"/>
              </a:rPr>
              <a:t>로 요청하여 결과를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704" y="4569406"/>
            <a:ext cx="3309730" cy="1712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7378" y="4292407"/>
            <a:ext cx="5357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/>
              <a:t>확장명 없이 요청 시 출력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932042" y="4994413"/>
            <a:ext cx="773477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492" y="5356870"/>
            <a:ext cx="4221760" cy="136191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100" dirty="0">
                <a:solidFill>
                  <a:srgbClr val="006600"/>
                </a:solidFill>
                <a:latin typeface="+mj-ea"/>
                <a:ea typeface="+mj-ea"/>
              </a:rPr>
              <a:t>확장명은 지정하지 않을 수도 있고</a:t>
            </a:r>
            <a:r>
              <a:rPr lang="en-US" altLang="ko-KR" sz="1100" dirty="0">
                <a:solidFill>
                  <a:srgbClr val="006600"/>
                </a:solidFill>
                <a:latin typeface="+mj-ea"/>
                <a:ea typeface="+mj-ea"/>
              </a:rPr>
              <a:t>, do </a:t>
            </a:r>
            <a:r>
              <a:rPr lang="ko-KR" altLang="ko-KR" sz="1100" dirty="0">
                <a:solidFill>
                  <a:srgbClr val="006600"/>
                </a:solidFill>
                <a:latin typeface="+mj-ea"/>
                <a:ea typeface="+mj-ea"/>
              </a:rPr>
              <a:t>대신 자신이 원하는 이름으로 지정해서 사용할 수 </a:t>
            </a:r>
            <a:r>
              <a:rPr lang="ko-KR" altLang="en-US" sz="1100" dirty="0">
                <a:solidFill>
                  <a:srgbClr val="006600"/>
                </a:solidFill>
                <a:latin typeface="+mj-ea"/>
                <a:ea typeface="+mj-ea"/>
              </a:rPr>
              <a:t>있음</a:t>
            </a:r>
            <a:endParaRPr lang="en-US" altLang="ko-KR" sz="1100" dirty="0">
              <a:solidFill>
                <a:srgbClr val="006600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100" dirty="0">
                <a:latin typeface="+mj-ea"/>
                <a:ea typeface="+mj-ea"/>
              </a:rPr>
              <a:t>확장명을</a:t>
            </a:r>
            <a:r>
              <a:rPr lang="en-US" altLang="ko-KR" sz="1100" dirty="0">
                <a:latin typeface="+mj-ea"/>
                <a:ea typeface="+mj-ea"/>
              </a:rPr>
              <a:t> do</a:t>
            </a:r>
            <a:r>
              <a:rPr lang="ko-KR" altLang="ko-KR" sz="1100" dirty="0">
                <a:latin typeface="+mj-ea"/>
                <a:ea typeface="+mj-ea"/>
              </a:rPr>
              <a:t>로 요청하는 경우는 일반적으로 </a:t>
            </a:r>
            <a:r>
              <a:rPr lang="en-US" altLang="ko-KR" sz="1100" dirty="0">
                <a:latin typeface="+mj-ea"/>
                <a:ea typeface="+mj-ea"/>
              </a:rPr>
              <a:t>MVC</a:t>
            </a:r>
            <a:r>
              <a:rPr lang="ko-KR" altLang="ko-KR" sz="1100" dirty="0">
                <a:latin typeface="+mj-ea"/>
                <a:ea typeface="+mj-ea"/>
              </a:rPr>
              <a:t>나 프레임워크에서 많이 쓰는 확장명</a:t>
            </a:r>
            <a:r>
              <a:rPr lang="ko-KR" altLang="en-US" sz="1100" dirty="0">
                <a:latin typeface="+mj-ea"/>
                <a:ea typeface="+mj-ea"/>
              </a:rPr>
              <a:t>임</a:t>
            </a:r>
            <a:endParaRPr lang="ko-KR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46379" y="5515897"/>
            <a:ext cx="258418" cy="2256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981" y="2076450"/>
            <a:ext cx="551497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470991" y="2504661"/>
            <a:ext cx="1789042" cy="2480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6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20687"/>
            <a:ext cx="464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필터</a:t>
            </a:r>
            <a:r>
              <a:rPr lang="en-US" altLang="ko-KR" sz="1600" b="1" dirty="0">
                <a:latin typeface="+mj-ea"/>
                <a:ea typeface="+mj-ea"/>
              </a:rPr>
              <a:t>(Filter)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8" y="1829424"/>
            <a:ext cx="680830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브라우저에서 서블릿에 요청하거나 응답할 때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미리 요청이나 응답과 관련해 여러 가지 작업을 처리하는 기능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요청이나 응답 시 공통적인 작업을 처리하는데 이용됨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3349486"/>
            <a:ext cx="387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필터 기능 수행 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88752" y="3934598"/>
            <a:ext cx="5873750" cy="2052637"/>
            <a:chOff x="1172955" y="3765632"/>
            <a:chExt cx="5873750" cy="205263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955" y="3765632"/>
              <a:ext cx="5873750" cy="2052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941984" y="4283765"/>
              <a:ext cx="693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처리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627" y="4283764"/>
              <a:ext cx="693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처리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6545" y="4178274"/>
              <a:ext cx="1420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서블릿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7135" y="5158409"/>
              <a:ext cx="69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j-ea"/>
                  <a:ea typeface="+mj-ea"/>
                </a:rPr>
                <a:t>필터</a:t>
              </a:r>
              <a:r>
                <a:rPr lang="en-US" altLang="ko-KR" sz="1200" b="1" dirty="0">
                  <a:latin typeface="+mj-ea"/>
                  <a:ea typeface="+mj-ea"/>
                </a:rPr>
                <a:t>1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9830" y="5158408"/>
              <a:ext cx="693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j-ea"/>
                  <a:ea typeface="+mj-ea"/>
                </a:rPr>
                <a:t>필터</a:t>
              </a:r>
              <a:r>
                <a:rPr lang="en-US" altLang="ko-KR" sz="1200" b="1" dirty="0">
                  <a:latin typeface="+mj-ea"/>
                  <a:ea typeface="+mj-ea"/>
                </a:rPr>
                <a:t>2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16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863078" y="4066401"/>
            <a:ext cx="314139" cy="3975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826" y="5169645"/>
            <a:ext cx="6490252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서블릿에서 일일이 인코딩을 구현하는 것이 아니라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필터에서 먼저 처리하면 편리함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8478" y="1501814"/>
            <a:ext cx="3995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request</a:t>
            </a:r>
            <a:r>
              <a:rPr lang="ko-KR" altLang="en-US" sz="1200" b="1" dirty="0">
                <a:latin typeface="+mj-ea"/>
                <a:ea typeface="+mj-ea"/>
              </a:rPr>
              <a:t>에 인코딩 설정</a:t>
            </a: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478" y="1778813"/>
            <a:ext cx="5943600" cy="274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93913" y="1889731"/>
            <a:ext cx="263386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3958813" y="4752201"/>
            <a:ext cx="314139" cy="318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6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841" y="1421296"/>
            <a:ext cx="158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필터 용도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827" y="1749289"/>
            <a:ext cx="5834269" cy="21236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요청 필터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인증 및 권한 검사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요청 시 </a:t>
            </a:r>
            <a:r>
              <a:rPr lang="ko-KR" altLang="en-US" sz="1200" b="1" dirty="0"/>
              <a:t>요청 관련 로그 작업</a:t>
            </a:r>
            <a:endParaRPr lang="en-US" altLang="ko-KR" sz="1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인코딩 기능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 </a:t>
            </a:r>
            <a:r>
              <a:rPr lang="ko-KR" altLang="en-US" sz="1400" b="1" dirty="0"/>
              <a:t>응답 필터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응답 결과에 대한 암호화 작업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서비스 시간 측정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841" y="4174435"/>
            <a:ext cx="158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필터 관련 </a:t>
            </a:r>
            <a:r>
              <a:rPr lang="en-US" altLang="ko-KR" sz="1600" b="1" dirty="0"/>
              <a:t>API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4827" y="4522928"/>
            <a:ext cx="5834269" cy="8947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javax.servlet.Filter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javax.servlet.FilterChain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javax.servlet.FilterConfig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505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Filter </a:t>
            </a:r>
            <a:r>
              <a:rPr lang="ko-KR" altLang="en-US" sz="1200" b="1" dirty="0">
                <a:latin typeface="+mj-ea"/>
                <a:ea typeface="+mj-ea"/>
              </a:rPr>
              <a:t>인터페이스에 선언된 메서드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39854"/>
              </p:ext>
            </p:extLst>
          </p:nvPr>
        </p:nvGraphicFramePr>
        <p:xfrm>
          <a:off x="680710" y="1832141"/>
          <a:ext cx="7310351" cy="99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destroy()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필터 소멸 시 컨테이너에 의해 호출되어 종료 작업을 수행합니다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doFilter()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시 컨테이너에 의해 호출되어 기능을 수행합니다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init()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필터 생성 시 컨테이너에 의해 호출되어 초기화 작업을 수행합니다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6470" y="3568148"/>
            <a:ext cx="505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FilterConfig</a:t>
            </a:r>
            <a:r>
              <a:rPr lang="ko-KR" altLang="en-US" sz="1200" b="1" dirty="0">
                <a:latin typeface="+mj-ea"/>
                <a:ea typeface="+mj-ea"/>
              </a:rPr>
              <a:t>의 메서드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47120"/>
              </p:ext>
            </p:extLst>
          </p:nvPr>
        </p:nvGraphicFramePr>
        <p:xfrm>
          <a:off x="680710" y="3839847"/>
          <a:ext cx="7310351" cy="10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getFilterName()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필터 이름을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getInitParameter(String name)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매개변수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대한 값을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getServletContext()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컨텍스트 객체를 반환합니다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6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20687"/>
            <a:ext cx="464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서블릿 속성</a:t>
            </a:r>
            <a:r>
              <a:rPr lang="en-US" altLang="ko-KR" sz="1600" b="1" dirty="0">
                <a:latin typeface="+mj-ea"/>
                <a:ea typeface="+mj-ea"/>
              </a:rPr>
              <a:t>(attribute)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191" y="1829424"/>
            <a:ext cx="6808304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ServletContext, HttpSession,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HttpServletRequest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객체에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바인딩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되어 저장된 객체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정보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각 서블릿 </a:t>
            </a:r>
            <a:r>
              <a:rPr lang="en-US" altLang="ko-KR" sz="1200" dirty="0">
                <a:latin typeface="+mj-ea"/>
                <a:ea typeface="+mj-ea"/>
              </a:rPr>
              <a:t>API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setAttribute(String name, Object value)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로 바인딩함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각 서블릿 </a:t>
            </a:r>
            <a:r>
              <a:rPr lang="en-US" altLang="ko-KR" sz="1200" dirty="0">
                <a:latin typeface="+mj-ea"/>
                <a:ea typeface="+mj-ea"/>
              </a:rPr>
              <a:t>API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getAttribute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(String name)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으로 접근함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각 서블릿 </a:t>
            </a:r>
            <a:r>
              <a:rPr lang="en-US" altLang="ko-KR" sz="1200" dirty="0">
                <a:latin typeface="+mj-ea"/>
                <a:ea typeface="+mj-ea"/>
              </a:rPr>
              <a:t>API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removeAttribute(String name)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으로 속성을 제거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348" y="3180521"/>
            <a:ext cx="464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+mj-ea"/>
                <a:ea typeface="+mj-ea"/>
              </a:rPr>
              <a:t>서블릿 스코프</a:t>
            </a:r>
            <a:r>
              <a:rPr lang="en-US" altLang="ko-KR" sz="1600" b="1" dirty="0">
                <a:solidFill>
                  <a:srgbClr val="0000FF"/>
                </a:solidFill>
                <a:latin typeface="+mj-ea"/>
                <a:ea typeface="+mj-ea"/>
              </a:rPr>
              <a:t>(scope)</a:t>
            </a:r>
            <a:endParaRPr lang="ko-KR" altLang="en-US" sz="1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191" y="3489258"/>
            <a:ext cx="6808304" cy="17543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서블릿 </a:t>
            </a:r>
            <a:r>
              <a:rPr lang="en-US" altLang="ko-KR" sz="1200" dirty="0">
                <a:latin typeface="+mj-ea"/>
                <a:ea typeface="+mj-ea"/>
              </a:rPr>
              <a:t>API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바인딩된 속성에 대한 접근 범위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ServletContext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 속성은 애플리케이션 전체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에서 접근 가능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HttpSession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 속성은 사용자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브라우저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만 접근 가능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(9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장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HttpServletRequest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속성은  해당 요청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응답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 대해서만 접근 가능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각 스코프를 이용해서 로그인 상태 유지</a:t>
            </a:r>
            <a:r>
              <a:rPr lang="en-US" altLang="ko-KR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, </a:t>
            </a:r>
            <a:r>
              <a:rPr lang="ko-KR" altLang="en-US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장바구니</a:t>
            </a:r>
            <a:r>
              <a:rPr lang="en-US" altLang="ko-KR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, MVC</a:t>
            </a:r>
            <a:r>
              <a:rPr lang="ko-KR" altLang="en-US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의 </a:t>
            </a:r>
            <a:r>
              <a:rPr lang="en-US" altLang="ko-KR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Model</a:t>
            </a:r>
            <a:r>
              <a:rPr lang="ko-KR" altLang="en-US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과 </a:t>
            </a:r>
            <a:r>
              <a:rPr lang="en-US" altLang="ko-KR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View</a:t>
            </a:r>
            <a:r>
              <a:rPr lang="ko-KR" altLang="en-US" sz="1200" b="1" u="dbl" dirty="0">
                <a:solidFill>
                  <a:srgbClr val="0000FF"/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+mj-ea"/>
                <a:ea typeface="+mj-ea"/>
              </a:rPr>
              <a:t>의 데이터 전달 기능을 구현</a:t>
            </a:r>
          </a:p>
        </p:txBody>
      </p:sp>
    </p:spTree>
    <p:extLst>
      <p:ext uri="{BB962C8B-B14F-4D97-AF65-F5344CB8AC3E}">
        <p14:creationId xmlns:p14="http://schemas.microsoft.com/office/powerpoint/2010/main" val="4037255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6425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정의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1919705"/>
            <a:ext cx="394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Filter</a:t>
            </a:r>
            <a:r>
              <a:rPr lang="ko-KR" altLang="en-US" sz="1400" b="1" dirty="0">
                <a:latin typeface="+mj-ea"/>
                <a:ea typeface="+mj-ea"/>
              </a:rPr>
              <a:t> 매핑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27482"/>
            <a:ext cx="581439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FF"/>
                </a:solidFill>
              </a:rPr>
              <a:t>애너테이션을 이용하는 방법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web.xml</a:t>
            </a:r>
            <a:r>
              <a:rPr lang="ko-KR" altLang="en-US" sz="1200" dirty="0"/>
              <a:t>에 설정하는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293535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10.3.2 Filter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UTF-8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인코딩 구성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51" y="3408881"/>
            <a:ext cx="767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LoginTest, EncoderFilter </a:t>
            </a:r>
            <a:r>
              <a:rPr lang="ko-KR" altLang="en-US" sz="1200" dirty="0">
                <a:latin typeface="+mj-ea"/>
                <a:ea typeface="+mj-ea"/>
              </a:rPr>
              <a:t>클래스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8319" y="3685880"/>
            <a:ext cx="212407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877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96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 </a:t>
            </a:r>
            <a:r>
              <a:rPr lang="ko-KR" altLang="en-US" sz="1200" dirty="0">
                <a:latin typeface="+mj-ea"/>
                <a:ea typeface="+mj-ea"/>
              </a:rPr>
              <a:t>대신 이름을 입력한 후 서블릿으로 전송하도록 </a:t>
            </a:r>
            <a:r>
              <a:rPr lang="en-US" altLang="ko-KR" sz="1200" dirty="0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02468" y="1807625"/>
            <a:ext cx="6743079" cy="3917326"/>
            <a:chOff x="417444" y="2079941"/>
            <a:chExt cx="6743079" cy="3917326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44" y="2079941"/>
              <a:ext cx="6743079" cy="972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11" y="3052127"/>
              <a:ext cx="6578756" cy="294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CF2B61-8812-412D-86A5-DC8414A1604D}"/>
              </a:ext>
            </a:extLst>
          </p:cNvPr>
          <p:cNvCxnSpPr/>
          <p:nvPr/>
        </p:nvCxnSpPr>
        <p:spPr>
          <a:xfrm>
            <a:off x="5400675" y="3838575"/>
            <a:ext cx="10572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6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327" y="1470991"/>
            <a:ext cx="799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LoginTest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8" y="1747990"/>
            <a:ext cx="6637683" cy="43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04538" y="3075255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91" y="2938272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4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20687"/>
            <a:ext cx="789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다음은 인코딩 처리를 하지 않았을 때의 출력 결과입니다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한글이 깨져서 표시되는 것을 볼수 있죠</a:t>
            </a:r>
            <a:r>
              <a:rPr lang="en-US" altLang="ko-KR" sz="1200" dirty="0">
                <a:latin typeface="+mj-ea"/>
                <a:ea typeface="+mj-ea"/>
              </a:rPr>
              <a:t>?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921" y="1992796"/>
            <a:ext cx="3228975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5694" y="4067175"/>
            <a:ext cx="301942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505694" y="4850296"/>
            <a:ext cx="1380506" cy="2683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74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71" y="1525152"/>
            <a:ext cx="833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이번에는 필터를 이용해 한글 인코딩 기능을 구현해 보겠습니다</a:t>
            </a:r>
            <a:r>
              <a:rPr lang="en-US" altLang="ko-KR" sz="1200" dirty="0">
                <a:latin typeface="+mj-ea"/>
                <a:ea typeface="+mj-ea"/>
              </a:rPr>
              <a:t>. sec03.ex01 </a:t>
            </a:r>
            <a:r>
              <a:rPr lang="ko-KR" altLang="en-US" sz="1200" dirty="0">
                <a:latin typeface="+mj-ea"/>
                <a:ea typeface="+mj-ea"/>
              </a:rPr>
              <a:t>패키지를 선택하고 마우스 오른쪽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버튼을 클릭한 후 </a:t>
            </a:r>
            <a:r>
              <a:rPr lang="en-US" altLang="ko-KR" sz="1200" dirty="0">
                <a:latin typeface="+mj-ea"/>
                <a:ea typeface="+mj-ea"/>
              </a:rPr>
              <a:t>New &gt; Filter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33" y="2056696"/>
            <a:ext cx="4953060" cy="2743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51922" y="2325757"/>
            <a:ext cx="59457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46035" y="3945835"/>
            <a:ext cx="59457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74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61" y="1461701"/>
            <a:ext cx="770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>
                <a:latin typeface="+mj-ea"/>
                <a:ea typeface="+mj-ea"/>
              </a:rPr>
              <a:t>Class name</a:t>
            </a:r>
            <a:r>
              <a:rPr lang="ko-KR" altLang="en-US" sz="1200" dirty="0">
                <a:latin typeface="+mj-ea"/>
                <a:ea typeface="+mj-ea"/>
              </a:rPr>
              <a:t>으로 </a:t>
            </a:r>
            <a:r>
              <a:rPr lang="en-US" altLang="ko-KR" sz="1200" dirty="0">
                <a:latin typeface="+mj-ea"/>
                <a:ea typeface="+mj-ea"/>
              </a:rPr>
              <a:t>EncoderFilter</a:t>
            </a:r>
            <a:r>
              <a:rPr lang="ko-KR" altLang="en-US" sz="1200" dirty="0">
                <a:latin typeface="+mj-ea"/>
                <a:ea typeface="+mj-ea"/>
              </a:rPr>
              <a:t>를 입력하고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748" y="1738700"/>
            <a:ext cx="5115841" cy="3506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74235" y="3491921"/>
            <a:ext cx="934278" cy="2153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2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293" y="1520686"/>
            <a:ext cx="778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Filter mappings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/EncoderFilter</a:t>
            </a:r>
            <a:r>
              <a:rPr lang="ko-KR" altLang="en-US" sz="1200" dirty="0">
                <a:latin typeface="+mj-ea"/>
                <a:ea typeface="+mj-ea"/>
              </a:rPr>
              <a:t>를 선택한 후 </a:t>
            </a:r>
            <a:r>
              <a:rPr lang="en-US" altLang="ko-KR" sz="1200" dirty="0">
                <a:latin typeface="+mj-ea"/>
                <a:ea typeface="+mj-ea"/>
              </a:rPr>
              <a:t>Edit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442" y="1797685"/>
            <a:ext cx="4399915" cy="3933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76061" y="4452730"/>
            <a:ext cx="1162878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3600" y="4512365"/>
            <a:ext cx="467139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2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60443"/>
            <a:ext cx="803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모든 요청에 대해 필터 기능을 수행하도록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Pattern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을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/*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로 수정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594" y="2078617"/>
            <a:ext cx="1863090" cy="1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110948" y="2534478"/>
            <a:ext cx="347869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20686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URL Pattern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/*</a:t>
            </a:r>
            <a:r>
              <a:rPr lang="ko-KR" altLang="en-US" sz="1200" dirty="0">
                <a:latin typeface="+mj-ea"/>
                <a:ea typeface="+mj-ea"/>
              </a:rPr>
              <a:t>을 확인하고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470" y="1797685"/>
            <a:ext cx="48482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56183" y="4721087"/>
            <a:ext cx="288234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26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293" y="1500808"/>
            <a:ext cx="762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클릭하여 필터 클래스가 생성된 것을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" y="1777807"/>
            <a:ext cx="3925956" cy="3557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5838" y="1777807"/>
            <a:ext cx="4402731" cy="3655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870174" y="2657720"/>
            <a:ext cx="2961861" cy="327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5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841" y="1422882"/>
            <a:ext cx="437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스코프 종류와 특징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5554"/>
              </p:ext>
            </p:extLst>
          </p:nvPr>
        </p:nvGraphicFramePr>
        <p:xfrm>
          <a:off x="713841" y="1699881"/>
          <a:ext cx="7321826" cy="99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250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스코프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서블릿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속성의 스코프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애플리케이션 스코프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ServletContext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속성은 애플리케이션 전체에 대해 접근할 수 있습니다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세션 스코프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HttpSession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속성은 브라우저에서만 접근할 수 있습니다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리퀘스트 스코프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HttpServletRequest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속성은 해당 요청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사이클에서만 접근할 수 있습니다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41" y="3219990"/>
            <a:ext cx="3719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서블릿 속성의 스코프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5663" y="3506929"/>
            <a:ext cx="756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GetAttribute, SetAttribute </a:t>
            </a:r>
            <a:r>
              <a:rPr lang="ko-KR" altLang="en-US" sz="1200" dirty="0">
                <a:latin typeface="+mj-ea"/>
                <a:ea typeface="+mj-ea"/>
              </a:rPr>
              <a:t>클래스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531" y="3783928"/>
            <a:ext cx="2085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814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21943"/>
            <a:ext cx="744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ko-KR" altLang="en-US" sz="1200" dirty="0">
                <a:latin typeface="+mj-ea"/>
                <a:ea typeface="+mj-ea"/>
              </a:rPr>
              <a:t>이제 다음과 같이 </a:t>
            </a:r>
            <a:r>
              <a:rPr lang="en-US" altLang="ko-KR" sz="1200" dirty="0">
                <a:latin typeface="+mj-ea"/>
                <a:ea typeface="+mj-ea"/>
              </a:rPr>
              <a:t>EncoderFilter </a:t>
            </a:r>
            <a:r>
              <a:rPr lang="ko-KR" altLang="en-US" sz="1200" dirty="0">
                <a:latin typeface="+mj-ea"/>
                <a:ea typeface="+mj-ea"/>
              </a:rPr>
              <a:t>클래스를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17" y="1698942"/>
            <a:ext cx="6001992" cy="411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50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9" y="1540565"/>
            <a:ext cx="6562263" cy="27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5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440525"/>
            <a:ext cx="7971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ko-KR" altLang="en-US" sz="1200" dirty="0">
                <a:latin typeface="+mj-ea"/>
                <a:ea typeface="+mj-ea"/>
              </a:rPr>
              <a:t>톰캣을 재실행하고 로그인창에서 한글을 입력합니다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188" y="1882830"/>
            <a:ext cx="2613660" cy="1144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466188" y="2613991"/>
            <a:ext cx="100865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188" y="3639820"/>
            <a:ext cx="5943600" cy="949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66188" y="3903179"/>
            <a:ext cx="5943600" cy="6116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74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25113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 필터 사용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994" y="5019659"/>
            <a:ext cx="4493980" cy="8876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chain.doFilter(request, response); </a:t>
            </a:r>
            <a:r>
              <a:rPr lang="ko-KR" altLang="en-US" sz="1200" dirty="0">
                <a:latin typeface="+mj-ea"/>
                <a:ea typeface="+mj-ea"/>
              </a:rPr>
              <a:t>실행문의 위치를 기준으로 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  - </a:t>
            </a:r>
            <a:r>
              <a:rPr lang="ko-KR" altLang="en-US" sz="1200" dirty="0">
                <a:latin typeface="+mj-ea"/>
                <a:ea typeface="+mj-ea"/>
              </a:rPr>
              <a:t>위쪽에 위치한 코드는 요청 필터 기능을 수행함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  - </a:t>
            </a:r>
            <a:r>
              <a:rPr lang="ko-KR" altLang="en-US" sz="1200" dirty="0">
                <a:latin typeface="+mj-ea"/>
                <a:ea typeface="+mj-ea"/>
              </a:rPr>
              <a:t>아래에 위치한 코드는 응답 필터 기능을 수행함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3911049" y="4502423"/>
            <a:ext cx="347870" cy="3923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862" y="1936872"/>
            <a:ext cx="6368291" cy="2446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56791" y="3637722"/>
            <a:ext cx="2802835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1843727" y="3849550"/>
            <a:ext cx="219075" cy="48577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flipV="1">
            <a:off x="1860872" y="3172640"/>
            <a:ext cx="219075" cy="48577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13" name="사각형 설명선 12"/>
          <p:cNvSpPr/>
          <p:nvPr/>
        </p:nvSpPr>
        <p:spPr>
          <a:xfrm>
            <a:off x="2260922" y="3076755"/>
            <a:ext cx="1018991" cy="209550"/>
          </a:xfrm>
          <a:prstGeom prst="wedgeRectCallout">
            <a:avLst>
              <a:gd name="adj1" fmla="val -62452"/>
              <a:gd name="adj2" fmla="val 204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요청 필터 기능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2194882" y="3916860"/>
            <a:ext cx="1085031" cy="175577"/>
          </a:xfrm>
          <a:prstGeom prst="wedgeRectCallout">
            <a:avLst>
              <a:gd name="adj1" fmla="val -57249"/>
              <a:gd name="adj2" fmla="val -227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응답 필터 기능</a:t>
            </a:r>
            <a:endParaRPr lang="ko-KR" sz="1000" kern="100" dirty="0">
              <a:effectLst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370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7480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 필터 기능으로 작업 시간 구하기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1830254"/>
            <a:ext cx="812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앞 절의 </a:t>
            </a:r>
            <a:r>
              <a:rPr lang="en-US" altLang="ko-KR" sz="1200" dirty="0">
                <a:latin typeface="+mj-ea"/>
                <a:ea typeface="+mj-ea"/>
              </a:rPr>
              <a:t>EncoderFilter </a:t>
            </a:r>
            <a:r>
              <a:rPr lang="ko-KR" altLang="en-US" sz="1200" dirty="0">
                <a:latin typeface="+mj-ea"/>
                <a:ea typeface="+mj-ea"/>
              </a:rPr>
              <a:t>클래스를 그대로 사용합니다</a:t>
            </a:r>
            <a:r>
              <a:rPr lang="en-US" altLang="ko-KR" sz="1200" dirty="0">
                <a:latin typeface="+mj-ea"/>
                <a:ea typeface="+mj-ea"/>
              </a:rPr>
              <a:t>. chain.doFilter() </a:t>
            </a:r>
            <a:r>
              <a:rPr lang="ko-KR" altLang="en-US" sz="1200" dirty="0">
                <a:latin typeface="+mj-ea"/>
                <a:ea typeface="+mj-ea"/>
              </a:rPr>
              <a:t>메서드 위아래에요청 전과 후의 시각을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구하는 코드를 각각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85207" y="2291919"/>
            <a:ext cx="6278933" cy="4570917"/>
            <a:chOff x="1172817" y="2291919"/>
            <a:chExt cx="6278933" cy="4570917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817" y="2291919"/>
              <a:ext cx="5698008" cy="429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329" y="6561293"/>
              <a:ext cx="5973421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572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3" y="1680026"/>
            <a:ext cx="6488182" cy="209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80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1470993"/>
            <a:ext cx="821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실행하면 다음과 같이 로그인 요청 작업에 걸린 시간을 콘솔로 출력합니다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로컬 </a:t>
            </a:r>
            <a:r>
              <a:rPr lang="en-US" altLang="ko-KR" sz="1200" dirty="0">
                <a:latin typeface="+mj-ea"/>
                <a:ea typeface="+mj-ea"/>
              </a:rPr>
              <a:t>PC</a:t>
            </a:r>
            <a:r>
              <a:rPr lang="ko-KR" altLang="en-US" sz="1200" dirty="0">
                <a:latin typeface="+mj-ea"/>
                <a:ea typeface="+mj-ea"/>
              </a:rPr>
              <a:t>에서의실습이므로 너무 빨라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0ms</a:t>
            </a:r>
            <a:r>
              <a:rPr lang="ko-KR" altLang="en-US" sz="1200" dirty="0">
                <a:latin typeface="+mj-ea"/>
                <a:ea typeface="+mj-ea"/>
              </a:rPr>
              <a:t>를 표시합니다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2002231"/>
            <a:ext cx="571500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324274" y="2782957"/>
            <a:ext cx="1488500" cy="2955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756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10.3 Filter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821" y="1470990"/>
            <a:ext cx="579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web.xml</a:t>
            </a:r>
            <a:r>
              <a:rPr lang="ko-KR" altLang="en-US" sz="1200" b="1" dirty="0">
                <a:latin typeface="+mj-ea"/>
                <a:ea typeface="+mj-ea"/>
              </a:rPr>
              <a:t>에 필터 설정하기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1747989"/>
            <a:ext cx="56388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28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902" y="1749939"/>
            <a:ext cx="7316977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서블릿에서 발생하는 이벤트에 대해서 처리를 할 수 있는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9" y="1441176"/>
            <a:ext cx="311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Listener API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409" y="2266124"/>
            <a:ext cx="3581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서블릿 관련 여러가지 리스너들</a:t>
            </a:r>
            <a:r>
              <a:rPr lang="en-US" altLang="ko-KR" sz="1200" b="1" dirty="0">
                <a:latin typeface="+mj-ea"/>
                <a:ea typeface="+mj-ea"/>
              </a:rPr>
              <a:t>(</a:t>
            </a:r>
            <a:r>
              <a:rPr lang="ko-KR" altLang="en-US" sz="1200" b="1" dirty="0">
                <a:latin typeface="+mj-ea"/>
                <a:ea typeface="+mj-ea"/>
              </a:rPr>
              <a:t>인터페이스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98111"/>
              </p:ext>
            </p:extLst>
          </p:nvPr>
        </p:nvGraphicFramePr>
        <p:xfrm>
          <a:off x="703902" y="2543123"/>
          <a:ext cx="736667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 관련 리스너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추상 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ServletContextAttributeListener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attributeAdded()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attributeRemoved()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attributeReplaced()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Context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객체에 속성 추가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제거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이벤트 발생 시 처리합니다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HttpSessionListener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sessionCreated()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sessionDestroyed()</a:t>
                      </a:r>
                      <a:endParaRPr lang="ko-KR" altLang="en-US" sz="10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세션 객체의 생성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소멸 이벤트 발생 시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처리합니다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ServletRequestListener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requestInitialized()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requestDestroyed()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 이벤트 발생 시 처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ServletRequestAttributeListener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attributedAdded()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attributedRemoved()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attributeReplaced()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객체에 속성 추가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제거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 이벤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 발생 시 처리합니다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HttpSessionBindingListener</a:t>
                      </a:r>
                      <a:endParaRPr lang="ko-KR" altLang="en-US" sz="1000" i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1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valueBound()</a:t>
                      </a:r>
                    </a:p>
                    <a:p>
                      <a:r>
                        <a:rPr lang="en-US" altLang="ko-KR" sz="1000" b="0" i="1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valueUnbound()</a:t>
                      </a:r>
                      <a:endParaRPr lang="ko-KR" altLang="en-US" sz="1000" i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세션에 바인딩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언바인딩된 객체를 알려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주는 이벤트 발생 시 처리합니다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HttpSessionAttributeListener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attributedAdded()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attributedRemoved()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attributeReplaced()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세션에 속성 추가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 이벤트 발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 시 처리합니다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ServletContextListener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contextInitialized()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contextDestroyed()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컨텍스트 객체의 생성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소멸 이벤트 발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 시 처리합니다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HttpSessionActivationListener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sessionDidActivate()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sessionWillPassivate()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세션의 활성화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비활성화 이벤트 발생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 처리합니다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550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10.4.1 HttpSessionBindingListener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로그인 접속자수 표시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1810376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새로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244" y="2191164"/>
            <a:ext cx="211455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7A46-68BE-42CD-8088-410E1D26F0FC}"/>
              </a:ext>
            </a:extLst>
          </p:cNvPr>
          <p:cNvSpPr txBox="1"/>
          <p:nvPr/>
        </p:nvSpPr>
        <p:spPr>
          <a:xfrm>
            <a:off x="5325035" y="2492188"/>
            <a:ext cx="278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LoginTest</a:t>
            </a:r>
            <a:r>
              <a:rPr lang="ko-KR" altLang="en-US" dirty="0"/>
              <a:t>는 </a:t>
            </a:r>
            <a:r>
              <a:rPr lang="ko-KR" altLang="en-US" dirty="0" err="1"/>
              <a:t>서블릿클래스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LoginImpl</a:t>
            </a:r>
            <a:r>
              <a:rPr lang="en-US" altLang="ko-KR" dirty="0"/>
              <a:t> </a:t>
            </a:r>
            <a:r>
              <a:rPr lang="ko-KR" altLang="en-US" dirty="0"/>
              <a:t>은 자바 클래스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693" y="1431883"/>
            <a:ext cx="755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SetAttribute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53" y="1708881"/>
            <a:ext cx="6435795" cy="498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498684" y="303542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6937" y="289844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14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646" y="1530625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입력하여 전송하는 로그인창을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6" y="1807624"/>
            <a:ext cx="6643274" cy="39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2566" y="3710152"/>
            <a:ext cx="6117020" cy="14083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70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10748"/>
            <a:ext cx="740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LoginTest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91" y="1787747"/>
            <a:ext cx="6097450" cy="41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92090" y="3025488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343" y="2888505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0030" y="3302486"/>
            <a:ext cx="6117020" cy="27389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5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833" y="1492627"/>
            <a:ext cx="6457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271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987" y="1480930"/>
            <a:ext cx="761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LoginImpl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0929" y="1757929"/>
            <a:ext cx="6011397" cy="4838857"/>
            <a:chOff x="639090" y="1757929"/>
            <a:chExt cx="6266829" cy="5128389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90" y="1757929"/>
              <a:ext cx="6266829" cy="94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87" y="2701947"/>
              <a:ext cx="5414341" cy="418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4615" y="2648651"/>
            <a:ext cx="6117020" cy="41497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1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9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서로 다른 종류의 브라우저에서 접속하여 실행 결과를 확인해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우선 크롬에서로그인하면 접속자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접속자수가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76260"/>
            <a:ext cx="8448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이번에는 익스플로러에서 로그인하면 다음과 같이 접속자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접속자수가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949" y="2081834"/>
            <a:ext cx="3055155" cy="1406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6337" y="2193235"/>
            <a:ext cx="29241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636337" y="3279913"/>
            <a:ext cx="113829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286" y="4246494"/>
            <a:ext cx="3586388" cy="114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8591" y="4246494"/>
            <a:ext cx="3390072" cy="1140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128591" y="5118652"/>
            <a:ext cx="1063487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271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861" y="1500809"/>
            <a:ext cx="771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en-US" altLang="ko-KR" sz="1200" dirty="0">
                <a:latin typeface="+mj-ea"/>
                <a:ea typeface="+mj-ea"/>
              </a:rPr>
              <a:t>5</a:t>
            </a:r>
            <a:r>
              <a:rPr lang="ko-KR" altLang="en-US" sz="1200" dirty="0">
                <a:latin typeface="+mj-ea"/>
                <a:ea typeface="+mj-ea"/>
              </a:rPr>
              <a:t>초 후 크롬에서는 접속자수가 갱신되어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861" y="3955774"/>
            <a:ext cx="7049213" cy="8309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j-ea"/>
                <a:ea typeface="+mj-ea"/>
              </a:rPr>
              <a:t>HttpSessionBindingListener</a:t>
            </a:r>
            <a:r>
              <a:rPr lang="ko-KR" altLang="en-US" sz="1200" dirty="0">
                <a:latin typeface="+mj-ea"/>
                <a:ea typeface="+mj-ea"/>
              </a:rPr>
              <a:t>를 구현한 </a:t>
            </a:r>
            <a:r>
              <a:rPr lang="en-US" altLang="ko-KR" sz="1200" dirty="0">
                <a:latin typeface="+mj-ea"/>
                <a:ea typeface="+mj-ea"/>
              </a:rPr>
              <a:t>LoginImpl </a:t>
            </a:r>
            <a:r>
              <a:rPr lang="ko-KR" altLang="en-US" sz="1200" dirty="0">
                <a:latin typeface="+mj-ea"/>
                <a:ea typeface="+mj-ea"/>
              </a:rPr>
              <a:t>클래스는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리스너를 따로 등록할 필요가 없습니다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latin typeface="+mj-ea"/>
              </a:rPr>
              <a:t>HttpSessionBindingListener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구현 객체는 </a:t>
            </a:r>
            <a:r>
              <a:rPr lang="en-US" altLang="ko-KR" sz="1200" dirty="0">
                <a:latin typeface="+mj-ea"/>
              </a:rPr>
              <a:t>@</a:t>
            </a:r>
            <a:r>
              <a:rPr lang="en-US" altLang="ko-KR" sz="1200" dirty="0" err="1">
                <a:latin typeface="+mj-ea"/>
              </a:rPr>
              <a:t>WebListener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어노테이션을</a:t>
            </a:r>
            <a:r>
              <a:rPr lang="ko-KR" altLang="en-US" sz="1200" dirty="0">
                <a:latin typeface="+mj-ea"/>
              </a:rPr>
              <a:t> 명시하지 않아도    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   </a:t>
            </a:r>
            <a:r>
              <a:rPr lang="ko-KR" altLang="en-US" sz="1200" dirty="0">
                <a:latin typeface="+mj-ea"/>
              </a:rPr>
              <a:t>동작합니다</a:t>
            </a:r>
            <a:r>
              <a:rPr lang="en-US" altLang="ko-KR" sz="1200" dirty="0">
                <a:latin typeface="+mj-ea"/>
              </a:rPr>
              <a:t>.  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latin typeface="+mj-ea"/>
              </a:rPr>
              <a:t>@</a:t>
            </a:r>
            <a:r>
              <a:rPr lang="en-US" altLang="ko-KR" sz="1200" dirty="0" err="1">
                <a:latin typeface="+mj-ea"/>
              </a:rPr>
              <a:t>WebListener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어노테이션으로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톰캣에</a:t>
            </a:r>
            <a:r>
              <a:rPr lang="ko-KR" altLang="en-US" sz="1200" dirty="0">
                <a:latin typeface="+mj-ea"/>
              </a:rPr>
              <a:t> 등록하지 않아도 자동으로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                       </a:t>
            </a:r>
            <a:r>
              <a:rPr lang="ko-KR" altLang="en-US" sz="1200" dirty="0">
                <a:latin typeface="+mj-ea"/>
              </a:rPr>
              <a:t>등록되어 동작됩니다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348" y="1853027"/>
            <a:ext cx="31432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698348" y="2951921"/>
            <a:ext cx="1164122" cy="146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550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10.4.2 HttpSessionListener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이용해 로그인 접속자수 표시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26" y="1888435"/>
            <a:ext cx="779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946" y="2165434"/>
            <a:ext cx="2066925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98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657" y="1500808"/>
            <a:ext cx="783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첫 번째 서블릿인 </a:t>
            </a:r>
            <a:r>
              <a:rPr lang="en-US" altLang="ko-KR" sz="1200" dirty="0">
                <a:latin typeface="+mj-ea"/>
                <a:ea typeface="+mj-ea"/>
              </a:rPr>
              <a:t>LoginTest </a:t>
            </a:r>
            <a:r>
              <a:rPr lang="ko-KR" altLang="en-US" sz="1200" dirty="0">
                <a:latin typeface="+mj-ea"/>
                <a:ea typeface="+mj-ea"/>
              </a:rPr>
              <a:t>클래스 파일을 다음과 같이 수정합니다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1862261"/>
            <a:ext cx="6415502" cy="389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289963" y="386036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216" y="372338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9962" y="3062932"/>
            <a:ext cx="2513687" cy="5204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16705" y="4618004"/>
            <a:ext cx="2513687" cy="258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99255" y="5113304"/>
            <a:ext cx="3083845" cy="258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370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15" y="1510746"/>
            <a:ext cx="6373927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7382" y="1538254"/>
            <a:ext cx="4027868" cy="258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56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450" y="1499512"/>
            <a:ext cx="803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LogoutTest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5" y="1776511"/>
            <a:ext cx="6524833" cy="4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48991" y="3568989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244" y="3432006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58930" y="4483377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183" y="434639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32188" y="5646265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9343" y="5509282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private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1832" y="2994290"/>
            <a:ext cx="2513687" cy="258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5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480930"/>
            <a:ext cx="73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서블릿인 </a:t>
            </a:r>
            <a:r>
              <a:rPr lang="en-US" altLang="ko-KR" sz="1200" dirty="0">
                <a:latin typeface="+mj-ea"/>
                <a:ea typeface="+mj-ea"/>
              </a:rPr>
              <a:t>GetAttribute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76" y="1757929"/>
            <a:ext cx="6218480" cy="480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427609" y="303413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862" y="2897148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5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1" y="1689652"/>
            <a:ext cx="6613181" cy="316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6855" y="1889919"/>
            <a:ext cx="2513687" cy="258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6855" y="2348982"/>
            <a:ext cx="3242595" cy="258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21455" y="2808044"/>
            <a:ext cx="6303295" cy="12242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56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22" y="1590261"/>
            <a:ext cx="783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sec04.ex02 </a:t>
            </a:r>
            <a:r>
              <a:rPr lang="ko-KR" altLang="en-US" sz="1200" dirty="0">
                <a:latin typeface="+mj-ea"/>
                <a:ea typeface="+mj-ea"/>
              </a:rPr>
              <a:t>패키지를 선택하고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Listener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944" y="1952636"/>
            <a:ext cx="6070439" cy="3136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93505" y="2246242"/>
            <a:ext cx="42738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44209" y="4313581"/>
            <a:ext cx="66592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39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6226" y="1560443"/>
            <a:ext cx="7583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Class name</a:t>
            </a:r>
            <a:r>
              <a:rPr lang="ko-KR" altLang="en-US" sz="1200" dirty="0">
                <a:latin typeface="+mj-ea"/>
                <a:ea typeface="+mj-ea"/>
              </a:rPr>
              <a:t>으로 </a:t>
            </a:r>
            <a:r>
              <a:rPr lang="en-US" altLang="ko-KR" sz="1200" dirty="0">
                <a:latin typeface="+mj-ea"/>
                <a:ea typeface="+mj-ea"/>
              </a:rPr>
              <a:t>LoginImpl</a:t>
            </a:r>
            <a:r>
              <a:rPr lang="ko-KR" altLang="en-US" sz="1200" dirty="0">
                <a:latin typeface="+mj-ea"/>
                <a:ea typeface="+mj-ea"/>
              </a:rPr>
              <a:t>을 입력하고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866" y="1837442"/>
            <a:ext cx="4338955" cy="2948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73017" y="3311912"/>
            <a:ext cx="606287" cy="1767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39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409" y="1510748"/>
            <a:ext cx="752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HttpSessionListener</a:t>
            </a:r>
            <a:r>
              <a:rPr lang="ko-KR" altLang="en-US" sz="1200" dirty="0">
                <a:latin typeface="+mj-ea"/>
                <a:ea typeface="+mj-ea"/>
              </a:rPr>
              <a:t>에 체크하고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957" y="1787747"/>
            <a:ext cx="484822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09957" y="3310505"/>
            <a:ext cx="4261234" cy="2726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39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617" y="1480930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505" y="1757929"/>
            <a:ext cx="484822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681330" y="5854148"/>
            <a:ext cx="824948" cy="2683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39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490870"/>
            <a:ext cx="758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@WebListener </a:t>
            </a:r>
            <a:r>
              <a:rPr lang="ko-KR" altLang="en-US" sz="1200" dirty="0">
                <a:latin typeface="+mj-ea"/>
                <a:ea typeface="+mj-ea"/>
              </a:rPr>
              <a:t>애너테이션으로 리스너가 등록된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767869"/>
            <a:ext cx="5943600" cy="279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30626" y="1961282"/>
            <a:ext cx="1341783" cy="278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954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70992"/>
            <a:ext cx="817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리스너를 등록한 이벤트 핸들러를 이용해서 세션을 생성할 때는 </a:t>
            </a:r>
            <a:r>
              <a:rPr lang="en-US" altLang="ko-KR" sz="1200" dirty="0">
                <a:latin typeface="+mj-ea"/>
                <a:ea typeface="+mj-ea"/>
              </a:rPr>
              <a:t>sessionCreated() </a:t>
            </a:r>
            <a:r>
              <a:rPr lang="ko-KR" altLang="en-US" sz="1200" dirty="0">
                <a:latin typeface="+mj-ea"/>
                <a:ea typeface="+mj-ea"/>
              </a:rPr>
              <a:t>메서드로 이벤트를 처리하고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세션을 삭제할 때는 </a:t>
            </a:r>
            <a:r>
              <a:rPr lang="en-US" altLang="ko-KR" sz="1200" dirty="0">
                <a:latin typeface="+mj-ea"/>
                <a:ea typeface="+mj-ea"/>
              </a:rPr>
              <a:t>sessionDestroyed() </a:t>
            </a:r>
            <a:r>
              <a:rPr lang="ko-KR" altLang="en-US" sz="1200" dirty="0">
                <a:latin typeface="+mj-ea"/>
                <a:ea typeface="+mj-ea"/>
              </a:rPr>
              <a:t>메서드로 이벤트를 처리합니다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2012168"/>
            <a:ext cx="6000495" cy="4328724"/>
            <a:chOff x="1324274" y="2181133"/>
            <a:chExt cx="6000495" cy="4328724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74" y="2181133"/>
              <a:ext cx="5804452" cy="176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011" y="3941279"/>
              <a:ext cx="5924758" cy="256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7842" y="3296093"/>
            <a:ext cx="3264195" cy="4146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54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1" y="1617687"/>
            <a:ext cx="6781593" cy="303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954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04" y="1530626"/>
            <a:ext cx="804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실행하면 사용자마다 로그인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로그아웃 시 접속자수와 접속자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표시해 줍니다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다음은 첫 번째 아이디로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로그인한 결과입니다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3873486"/>
            <a:ext cx="850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이번에는 인터넷 익스플로러에서 두 번째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로 로그인하면 다음과 같이 현재 접속자수와 접속자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896" y="1992290"/>
            <a:ext cx="33147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7739" y="1910958"/>
            <a:ext cx="2312919" cy="1753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98165" y="2574235"/>
            <a:ext cx="1093305" cy="387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897" y="4400758"/>
            <a:ext cx="3598586" cy="1274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7739" y="4400756"/>
            <a:ext cx="2905953" cy="1604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98165" y="4909930"/>
            <a:ext cx="1226033" cy="9044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954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86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다시 크롬에서 화면을 갱신하면 다음과 같이 현재 접속자수와 접속자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74964"/>
            <a:ext cx="8448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ko-KR" altLang="en-US" sz="1200" dirty="0">
                <a:latin typeface="+mj-ea"/>
                <a:ea typeface="+mj-ea"/>
              </a:rPr>
              <a:t>익스플로러에서 로그아웃을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961" y="1767869"/>
            <a:ext cx="2589972" cy="2035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49287" y="2683565"/>
            <a:ext cx="128214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17752" y="3210338"/>
            <a:ext cx="1282148" cy="3975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7" y="4208591"/>
            <a:ext cx="48768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3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53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/set</a:t>
            </a:r>
            <a:r>
              <a:rPr lang="ko-KR" altLang="en-US" sz="1200" dirty="0">
                <a:latin typeface="+mj-ea"/>
                <a:ea typeface="+mj-ea"/>
              </a:rPr>
              <a:t>으로 요청해 속성을 바인딩합니다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387948"/>
            <a:ext cx="789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Context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Session </a:t>
            </a:r>
            <a:r>
              <a:rPr lang="ko-KR" altLang="en-US" sz="1200" dirty="0">
                <a:latin typeface="+mj-ea"/>
                <a:ea typeface="+mj-ea"/>
              </a:rPr>
              <a:t>객체에 바인딩된 속성은 같은 브라우저에서 접근할 수 있으므로 값을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824" y="1888227"/>
            <a:ext cx="299085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824" y="3706395"/>
            <a:ext cx="2809875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 설명선 9"/>
          <p:cNvSpPr/>
          <p:nvPr/>
        </p:nvSpPr>
        <p:spPr>
          <a:xfrm>
            <a:off x="3283549" y="5033656"/>
            <a:ext cx="1978775" cy="504717"/>
          </a:xfrm>
          <a:prstGeom prst="wedgeRectCallout">
            <a:avLst>
              <a:gd name="adj1" fmla="val -76367"/>
              <a:gd name="adj2" fmla="val -3102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앞의 요청과 다르므로 바인딩</a:t>
            </a:r>
            <a:endParaRPr lang="ko-KR" sz="1000" kern="100" dirty="0">
              <a:effectLst/>
              <a:cs typeface="Times New Roman"/>
            </a:endParaRPr>
          </a:p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된 속성이 </a:t>
            </a:r>
            <a:r>
              <a:rPr lang="ko-KR" alt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유지되지 않음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3824" y="5033656"/>
            <a:ext cx="1159680" cy="1681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04A2B-99F4-4BA0-85CE-F0F7448666F8}"/>
              </a:ext>
            </a:extLst>
          </p:cNvPr>
          <p:cNvSpPr txBox="1"/>
          <p:nvPr/>
        </p:nvSpPr>
        <p:spPr>
          <a:xfrm>
            <a:off x="505119" y="5664423"/>
            <a:ext cx="789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비교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  <a:r>
              <a:rPr lang="ko-KR" altLang="en-US" sz="1200" dirty="0" err="1">
                <a:latin typeface="+mj-ea"/>
                <a:ea typeface="+mj-ea"/>
              </a:rPr>
              <a:t>디스패처</a:t>
            </a:r>
            <a:r>
              <a:rPr lang="ko-KR" altLang="en-US" sz="1200" dirty="0">
                <a:latin typeface="+mj-ea"/>
                <a:ea typeface="+mj-ea"/>
              </a:rPr>
              <a:t> 포워딩을 이용하여 </a:t>
            </a:r>
            <a:r>
              <a:rPr lang="en-US" altLang="ko-KR" sz="1200" dirty="0">
                <a:latin typeface="+mj-ea"/>
                <a:ea typeface="+mj-ea"/>
              </a:rPr>
              <a:t>get100101 </a:t>
            </a:r>
            <a:r>
              <a:rPr lang="ko-KR" altLang="en-US" sz="1200" dirty="0">
                <a:latin typeface="+mj-ea"/>
                <a:ea typeface="+mj-ea"/>
              </a:rPr>
              <a:t>서블릿을 호출하도록 </a:t>
            </a:r>
            <a:r>
              <a:rPr lang="en-US" altLang="ko-KR" sz="1200" dirty="0">
                <a:latin typeface="+mj-ea"/>
                <a:ea typeface="+mj-ea"/>
              </a:rPr>
              <a:t>set100101</a:t>
            </a:r>
            <a:r>
              <a:rPr lang="ko-KR" altLang="en-US" sz="1200" dirty="0">
                <a:latin typeface="+mj-ea"/>
                <a:ea typeface="+mj-ea"/>
              </a:rPr>
              <a:t>에 구현하면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      </a:t>
            </a:r>
            <a:r>
              <a:rPr lang="ko-KR" altLang="en-US" sz="1200" dirty="0">
                <a:latin typeface="+mj-ea"/>
                <a:ea typeface="+mj-ea"/>
              </a:rPr>
              <a:t>이 방식은 첫번째 요청을 그대로 이용하여 </a:t>
            </a:r>
            <a:r>
              <a:rPr lang="en-US" altLang="ko-KR" sz="1200" dirty="0">
                <a:latin typeface="+mj-ea"/>
              </a:rPr>
              <a:t>get100101 </a:t>
            </a:r>
            <a:r>
              <a:rPr lang="ko-KR" altLang="en-US" sz="1200" dirty="0" err="1">
                <a:latin typeface="+mj-ea"/>
              </a:rPr>
              <a:t>서블릿이</a:t>
            </a:r>
            <a:r>
              <a:rPr lang="ko-KR" altLang="en-US" sz="1200" dirty="0">
                <a:latin typeface="+mj-ea"/>
              </a:rPr>
              <a:t> 호출된 것입니다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      </a:t>
            </a:r>
            <a:r>
              <a:rPr lang="ko-KR" altLang="en-US" sz="1200" dirty="0">
                <a:latin typeface="+mj-ea"/>
                <a:ea typeface="+mj-ea"/>
              </a:rPr>
              <a:t>이런 경우 요청은 하나의 요청이 두개의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서블릿에</a:t>
            </a:r>
            <a:r>
              <a:rPr lang="ko-KR" altLang="en-US" sz="1200" dirty="0">
                <a:latin typeface="+mj-ea"/>
                <a:ea typeface="+mj-ea"/>
              </a:rPr>
              <a:t> 의해 사용됩니다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0814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1851991"/>
            <a:ext cx="33242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983" y="1461052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ko-KR" altLang="en-US" sz="1200" dirty="0">
                <a:latin typeface="+mj-ea"/>
                <a:ea typeface="+mj-ea"/>
              </a:rPr>
              <a:t>크롬에서 화면을 재요청하면 다음과 같이 현재 접속자수와 접속자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가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4844" y="2544417"/>
            <a:ext cx="1321904" cy="10833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38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 서블릿 관련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Listener API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606731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실습 예제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776" y="1914508"/>
            <a:ext cx="8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사용자는 자신의 아이디로 모든 기기에서 한 번만 로그인 가능하게 구현하라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776" y="2711342"/>
            <a:ext cx="80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하나의 아이디로  모든 기기에서 동시에 접속 가능 횟수를 </a:t>
            </a:r>
            <a:r>
              <a:rPr lang="en-US" altLang="ko-KR" sz="1400" dirty="0">
                <a:latin typeface="+mj-ea"/>
                <a:ea typeface="+mj-ea"/>
              </a:rPr>
              <a:t>5</a:t>
            </a:r>
            <a:r>
              <a:rPr lang="ko-KR" altLang="en-US" sz="1400" dirty="0">
                <a:latin typeface="+mj-ea"/>
                <a:ea typeface="+mj-ea"/>
              </a:rPr>
              <a:t>회로 구현하라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815" y="4206240"/>
            <a:ext cx="316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776" y="4526520"/>
            <a:ext cx="770857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 </a:t>
            </a:r>
            <a:r>
              <a:rPr lang="ko-KR" altLang="en-US" sz="1200" dirty="0"/>
              <a:t>로그인 시 기존  로그인 정보를 </a:t>
            </a:r>
            <a:r>
              <a:rPr lang="en-US" altLang="ko-KR" sz="1200" dirty="0"/>
              <a:t>ServletContext</a:t>
            </a:r>
            <a:r>
              <a:rPr lang="ko-KR" altLang="en-US" sz="1200" dirty="0"/>
              <a:t>에서 얻습니다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로그인 아이디와 로그인 정보의 아이디가 같은 지 체크합니다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로그인 정보에 아이디가 없으면 로그인 아이디를 </a:t>
            </a:r>
            <a:r>
              <a:rPr lang="en-US" altLang="ko-KR" sz="1200" dirty="0"/>
              <a:t>ServletContext</a:t>
            </a:r>
            <a:r>
              <a:rPr lang="ko-KR" altLang="en-US" sz="1200" dirty="0"/>
              <a:t>에 바인딩 후 로그인 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로그인 정보가 이미 존재하면 </a:t>
            </a:r>
            <a:r>
              <a:rPr lang="en-US" altLang="ko-KR" sz="1200" dirty="0"/>
              <a:t>“</a:t>
            </a:r>
            <a:r>
              <a:rPr lang="ko-KR" altLang="en-US" sz="1200" dirty="0"/>
              <a:t>이미 로그인 중입니다</a:t>
            </a:r>
            <a:r>
              <a:rPr lang="en-US" altLang="ko-KR" sz="1200" dirty="0"/>
              <a:t>.”</a:t>
            </a:r>
            <a:r>
              <a:rPr lang="ko-KR" altLang="en-US" sz="1200" dirty="0"/>
              <a:t>라는 메시지를 표시합니다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속성과 스코프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35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인터넷 익스플로러에서 </a:t>
            </a:r>
            <a:r>
              <a:rPr lang="en-US" altLang="ko-KR" sz="1200" dirty="0">
                <a:latin typeface="+mj-ea"/>
                <a:ea typeface="+mj-ea"/>
              </a:rPr>
              <a:t>/get</a:t>
            </a:r>
            <a:r>
              <a:rPr lang="ko-KR" altLang="en-US" sz="1200" dirty="0">
                <a:latin typeface="+mj-ea"/>
                <a:ea typeface="+mj-ea"/>
              </a:rPr>
              <a:t>으로 요청해 볼까요</a:t>
            </a:r>
            <a:r>
              <a:rPr lang="en-US" altLang="ko-KR" sz="1200" dirty="0">
                <a:latin typeface="+mj-ea"/>
                <a:ea typeface="+mj-ea"/>
              </a:rPr>
              <a:t>? </a:t>
            </a:r>
            <a:r>
              <a:rPr lang="ko-KR" altLang="en-US" sz="1200" dirty="0">
                <a:latin typeface="+mj-ea"/>
                <a:ea typeface="+mj-ea"/>
              </a:rPr>
              <a:t>익스플로러에서 요청했기 때문에 이번에는 크롬의 세션 객체에는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접근할 수 없어 </a:t>
            </a:r>
            <a:r>
              <a:rPr lang="en-US" altLang="ko-KR" sz="1200" dirty="0">
                <a:latin typeface="+mj-ea"/>
                <a:ea typeface="+mj-ea"/>
              </a:rPr>
              <a:t>null</a:t>
            </a:r>
            <a:r>
              <a:rPr lang="ko-KR" altLang="en-US" sz="1200" dirty="0">
                <a:latin typeface="+mj-ea"/>
                <a:ea typeface="+mj-ea"/>
              </a:rPr>
              <a:t>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40" y="2028824"/>
            <a:ext cx="364807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3220277" y="3339548"/>
            <a:ext cx="2228850" cy="679174"/>
          </a:xfrm>
          <a:prstGeom prst="wedgeRectCallout">
            <a:avLst>
              <a:gd name="adj1" fmla="val -83378"/>
              <a:gd name="adj2" fmla="val -775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다른 브라우저라서</a:t>
            </a:r>
            <a:endParaRPr lang="ko-KR" sz="1000" kern="100" dirty="0">
              <a:effectLst/>
              <a:cs typeface="Times New Roman"/>
            </a:endParaRPr>
          </a:p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세션도 다르므로 속성이 유지되지 않습니다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6240" y="3009900"/>
            <a:ext cx="1068664" cy="170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5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20687"/>
            <a:ext cx="464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URL </a:t>
            </a:r>
            <a:r>
              <a:rPr lang="ko-KR" altLang="en-US" sz="1600" b="1" dirty="0">
                <a:latin typeface="+mj-ea"/>
                <a:ea typeface="+mj-ea"/>
              </a:rPr>
              <a:t>패턴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 err="1">
                <a:latin typeface="+mj-ea"/>
                <a:ea typeface="+mj-ea"/>
              </a:rPr>
              <a:t>서블릿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매핑이름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8" y="1829424"/>
            <a:ext cx="6808304" cy="1164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서블릿 매핑 시 사용되는 가상의 이름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클라이언트가 브라우저에서 요청할 때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사용되며 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   </a:t>
            </a:r>
            <a:r>
              <a:rPr lang="ko-KR" altLang="en-US" sz="1200" dirty="0" err="1">
                <a:solidFill>
                  <a:srgbClr val="0000FF"/>
                </a:solidFill>
                <a:latin typeface="+mj-ea"/>
                <a:ea typeface="+mj-ea"/>
              </a:rPr>
              <a:t>서블릿에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구현 시에 반드시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/(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슬래시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로 시작해야함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이름까지 일치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디렉터리까지 일치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확장자만 일치하는 세가지로 나뉘어짐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3104215"/>
            <a:ext cx="5943308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 여러 가지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 적용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192" y="3647662"/>
            <a:ext cx="432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TestServlet1~3 </a:t>
            </a:r>
            <a:r>
              <a:rPr lang="ko-KR" altLang="en-US" sz="1200" dirty="0">
                <a:latin typeface="+mj-ea"/>
                <a:ea typeface="+mj-ea"/>
              </a:rPr>
              <a:t>클래스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042" y="3924661"/>
            <a:ext cx="20955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1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서블릿의 필터와 리스너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0" y="1499512"/>
            <a:ext cx="781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첫 번째 서블릿인 </a:t>
            </a:r>
            <a:r>
              <a:rPr lang="en-US" altLang="ko-KR" sz="1200" dirty="0">
                <a:latin typeface="+mj-ea"/>
                <a:ea typeface="+mj-ea"/>
              </a:rPr>
              <a:t>TestServlet1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74" y="1776511"/>
            <a:ext cx="5856517" cy="435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16391" y="316414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4644" y="302716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987E1-4F35-44F9-8DC3-46B1DC66C182}"/>
              </a:ext>
            </a:extLst>
          </p:cNvPr>
          <p:cNvSpPr txBox="1"/>
          <p:nvPr/>
        </p:nvSpPr>
        <p:spPr>
          <a:xfrm>
            <a:off x="2674869" y="2331829"/>
            <a:ext cx="146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/first/test100201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260A33-8F0C-4DA3-8D9E-E45D07522324}"/>
              </a:ext>
            </a:extLst>
          </p:cNvPr>
          <p:cNvCxnSpPr>
            <a:cxnSpLocks/>
          </p:cNvCxnSpPr>
          <p:nvPr/>
        </p:nvCxnSpPr>
        <p:spPr>
          <a:xfrm>
            <a:off x="2469467" y="2754571"/>
            <a:ext cx="6396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5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9445</TotalTime>
  <Words>2318</Words>
  <Application>Microsoft Office PowerPoint</Application>
  <PresentationFormat>화면 슬라이드 쇼(4:3)</PresentationFormat>
  <Paragraphs>367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629</cp:revision>
  <dcterms:created xsi:type="dcterms:W3CDTF">2018-08-29T04:30:46Z</dcterms:created>
  <dcterms:modified xsi:type="dcterms:W3CDTF">2020-11-06T10:08:08Z</dcterms:modified>
</cp:coreProperties>
</file>