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719" r:id="rId2"/>
    <p:sldId id="720" r:id="rId3"/>
    <p:sldId id="721" r:id="rId4"/>
    <p:sldId id="725" r:id="rId5"/>
    <p:sldId id="726" r:id="rId6"/>
    <p:sldId id="728" r:id="rId7"/>
    <p:sldId id="729" r:id="rId8"/>
    <p:sldId id="727" r:id="rId9"/>
    <p:sldId id="722" r:id="rId10"/>
    <p:sldId id="723" r:id="rId11"/>
    <p:sldId id="730" r:id="rId12"/>
    <p:sldId id="732" r:id="rId13"/>
    <p:sldId id="731" r:id="rId14"/>
    <p:sldId id="733" r:id="rId15"/>
    <p:sldId id="734" r:id="rId16"/>
    <p:sldId id="735" r:id="rId17"/>
    <p:sldId id="736" r:id="rId18"/>
    <p:sldId id="744" r:id="rId19"/>
    <p:sldId id="737" r:id="rId20"/>
    <p:sldId id="738" r:id="rId21"/>
    <p:sldId id="739" r:id="rId22"/>
    <p:sldId id="740" r:id="rId23"/>
    <p:sldId id="745" r:id="rId24"/>
    <p:sldId id="741" r:id="rId25"/>
    <p:sldId id="742" r:id="rId26"/>
    <p:sldId id="743" r:id="rId27"/>
    <p:sldId id="750" r:id="rId28"/>
    <p:sldId id="751" r:id="rId29"/>
    <p:sldId id="752" r:id="rId30"/>
    <p:sldId id="746" r:id="rId31"/>
    <p:sldId id="747" r:id="rId32"/>
    <p:sldId id="748" r:id="rId33"/>
    <p:sldId id="75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664E9C"/>
    <a:srgbClr val="39BCB8"/>
    <a:srgbClr val="39BBB6"/>
    <a:srgbClr val="B83010"/>
    <a:srgbClr val="49C1BE"/>
    <a:srgbClr val="B5A8D3"/>
    <a:srgbClr val="EE5835"/>
    <a:srgbClr val="2D8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96" y="108"/>
      </p:cViewPr>
      <p:guideLst>
        <p:guide orient="horz" pos="1071"/>
        <p:guide pos="385"/>
        <p:guide pos="5375"/>
        <p:guide pos="5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pPr/>
              <a:t>2020-11-24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F71807D-336E-4FF6-BE4D-1DFB82D1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3"/>
            <a:ext cx="9144000" cy="687500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7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52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2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JSP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정의와 구성 요소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JSP 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 JSP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en-US" altLang="ko-KR" sz="2000" dirty="0">
              <a:solidFill>
                <a:schemeClr val="bg2">
                  <a:lumMod val="9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11.3 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구성 요소</a:t>
            </a:r>
            <a:endParaRPr lang="en-US" altLang="ko-KR" sz="2000" dirty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 &lt;%@ page, include </a:t>
            </a:r>
            <a:r>
              <a:rPr lang="ko-KR" altLang="en-US" sz="2000" dirty="0" err="1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</a:t>
            </a:r>
            <a:r>
              <a:rPr lang="ko-KR" altLang="en-US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태그 </a:t>
            </a:r>
            <a:r>
              <a:rPr lang="en-US" altLang="ko-KR" sz="2000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19757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75" y="1543049"/>
            <a:ext cx="712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생성된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파일에 간단한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태그와 메시지를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274" y="1820048"/>
            <a:ext cx="5853113" cy="30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371600" y="2045970"/>
            <a:ext cx="4629150" cy="434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6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14475"/>
            <a:ext cx="7734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톰캣 컨테이너에 프로젝트를 추가합니다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톰캣을 실행한 후 브라우저에서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파일을 요청 하듯이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파일을 요청합니다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3426" y="2076450"/>
            <a:ext cx="5257800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• http://ip</a:t>
            </a:r>
            <a:r>
              <a:rPr lang="ko-KR" altLang="en-US" sz="1600" b="1" dirty="0">
                <a:latin typeface="+mj-ea"/>
                <a:ea typeface="+mj-ea"/>
              </a:rPr>
              <a:t>주소</a:t>
            </a:r>
            <a:r>
              <a:rPr lang="en-US" altLang="ko-KR" sz="1600" b="1" dirty="0">
                <a:latin typeface="+mj-ea"/>
                <a:ea typeface="+mj-ea"/>
              </a:rPr>
              <a:t>:</a:t>
            </a:r>
            <a:r>
              <a:rPr lang="ko-KR" altLang="en-US" sz="1600" b="1" dirty="0">
                <a:latin typeface="+mj-ea"/>
                <a:ea typeface="+mj-ea"/>
              </a:rPr>
              <a:t>포트번호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프로젝트이름</a:t>
            </a:r>
            <a:r>
              <a:rPr lang="en-US" altLang="ko-KR" sz="1600" b="1" dirty="0">
                <a:latin typeface="+mj-ea"/>
                <a:ea typeface="+mj-ea"/>
              </a:rPr>
              <a:t>/</a:t>
            </a:r>
            <a:r>
              <a:rPr lang="en-US" altLang="ko-KR" sz="1600" b="1" dirty="0">
                <a:solidFill>
                  <a:srgbClr val="C00000"/>
                </a:solidFill>
                <a:latin typeface="+mj-ea"/>
                <a:ea typeface="+mj-ea"/>
              </a:rPr>
              <a:t>JSP</a:t>
            </a:r>
            <a:r>
              <a:rPr lang="ko-KR" altLang="en-US" sz="1600" b="1" dirty="0">
                <a:solidFill>
                  <a:srgbClr val="C00000"/>
                </a:solidFill>
                <a:latin typeface="+mj-ea"/>
                <a:ea typeface="+mj-ea"/>
              </a:rPr>
              <a:t>파일이름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357" y="2691447"/>
            <a:ext cx="2794635" cy="183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867150" y="3143250"/>
            <a:ext cx="1787842" cy="219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25569-0FF7-4810-9319-AAC7D10BC349}"/>
              </a:ext>
            </a:extLst>
          </p:cNvPr>
          <p:cNvSpPr txBox="1"/>
          <p:nvPr/>
        </p:nvSpPr>
        <p:spPr>
          <a:xfrm>
            <a:off x="733425" y="5004971"/>
            <a:ext cx="7505699" cy="33855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•</a:t>
            </a:r>
            <a:r>
              <a:rPr lang="ko-KR" altLang="en-US" sz="1600" b="1" dirty="0">
                <a:latin typeface="+mj-ea"/>
                <a:ea typeface="+mj-ea"/>
              </a:rPr>
              <a:t>이클립스에서 작성되는 </a:t>
            </a:r>
            <a:r>
              <a:rPr lang="en-US" altLang="ko-KR" sz="1600" b="1" dirty="0">
                <a:latin typeface="+mj-ea"/>
                <a:ea typeface="+mj-ea"/>
              </a:rPr>
              <a:t>JSP </a:t>
            </a:r>
            <a:r>
              <a:rPr lang="ko-KR" altLang="en-US" sz="1600" b="1" dirty="0">
                <a:latin typeface="+mj-ea"/>
                <a:ea typeface="+mj-ea"/>
              </a:rPr>
              <a:t>파일 기본위치는 </a:t>
            </a:r>
            <a:r>
              <a:rPr lang="en-US" altLang="ko-KR" sz="1600" b="1" dirty="0" err="1">
                <a:latin typeface="+mj-ea"/>
                <a:ea typeface="+mj-ea"/>
              </a:rPr>
              <a:t>WebContent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폴더입니다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327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405" y="1691074"/>
            <a:ext cx="635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hello.jsp </a:t>
            </a:r>
            <a:r>
              <a:rPr lang="ko-KR" altLang="en-US" sz="1200" b="1" dirty="0">
                <a:latin typeface="+mj-ea"/>
                <a:ea typeface="+mj-ea"/>
              </a:rPr>
              <a:t>출력 과정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05828" y="2045275"/>
            <a:ext cx="5824331" cy="3887856"/>
            <a:chOff x="1612509" y="1858617"/>
            <a:chExt cx="5824331" cy="388785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612509" y="1858617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브라우저에서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hello.jsp 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요청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1612510" y="308113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톰캣 컨테이너는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hello.jsp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을 읽어와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hello_jsp.java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로 변환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612510" y="4219160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톰캣 컨테이너는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hello_jsp.java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를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hello_jsp.class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로 컴파일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612510" y="5279334"/>
              <a:ext cx="5824330" cy="4671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 컨테이너는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hello_jsp.class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를 실행해서 브라우저로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ea"/>
                  <a:ea typeface="+mj-ea"/>
                </a:rPr>
                <a:t>HTML </a:t>
              </a:r>
              <a:r>
                <a:rPr lang="ko-KR" altLang="en-US" sz="1400" b="1" dirty="0">
                  <a:solidFill>
                    <a:srgbClr val="C00000"/>
                  </a:solidFill>
                  <a:latin typeface="+mj-ea"/>
                  <a:ea typeface="+mj-ea"/>
                </a:rPr>
                <a:t>전송</a:t>
              </a:r>
            </a:p>
          </p:txBody>
        </p:sp>
        <p:sp>
          <p:nvSpPr>
            <p:cNvPr id="18" name="아래쪽 화살표 17"/>
            <p:cNvSpPr/>
            <p:nvPr/>
          </p:nvSpPr>
          <p:spPr>
            <a:xfrm>
              <a:off x="4400435" y="2529502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4400434" y="3647657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아래쪽 화살표 19"/>
            <p:cNvSpPr/>
            <p:nvPr/>
          </p:nvSpPr>
          <p:spPr>
            <a:xfrm>
              <a:off x="4400435" y="4810535"/>
              <a:ext cx="248479" cy="248478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27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63D939-9340-44BA-B4D4-44CBE976939D}"/>
              </a:ext>
            </a:extLst>
          </p:cNvPr>
          <p:cNvGrpSpPr/>
          <p:nvPr/>
        </p:nvGrpSpPr>
        <p:grpSpPr>
          <a:xfrm>
            <a:off x="1324274" y="4788872"/>
            <a:ext cx="7277101" cy="800219"/>
            <a:chOff x="904874" y="5358971"/>
            <a:chExt cx="7277101" cy="800219"/>
          </a:xfrm>
        </p:grpSpPr>
        <p:sp>
          <p:nvSpPr>
            <p:cNvPr id="3" name="TextBox 2"/>
            <p:cNvSpPr txBox="1"/>
            <p:nvPr/>
          </p:nvSpPr>
          <p:spPr>
            <a:xfrm>
              <a:off x="904874" y="5358971"/>
              <a:ext cx="7277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ko-KR" altLang="en-US" sz="1200" b="1" dirty="0"/>
                <a:t>사용자의 요청으로  </a:t>
              </a:r>
              <a:r>
                <a:rPr lang="en-US" altLang="ko-KR" sz="1200" b="1" dirty="0"/>
                <a:t>JSP </a:t>
              </a:r>
              <a:r>
                <a:rPr lang="ko-KR" altLang="en-US" sz="1200" b="1" dirty="0"/>
                <a:t>파일이 호출되면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이클립스에서 실행 시 자바 파일과 클래스 파일 생성 위치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19175" y="5635970"/>
              <a:ext cx="7162800" cy="52322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%</a:t>
              </a:r>
              <a:r>
                <a:rPr lang="ko-KR" altLang="en-US" sz="1400" dirty="0"/>
                <a:t>이클립스</a:t>
              </a:r>
              <a:r>
                <a:rPr lang="en-US" altLang="ko-KR" sz="1400" dirty="0"/>
                <a:t>_workspace% \ .metadata\ .plugins\</a:t>
              </a:r>
            </a:p>
            <a:p>
              <a:r>
                <a:rPr lang="en-US" altLang="ko-KR" sz="1400" dirty="0"/>
                <a:t>org.eclipse.wst.server.core\tmp0 \work\Catalina\localhost\pro11\org\apache\jsp</a:t>
              </a:r>
              <a:endParaRPr lang="ko-KR" altLang="en-US" sz="1400" dirty="0"/>
            </a:p>
          </p:txBody>
        </p:sp>
      </p:grp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643" y="1669018"/>
            <a:ext cx="5080635" cy="2960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04874" y="1392019"/>
            <a:ext cx="2541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hello_jsp.java </a:t>
            </a:r>
            <a:r>
              <a:rPr lang="ko-KR" altLang="ko-KR" sz="1200" b="1" dirty="0">
                <a:latin typeface="+mj-ea"/>
                <a:ea typeface="+mj-ea"/>
              </a:rPr>
              <a:t>파일로 변환된 상태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327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210050" y="4400550"/>
            <a:ext cx="952500" cy="3524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05250" y="5790275"/>
            <a:ext cx="501015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파일에서 전송된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태그와 일치</a:t>
            </a:r>
            <a:endParaRPr lang="en-US" altLang="ko-KR" sz="1400" dirty="0"/>
          </a:p>
          <a:p>
            <a:r>
              <a:rPr lang="ko-KR" altLang="en-US" sz="1400" dirty="0"/>
              <a:t>사용자 </a:t>
            </a:r>
            <a:r>
              <a:rPr lang="ko-KR" altLang="en-US" sz="1400" dirty="0" err="1"/>
              <a:t>웹브라우저에</a:t>
            </a:r>
            <a:r>
              <a:rPr lang="ko-KR" altLang="en-US" sz="1400" dirty="0"/>
              <a:t> </a:t>
            </a:r>
            <a:r>
              <a:rPr lang="en-US" altLang="ko-KR" sz="1400" dirty="0"/>
              <a:t>JSP </a:t>
            </a:r>
            <a:r>
              <a:rPr lang="ko-KR" altLang="en-US" sz="1400" dirty="0"/>
              <a:t>파일이 전달되는 것이 아닙니다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JSP</a:t>
            </a:r>
            <a:r>
              <a:rPr lang="ko-KR" altLang="en-US" sz="1400" dirty="0"/>
              <a:t>가 변환된 소스로부터 클래스가 생성되고 실행되어 제작된</a:t>
            </a:r>
            <a:endParaRPr lang="en-US" altLang="ko-KR" sz="1400" dirty="0"/>
          </a:p>
          <a:p>
            <a:r>
              <a:rPr lang="en-US" altLang="ko-KR" sz="1400" dirty="0"/>
              <a:t>HTML </a:t>
            </a:r>
            <a:r>
              <a:rPr lang="ko-KR" altLang="en-US" sz="1400" dirty="0"/>
              <a:t>내용만 사용자 </a:t>
            </a:r>
            <a:r>
              <a:rPr lang="ko-KR" altLang="en-US" sz="1400" dirty="0" err="1"/>
              <a:t>웹브라우저로</a:t>
            </a:r>
            <a:r>
              <a:rPr lang="ko-KR" altLang="en-US" sz="1400" dirty="0"/>
              <a:t> 전달됩니다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4" y="2122587"/>
            <a:ext cx="3838276" cy="35495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974" y="1772424"/>
            <a:ext cx="4334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hello_jsp.java</a:t>
            </a:r>
            <a:r>
              <a:rPr lang="ko-KR" altLang="ko-KR" sz="1200" b="1" dirty="0">
                <a:latin typeface="+mj-ea"/>
                <a:ea typeface="+mj-ea"/>
              </a:rPr>
              <a:t>로 변환한 후 브라우저로 전송한</a:t>
            </a:r>
            <a:r>
              <a:rPr lang="en-US" altLang="ko-KR" sz="1200" b="1" dirty="0">
                <a:latin typeface="+mj-ea"/>
                <a:ea typeface="+mj-ea"/>
              </a:rPr>
              <a:t> HTML </a:t>
            </a:r>
            <a:r>
              <a:rPr lang="ko-KR" altLang="ko-KR" sz="1200" b="1" dirty="0">
                <a:latin typeface="+mj-ea"/>
                <a:ea typeface="+mj-ea"/>
              </a:rPr>
              <a:t>태그 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783063"/>
            <a:ext cx="3814762" cy="188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5162550" y="3499457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ko-KR" sz="1200" b="1" dirty="0">
                <a:latin typeface="+mj-ea"/>
                <a:ea typeface="+mj-ea"/>
              </a:rPr>
              <a:t>브라우저로 전송된</a:t>
            </a:r>
            <a:r>
              <a:rPr lang="en-US" altLang="ko-KR" sz="1200" b="1" dirty="0">
                <a:latin typeface="+mj-ea"/>
                <a:ea typeface="+mj-ea"/>
              </a:rPr>
              <a:t> HTML </a:t>
            </a:r>
            <a:r>
              <a:rPr lang="ko-KR" altLang="ko-KR" sz="1200" b="1" dirty="0">
                <a:latin typeface="+mj-ea"/>
                <a:ea typeface="+mj-ea"/>
              </a:rPr>
              <a:t>태그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5119" y="3362325"/>
            <a:ext cx="2619081" cy="21812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27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11.3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구성 요소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75" y="1504950"/>
            <a:ext cx="336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페이지 구성 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9625" y="1812727"/>
            <a:ext cx="7058025" cy="227261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j-ea"/>
                <a:ea typeface="+mj-ea"/>
              </a:rPr>
              <a:t>디렉티브 태그</a:t>
            </a:r>
            <a:r>
              <a:rPr lang="en-US" altLang="ko-KR" sz="1200" dirty="0">
                <a:latin typeface="+mj-ea"/>
                <a:ea typeface="+mj-ea"/>
              </a:rPr>
              <a:t>(Directive Tag, page </a:t>
            </a:r>
            <a:r>
              <a:rPr lang="ko-KR" altLang="en-US" sz="1200" dirty="0" err="1">
                <a:latin typeface="+mj-ea"/>
                <a:ea typeface="+mj-ea"/>
              </a:rPr>
              <a:t>디렉티브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스크립트 요소</a:t>
            </a:r>
            <a:r>
              <a:rPr lang="en-US" altLang="ko-KR" sz="1200" dirty="0">
                <a:latin typeface="+mj-ea"/>
                <a:ea typeface="+mj-ea"/>
              </a:rPr>
              <a:t>(Scripting Element): </a:t>
            </a:r>
            <a:r>
              <a:rPr lang="ko-KR" altLang="en-US" sz="1200" dirty="0">
                <a:latin typeface="+mj-ea"/>
                <a:ea typeface="+mj-ea"/>
              </a:rPr>
              <a:t>주석문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스크립트릿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Scriptlet</a:t>
            </a:r>
            <a:r>
              <a:rPr lang="en-US" altLang="ko-KR" sz="1200" dirty="0">
                <a:latin typeface="+mj-ea"/>
                <a:ea typeface="+mj-ea"/>
              </a:rPr>
              <a:t>, &lt;%</a:t>
            </a:r>
            <a:r>
              <a:rPr lang="ko-KR" altLang="en-US" sz="1200" dirty="0">
                <a:latin typeface="+mj-ea"/>
                <a:ea typeface="+mj-ea"/>
              </a:rPr>
              <a:t>와 </a:t>
            </a:r>
            <a:r>
              <a:rPr lang="en-US" altLang="ko-KR" sz="1200" dirty="0">
                <a:latin typeface="+mj-ea"/>
                <a:ea typeface="+mj-ea"/>
              </a:rPr>
              <a:t>%&gt;), </a:t>
            </a:r>
            <a:r>
              <a:rPr lang="ko-KR" altLang="en-US" sz="1200" dirty="0">
                <a:latin typeface="+mj-ea"/>
                <a:ea typeface="+mj-ea"/>
              </a:rPr>
              <a:t>표현식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선언식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표현 언어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(Expression Language)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내장 객체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내장 변수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액션 태그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(Action Tag)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커스텀 태그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(Custom Tag)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327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543050"/>
            <a:ext cx="574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디렉티브 태그의 종류</a:t>
            </a:r>
            <a:r>
              <a:rPr lang="en-US" altLang="ko-KR" sz="1400" b="1" dirty="0">
                <a:latin typeface="+mj-ea"/>
                <a:ea typeface="+mj-ea"/>
              </a:rPr>
              <a:t>(&lt;%@   %&gt;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750" y="1803202"/>
            <a:ext cx="786765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page </a:t>
            </a:r>
            <a:r>
              <a:rPr lang="ko-KR" altLang="en-US" sz="1200" b="1" dirty="0" err="1">
                <a:solidFill>
                  <a:srgbClr val="FF0000"/>
                </a:solidFill>
              </a:rPr>
              <a:t>디렉티브</a:t>
            </a:r>
            <a:r>
              <a:rPr lang="ko-KR" altLang="en-US" sz="1200" b="1" dirty="0">
                <a:solidFill>
                  <a:srgbClr val="FF0000"/>
                </a:solidFill>
              </a:rPr>
              <a:t> 태그</a:t>
            </a:r>
            <a:r>
              <a:rPr lang="en-US" altLang="ko-KR" sz="1200" dirty="0"/>
              <a:t>(page Directive Tag): JSP </a:t>
            </a:r>
            <a:r>
              <a:rPr lang="ko-KR" altLang="en-US" sz="1200" dirty="0"/>
              <a:t>페이지의 전반적인 정보를 설정할 때 사용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include</a:t>
            </a:r>
            <a:r>
              <a:rPr lang="ko-KR" altLang="en-US" sz="1200" dirty="0"/>
              <a:t> 디렉티브 태그</a:t>
            </a:r>
            <a:r>
              <a:rPr lang="en-US" altLang="ko-KR" sz="1200" dirty="0"/>
              <a:t>(Include Directive Tag): </a:t>
            </a:r>
            <a:r>
              <a:rPr lang="ko-KR" altLang="en-US" sz="1200" dirty="0"/>
              <a:t>공통으로 사용하는 </a:t>
            </a:r>
            <a:r>
              <a:rPr lang="en-US" altLang="ko-KR" sz="1200" dirty="0"/>
              <a:t>JSP </a:t>
            </a:r>
            <a:r>
              <a:rPr lang="ko-KR" altLang="en-US" sz="1200" dirty="0"/>
              <a:t>페이지를 다른 </a:t>
            </a:r>
            <a:r>
              <a:rPr lang="en-US" altLang="ko-KR" sz="1200" dirty="0"/>
              <a:t>JSP </a:t>
            </a:r>
            <a:r>
              <a:rPr lang="ko-KR" altLang="en-US" sz="1200" dirty="0"/>
              <a:t>페이지에 추가할 때 사용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</a:rPr>
              <a:t>taglib</a:t>
            </a:r>
            <a:r>
              <a:rPr lang="ko-KR" altLang="en-US" sz="1200" dirty="0"/>
              <a:t> 디렉티브 태그</a:t>
            </a:r>
            <a:r>
              <a:rPr lang="en-US" altLang="ko-KR" sz="1200" dirty="0"/>
              <a:t>(Taglib Directive Tag): </a:t>
            </a:r>
            <a:r>
              <a:rPr lang="ko-KR" altLang="en-US" sz="1200" dirty="0"/>
              <a:t>개발자나 프레임워크에서 제공하는 태그를 사용할 때 사용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495287" y="3097177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11.4.1 page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디렉티브 태그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&lt;%@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%&gt;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정의와 사용법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050" y="3550058"/>
            <a:ext cx="7362825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>
                <a:latin typeface="+mj-ea"/>
                <a:ea typeface="+mj-ea"/>
              </a:rPr>
              <a:t> JSP </a:t>
            </a:r>
            <a:r>
              <a:rPr lang="ko-KR" altLang="en-US" sz="1200" dirty="0">
                <a:latin typeface="+mj-ea"/>
                <a:ea typeface="+mj-ea"/>
              </a:rPr>
              <a:t>페이지의 여러가지 속성을 설정하는데 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50" y="4204900"/>
            <a:ext cx="601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페이지 디렉티브 태그로 설정하는 여러가지 </a:t>
            </a:r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속성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6606"/>
              </p:ext>
            </p:extLst>
          </p:nvPr>
        </p:nvGraphicFramePr>
        <p:xfrm>
          <a:off x="750627" y="4472940"/>
          <a:ext cx="75646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info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설명해 주는 문자열을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"java"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사용할 언어를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"text/html"</a:t>
                      </a:r>
                      <a:endParaRPr lang="ko-KR" alt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출력 형식을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다른 패키지의 클래스를 임포트할 때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HttpSession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객체의 사용 여부를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"8kb"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출력 시 사용할 버퍼 크기를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autoFlush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페이지의 내용이 출력되기 전 버퍼가 다 채워질 경우 동작을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errorPage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"false"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 처리 도중 예외가 발생할 경우 예외 처리 담당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5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1001"/>
              </p:ext>
            </p:extLst>
          </p:nvPr>
        </p:nvGraphicFramePr>
        <p:xfrm>
          <a:off x="504967" y="1577340"/>
          <a:ext cx="754365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기본값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u="none" strike="noStrike" kern="1200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isErrorPage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"false"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현재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페이지가 예외 처리 담당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페이지인지를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pageEncoding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"ISO-8859-1"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페이지에서 사용하는 문자열 인코딩을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isELIgnored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"true"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JSP 2.0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버전에서 추가된 기능으로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EL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 유무를 지정합니다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5119" y="2857500"/>
            <a:ext cx="376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page</a:t>
            </a:r>
            <a:r>
              <a:rPr lang="ko-KR" altLang="en-US" sz="1200" b="1" dirty="0">
                <a:solidFill>
                  <a:srgbClr val="0000FF"/>
                </a:solidFill>
              </a:rPr>
              <a:t> 디렉티브  태그 사용 형식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706" y="3114080"/>
            <a:ext cx="6143625" cy="36933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&lt;%@</a:t>
            </a:r>
            <a:r>
              <a:rPr lang="en-US" altLang="ko-KR" dirty="0">
                <a:latin typeface="+mj-ea"/>
                <a:ea typeface="+mj-ea"/>
              </a:rPr>
              <a:t> page </a:t>
            </a:r>
            <a:r>
              <a:rPr lang="ko-KR" altLang="en-US" dirty="0">
                <a:latin typeface="+mj-ea"/>
                <a:ea typeface="+mj-ea"/>
              </a:rPr>
              <a:t>속성</a:t>
            </a:r>
            <a:r>
              <a:rPr lang="en-US" altLang="ko-KR" dirty="0">
                <a:latin typeface="+mj-ea"/>
                <a:ea typeface="+mj-ea"/>
              </a:rPr>
              <a:t>1="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1</a:t>
            </a:r>
            <a:r>
              <a:rPr lang="en-US" altLang="ko-KR" dirty="0">
                <a:latin typeface="+mj-ea"/>
                <a:ea typeface="+mj-ea"/>
              </a:rPr>
              <a:t>" </a:t>
            </a:r>
            <a:r>
              <a:rPr lang="ko-KR" altLang="en-US" dirty="0">
                <a:latin typeface="+mj-ea"/>
                <a:ea typeface="+mj-ea"/>
              </a:rPr>
              <a:t>속성</a:t>
            </a:r>
            <a:r>
              <a:rPr lang="en-US" altLang="ko-KR" dirty="0">
                <a:latin typeface="+mj-ea"/>
                <a:ea typeface="+mj-ea"/>
              </a:rPr>
              <a:t>2="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2</a:t>
            </a:r>
            <a:r>
              <a:rPr lang="en-US" altLang="ko-KR" dirty="0">
                <a:latin typeface="+mj-ea"/>
                <a:ea typeface="+mj-ea"/>
              </a:rPr>
              <a:t>" </a:t>
            </a:r>
            <a:r>
              <a:rPr lang="ko-KR" altLang="en-US" dirty="0">
                <a:latin typeface="+mj-ea"/>
                <a:ea typeface="+mj-ea"/>
              </a:rPr>
              <a:t>속성</a:t>
            </a:r>
            <a:r>
              <a:rPr lang="en-US" altLang="ko-KR" dirty="0">
                <a:latin typeface="+mj-ea"/>
                <a:ea typeface="+mj-ea"/>
              </a:rPr>
              <a:t>3="</a:t>
            </a:r>
            <a:r>
              <a:rPr lang="ko-KR" altLang="en-US" dirty="0">
                <a:solidFill>
                  <a:srgbClr val="C00000"/>
                </a:solidFill>
                <a:latin typeface="+mj-ea"/>
                <a:ea typeface="+mj-ea"/>
              </a:rPr>
              <a:t>값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3</a:t>
            </a:r>
            <a:r>
              <a:rPr lang="en-US" altLang="ko-KR" dirty="0">
                <a:latin typeface="+mj-ea"/>
                <a:ea typeface="+mj-ea"/>
              </a:rPr>
              <a:t>".... </a:t>
            </a:r>
            <a:r>
              <a:rPr lang="en-US" altLang="ko-KR" dirty="0">
                <a:solidFill>
                  <a:srgbClr val="0000FF"/>
                </a:solidFill>
                <a:latin typeface="+mj-ea"/>
                <a:ea typeface="+mj-ea"/>
              </a:rPr>
              <a:t>%&gt;</a:t>
            </a:r>
            <a:endParaRPr lang="ko-KR" altLang="en-US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706" y="4001452"/>
            <a:ext cx="5158105" cy="23031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33706" y="3695699"/>
            <a:ext cx="424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이클립스에서 자동으로 생성된 페이지 디렉티브 태그</a:t>
            </a:r>
          </a:p>
          <a:p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42975" y="4157364"/>
            <a:ext cx="4848836" cy="37653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페이지 디렉티브 태그 사용 예제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36187" y="1787933"/>
            <a:ext cx="5929313" cy="4765266"/>
            <a:chOff x="740862" y="1787933"/>
            <a:chExt cx="5929313" cy="4765266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49" y="1787933"/>
              <a:ext cx="5610225" cy="3768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862" y="5641999"/>
              <a:ext cx="5929313" cy="9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0798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210" y="1620024"/>
            <a:ext cx="5097780" cy="256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33450" y="1343025"/>
            <a:ext cx="461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ko-KR" sz="1200" b="1" dirty="0">
                <a:latin typeface="+mj-ea"/>
                <a:ea typeface="+mj-ea"/>
              </a:rPr>
              <a:t>파일이 변환되어서 생성된</a:t>
            </a:r>
            <a:r>
              <a:rPr lang="en-US" altLang="ko-KR" sz="1200" b="1" dirty="0">
                <a:latin typeface="+mj-ea"/>
                <a:ea typeface="+mj-ea"/>
              </a:rPr>
              <a:t> java </a:t>
            </a:r>
            <a:r>
              <a:rPr lang="ko-KR" altLang="ko-KR" sz="1200" b="1" dirty="0">
                <a:latin typeface="+mj-ea"/>
                <a:ea typeface="+mj-ea"/>
              </a:rPr>
              <a:t>파일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43400" y="2990850"/>
            <a:ext cx="1628775" cy="8858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서블릿으로 화면 구현 시 문제점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338" y="1787933"/>
            <a:ext cx="784860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기존 서블릿에서는 서블릿의 응답기능을 자바 코드를 기반으로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태그와 내용을 문자열로 전달하여  </a:t>
            </a:r>
            <a:r>
              <a:rPr lang="en-US" altLang="ko-KR" sz="1200" dirty="0">
                <a:latin typeface="+mj-ea"/>
                <a:ea typeface="+mj-ea"/>
              </a:rPr>
              <a:t>HTML</a:t>
            </a:r>
            <a:r>
              <a:rPr lang="ko-KR" altLang="en-US" sz="1200" dirty="0">
                <a:latin typeface="+mj-ea"/>
                <a:ea typeface="+mj-ea"/>
              </a:rPr>
              <a:t>과 자바스크립트로 화면을 구현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불편하고 비효율적임</a:t>
            </a:r>
            <a:r>
              <a:rPr lang="en-US" altLang="ko-KR" sz="1200" dirty="0">
                <a:latin typeface="+mj-ea"/>
                <a:ea typeface="+mj-ea"/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JSP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dirty="0">
                <a:latin typeface="+mj-ea"/>
                <a:ea typeface="+mj-ea"/>
              </a:rPr>
              <a:t>HTML, CSS</a:t>
            </a:r>
            <a:r>
              <a:rPr lang="ko-KR" altLang="en-US" sz="1200" dirty="0">
                <a:latin typeface="+mj-ea"/>
                <a:ea typeface="+mj-ea"/>
              </a:rPr>
              <a:t>와 자바스크립트를 기반으로</a:t>
            </a:r>
            <a:r>
              <a:rPr lang="en-US" altLang="ko-KR" sz="1200" dirty="0">
                <a:latin typeface="+mj-ea"/>
              </a:rPr>
              <a:t>(</a:t>
            </a:r>
            <a:r>
              <a:rPr lang="ko-KR" altLang="en-US" sz="1200" dirty="0">
                <a:latin typeface="+mj-ea"/>
              </a:rPr>
              <a:t>즉</a:t>
            </a:r>
            <a:r>
              <a:rPr lang="en-US" altLang="ko-KR" sz="1200" dirty="0">
                <a:latin typeface="+mj-ea"/>
              </a:rPr>
              <a:t>, HTML</a:t>
            </a:r>
            <a:r>
              <a:rPr lang="ko-KR" altLang="en-US" sz="1200" dirty="0">
                <a:latin typeface="+mj-ea"/>
              </a:rPr>
              <a:t>문서에</a:t>
            </a:r>
            <a:r>
              <a:rPr lang="en-US" altLang="ko-KR" sz="1200" dirty="0">
                <a:latin typeface="+mj-ea"/>
              </a:rPr>
              <a:t>)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요소들을 사용해 화면을 구현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208" y="2955429"/>
            <a:ext cx="6286841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80338" y="2724150"/>
            <a:ext cx="2143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온라인 서점 화면</a:t>
            </a:r>
          </a:p>
        </p:txBody>
      </p:sp>
    </p:spTree>
    <p:extLst>
      <p:ext uri="{BB962C8B-B14F-4D97-AF65-F5344CB8AC3E}">
        <p14:creationId xmlns:p14="http://schemas.microsoft.com/office/powerpoint/2010/main" val="191216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68" y="1483845"/>
            <a:ext cx="6867231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페이지 디렉티브 태그의 속성은 브라우저에서 요청 시 모두 자바 코드로 변환됨</a:t>
            </a: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719" y="2052955"/>
            <a:ext cx="5943600" cy="1113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057275" y="2886075"/>
            <a:ext cx="1752600" cy="2806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719" y="3724274"/>
            <a:ext cx="5943600" cy="2698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24274" y="4533900"/>
            <a:ext cx="2786209" cy="238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275" y="1568524"/>
            <a:ext cx="5943600" cy="1833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790700" y="1742197"/>
            <a:ext cx="3762375" cy="1809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275" y="1291525"/>
            <a:ext cx="496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contentType </a:t>
            </a:r>
            <a:r>
              <a:rPr lang="ko-KR" altLang="ko-KR" sz="1200" b="1" dirty="0">
                <a:latin typeface="+mj-ea"/>
                <a:ea typeface="+mj-ea"/>
              </a:rPr>
              <a:t>속성이 변환된 자바 코드</a:t>
            </a:r>
            <a:endParaRPr lang="ko-KR" altLang="en-US" sz="12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400" y="4591824"/>
            <a:ext cx="3898900" cy="128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12825" y="4314825"/>
            <a:ext cx="2035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20" y="1466850"/>
            <a:ext cx="4666956" cy="27699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페이지 디렉티브 속성을 설정할 때는 대소문자에 유의하세요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6887" y="2015807"/>
            <a:ext cx="4752975" cy="2140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4922484" y="2714625"/>
            <a:ext cx="1676400" cy="609600"/>
          </a:xfrm>
          <a:prstGeom prst="wedgeRectCallout">
            <a:avLst>
              <a:gd name="adj1" fmla="val -67298"/>
              <a:gd name="adj2" fmla="val 3358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'autoFlush' 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속성이름이 잘못 되었습니다</a:t>
            </a: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.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6600" y="3086099"/>
            <a:ext cx="1352550" cy="238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887" y="4562475"/>
            <a:ext cx="5153024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29150" y="6038850"/>
            <a:ext cx="2290761" cy="209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887" y="4276725"/>
            <a:ext cx="525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페이지 디렉티브 속성을 잘못 설정한 </a:t>
            </a:r>
            <a:r>
              <a:rPr lang="ko-KR" altLang="en-US" sz="1200" b="1" dirty="0"/>
              <a:t>한</a:t>
            </a:r>
            <a:r>
              <a:rPr lang="ko-KR" altLang="ko-KR" sz="1200" b="1" dirty="0"/>
              <a:t> 브라우저 요청 결과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28" y="2248674"/>
            <a:ext cx="434548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248674"/>
            <a:ext cx="4171950" cy="2999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11.4.3 include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디렉티브 태그 정의와 사용법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51" y="5450293"/>
            <a:ext cx="78390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여러 웹 페이지에서 공통으로 사용되는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페이지를 미리 만들어 놓고 요청 시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부모 웹페이지에 추가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해서 사용하는 방법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650" y="2238375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536728" y="2247900"/>
            <a:ext cx="3848100" cy="3524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7649" y="2733674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549081" y="2733675"/>
            <a:ext cx="676275" cy="22764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50" y="1951851"/>
            <a:ext cx="2867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쇼핑몰 메인 화면</a:t>
            </a:r>
            <a:endParaRPr lang="ko-KR" alt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81513" y="1971675"/>
            <a:ext cx="2761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/>
              <a:t>쇼핑몰 상품 상세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6828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71600" y="69758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1543050"/>
            <a:ext cx="592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인클루드 디렉티브 태그의 특징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725" y="1819454"/>
            <a:ext cx="6257925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재사용성이 높다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페이지의 유지관리가 쉽다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2828925"/>
            <a:ext cx="592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인클루드 디렉티브 태그 형식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7725" y="3109675"/>
            <a:ext cx="625792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&lt;%@ include file="</a:t>
            </a:r>
            <a:r>
              <a:rPr lang="ko-KR" altLang="en-US" sz="1400" b="1" dirty="0">
                <a:solidFill>
                  <a:srgbClr val="C00000"/>
                </a:solidFill>
                <a:latin typeface="+mj-ea"/>
                <a:ea typeface="+mj-ea"/>
              </a:rPr>
              <a:t>공통기능</a:t>
            </a:r>
            <a:r>
              <a:rPr lang="en-US" altLang="ko-KR" sz="1400" b="1" dirty="0">
                <a:solidFill>
                  <a:srgbClr val="C00000"/>
                </a:solidFill>
                <a:latin typeface="+mj-ea"/>
                <a:ea typeface="+mj-ea"/>
              </a:rPr>
              <a:t>.jsp</a:t>
            </a:r>
            <a:r>
              <a:rPr lang="en-US" altLang="ko-KR" sz="1400" b="1" dirty="0">
                <a:latin typeface="+mj-ea"/>
                <a:ea typeface="+mj-ea"/>
              </a:rPr>
              <a:t>" %&gt;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11.4.4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인클루드 디렉티브 태그 이용해 이미지 삽입하기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425" y="1971675"/>
            <a:ext cx="740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프로젝트의 </a:t>
            </a:r>
            <a:r>
              <a:rPr lang="en-US" altLang="ko-KR" sz="1200" dirty="0">
                <a:latin typeface="+mj-ea"/>
                <a:ea typeface="+mj-ea"/>
              </a:rPr>
              <a:t>WebContent</a:t>
            </a:r>
            <a:r>
              <a:rPr lang="ko-KR" altLang="en-US" sz="1200" dirty="0">
                <a:latin typeface="+mj-ea"/>
                <a:ea typeface="+mj-ea"/>
              </a:rPr>
              <a:t>에서 마우스 오른쪽 버튼을 클릭한 후 </a:t>
            </a:r>
            <a:r>
              <a:rPr lang="en-US" altLang="ko-KR" sz="1200" dirty="0">
                <a:latin typeface="+mj-ea"/>
                <a:ea typeface="+mj-ea"/>
              </a:rPr>
              <a:t>New &gt; Folder</a:t>
            </a:r>
            <a:r>
              <a:rPr lang="ko-KR" altLang="en-US" sz="1200" dirty="0">
                <a:latin typeface="+mj-ea"/>
                <a:ea typeface="+mj-ea"/>
              </a:rPr>
              <a:t>를 선택합니다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11" y="2421571"/>
            <a:ext cx="5051425" cy="15957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476500" y="2743200"/>
            <a:ext cx="5810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86375" y="3133723"/>
            <a:ext cx="58102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6661" y="4178595"/>
            <a:ext cx="7013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웹페이지에 표시할 이 미지 파일을 저장할 폴더를 생성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WebContents </a:t>
            </a:r>
            <a:r>
              <a:rPr lang="ko-KR" altLang="en-US" sz="1400" dirty="0"/>
              <a:t>폴더</a:t>
            </a:r>
            <a:r>
              <a:rPr lang="en-US" altLang="ko-KR" sz="1400" dirty="0"/>
              <a:t>-&gt;New-&gt;Folder 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실습에 사용하는 이미지파일은 윈도우 운영체제의 </a:t>
            </a:r>
            <a:r>
              <a:rPr lang="ko-KR" altLang="en-US" sz="1400" dirty="0" err="1"/>
              <a:t>사진폴더에</a:t>
            </a:r>
            <a:r>
              <a:rPr lang="ko-KR" altLang="en-US" sz="1400" dirty="0"/>
              <a:t> 있는 파일을 이용합니다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8175" y="1495425"/>
            <a:ext cx="740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폴더 이름으로 </a:t>
            </a:r>
            <a:r>
              <a:rPr lang="en-US" altLang="ko-KR" sz="1200" dirty="0">
                <a:latin typeface="+mj-ea"/>
                <a:ea typeface="+mj-ea"/>
              </a:rPr>
              <a:t>image</a:t>
            </a:r>
            <a:r>
              <a:rPr lang="ko-KR" altLang="en-US" sz="1200" dirty="0">
                <a:latin typeface="+mj-ea"/>
                <a:ea typeface="+mj-ea"/>
              </a:rPr>
              <a:t>를 입력한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852" y="1855470"/>
            <a:ext cx="3909695" cy="4347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95575" y="4867275"/>
            <a:ext cx="523875" cy="2286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3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1476375"/>
            <a:ext cx="706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3. </a:t>
            </a:r>
            <a:r>
              <a:rPr lang="ko-KR" altLang="en-US" sz="1200" dirty="0">
                <a:latin typeface="+mj-ea"/>
                <a:ea typeface="+mj-ea"/>
              </a:rPr>
              <a:t>이미지를 복사한 후 </a:t>
            </a:r>
            <a:r>
              <a:rPr lang="en-US" altLang="ko-KR" sz="1200" dirty="0">
                <a:latin typeface="+mj-ea"/>
                <a:ea typeface="+mj-ea"/>
              </a:rPr>
              <a:t>image </a:t>
            </a:r>
            <a:r>
              <a:rPr lang="ko-KR" altLang="en-US" sz="1200" dirty="0">
                <a:latin typeface="+mj-ea"/>
                <a:ea typeface="+mj-ea"/>
              </a:rPr>
              <a:t>폴더에 붙여 넣습니다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094" y="1821180"/>
            <a:ext cx="1974850" cy="2072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802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423600"/>
            <a:ext cx="752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다음과 같이 인클루드 디렉티브 태그를 이용해 두 개의 </a:t>
            </a:r>
            <a:r>
              <a:rPr lang="en-US" altLang="ko-KR" sz="1200" dirty="0">
                <a:latin typeface="+mj-ea"/>
                <a:ea typeface="+mj-ea"/>
              </a:rPr>
              <a:t>jsp </a:t>
            </a:r>
            <a:r>
              <a:rPr lang="ko-KR" altLang="en-US" sz="1200" dirty="0">
                <a:latin typeface="+mj-ea"/>
                <a:ea typeface="+mj-ea"/>
              </a:rPr>
              <a:t>파일을 작성합니다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57892" y="1734393"/>
            <a:ext cx="6067425" cy="2911698"/>
            <a:chOff x="838494" y="2079279"/>
            <a:chExt cx="6067425" cy="2911698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494" y="2079279"/>
              <a:ext cx="6067425" cy="668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84" y="2843213"/>
              <a:ext cx="5696244" cy="2147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8026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99" y="1620478"/>
            <a:ext cx="6186488" cy="34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5313" y="1331843"/>
            <a:ext cx="53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온라인 서점 구현 </a:t>
            </a:r>
            <a:r>
              <a:rPr lang="en-US" altLang="ko-KR" sz="1200" b="1" dirty="0">
                <a:latin typeface="+mj-ea"/>
                <a:ea typeface="+mj-ea"/>
              </a:rPr>
              <a:t>HTML</a:t>
            </a:r>
            <a:r>
              <a:rPr lang="ko-KR" altLang="en-US" sz="1200" b="1" dirty="0">
                <a:latin typeface="+mj-ea"/>
                <a:ea typeface="+mj-ea"/>
              </a:rPr>
              <a:t>과 자바스크립트 코드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45" y="1732666"/>
            <a:ext cx="8438857" cy="43728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2167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9" y="1466850"/>
            <a:ext cx="738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5. </a:t>
            </a:r>
            <a:r>
              <a:rPr lang="ko-KR" altLang="en-US" sz="1200" dirty="0">
                <a:latin typeface="+mj-ea"/>
                <a:ea typeface="+mj-ea"/>
              </a:rPr>
              <a:t>브라우저에서 요청하면 </a:t>
            </a:r>
            <a:r>
              <a:rPr lang="en-US" altLang="ko-KR" sz="1200" dirty="0">
                <a:latin typeface="+mj-ea"/>
                <a:ea typeface="+mj-ea"/>
              </a:rPr>
              <a:t>include.jsp </a:t>
            </a:r>
            <a:r>
              <a:rPr lang="ko-KR" altLang="en-US" sz="1200" dirty="0">
                <a:latin typeface="+mj-ea"/>
                <a:ea typeface="+mj-ea"/>
              </a:rPr>
              <a:t>안에 </a:t>
            </a:r>
            <a:r>
              <a:rPr lang="en-US" altLang="ko-KR" sz="1200" dirty="0">
                <a:latin typeface="+mj-ea"/>
                <a:ea typeface="+mj-ea"/>
              </a:rPr>
              <a:t>duke_image.jsp</a:t>
            </a:r>
            <a:r>
              <a:rPr lang="ko-KR" altLang="en-US" sz="1200" dirty="0">
                <a:latin typeface="+mj-ea"/>
                <a:ea typeface="+mj-ea"/>
              </a:rPr>
              <a:t>가 포함되어 표시됩니다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338" y="1743849"/>
            <a:ext cx="4623435" cy="3417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150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118" y="1447800"/>
            <a:ext cx="821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6. </a:t>
            </a:r>
            <a:r>
              <a:rPr lang="ko-KR" altLang="en-US" sz="1200" dirty="0">
                <a:latin typeface="+mj-ea"/>
                <a:ea typeface="+mj-ea"/>
              </a:rPr>
              <a:t>윈도 탐색기에서 다음 경로에 들어가면 브라우저에서 </a:t>
            </a:r>
            <a:r>
              <a:rPr lang="en-US" altLang="ko-KR" sz="1200" dirty="0">
                <a:latin typeface="+mj-ea"/>
                <a:ea typeface="+mj-ea"/>
              </a:rPr>
              <a:t>include.jsp</a:t>
            </a:r>
            <a:r>
              <a:rPr lang="ko-KR" altLang="en-US" sz="1200" dirty="0">
                <a:latin typeface="+mj-ea"/>
                <a:ea typeface="+mj-ea"/>
              </a:rPr>
              <a:t>를 요청할 때 변환된 자바 파일이 생성된 것을 볼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수 있습니다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자바 파일을 열어보면 인클루트 디렉티브 태그로 포함된 </a:t>
            </a:r>
            <a:r>
              <a:rPr lang="en-US" altLang="ko-KR" sz="1200" dirty="0">
                <a:latin typeface="+mj-ea"/>
                <a:ea typeface="+mj-ea"/>
              </a:rPr>
              <a:t>duke_image.jsp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태그가 합쳐져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  <a:r>
              <a:rPr lang="ko-KR" altLang="en-US" sz="1200" dirty="0">
                <a:latin typeface="+mj-ea"/>
                <a:ea typeface="+mj-ea"/>
              </a:rPr>
              <a:t>있습니다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874" y="2310130"/>
            <a:ext cx="5943600" cy="2866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400675" y="3886200"/>
            <a:ext cx="781050" cy="904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502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204" y="1630680"/>
            <a:ext cx="5339715" cy="4130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105025" y="3495675"/>
            <a:ext cx="3714750" cy="13620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6096000" y="4176712"/>
            <a:ext cx="1314450" cy="485776"/>
          </a:xfrm>
          <a:prstGeom prst="wedgeRectCallout">
            <a:avLst>
              <a:gd name="adj1" fmla="val -72651"/>
              <a:gd name="adj2" fmla="val -5539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spcAft>
                <a:spcPts val="120"/>
              </a:spcAft>
            </a:pPr>
            <a:r>
              <a:rPr lang="en-US" sz="1000" b="1" kern="100" dirty="0">
                <a:solidFill>
                  <a:srgbClr val="000000"/>
                </a:solidFill>
                <a:effectLst/>
                <a:cs typeface="Times New Roman"/>
              </a:rPr>
              <a:t>duke_image.jsp </a:t>
            </a:r>
            <a:r>
              <a:rPr lang="ko-KR" sz="1000" b="1" kern="100" dirty="0">
                <a:solidFill>
                  <a:srgbClr val="000000"/>
                </a:solidFill>
                <a:effectLst/>
                <a:cs typeface="Times New Roman"/>
              </a:rPr>
              <a:t>페이지가 포함됨</a:t>
            </a:r>
            <a:endParaRPr lang="ko-KR" sz="1000" kern="100" dirty="0">
              <a:effectLst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6204" y="1362075"/>
            <a:ext cx="525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>
                <a:latin typeface="+mj-ea"/>
                <a:ea typeface="+mj-ea"/>
              </a:rPr>
              <a:t>인클루드 디렉티브 태그에 의해 합쳐진</a:t>
            </a:r>
            <a:r>
              <a:rPr lang="en-US" altLang="ko-KR" sz="1200" b="1" dirty="0">
                <a:latin typeface="+mj-ea"/>
                <a:ea typeface="+mj-ea"/>
              </a:rPr>
              <a:t> HTML </a:t>
            </a:r>
            <a:r>
              <a:rPr lang="ko-KR" altLang="ko-KR" sz="1200" b="1" dirty="0">
                <a:latin typeface="+mj-ea"/>
                <a:ea typeface="+mj-ea"/>
              </a:rPr>
              <a:t>태그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1502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11.4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디렉티브 태그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487" y="5810251"/>
            <a:ext cx="6696374" cy="64633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 b="1" dirty="0">
                <a:latin typeface="+mj-ea"/>
                <a:ea typeface="+mj-ea"/>
              </a:rPr>
              <a:t>인클루드 디렉티브 태그를 이용해 </a:t>
            </a:r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페이지를 요청하면 요청하는 </a:t>
            </a:r>
            <a:r>
              <a:rPr lang="en-US" altLang="ko-KR" sz="1200" b="1" dirty="0">
                <a:latin typeface="+mj-ea"/>
                <a:ea typeface="+mj-ea"/>
              </a:rPr>
              <a:t>JSP </a:t>
            </a:r>
            <a:r>
              <a:rPr lang="ko-KR" altLang="en-US" sz="1200" b="1" dirty="0">
                <a:latin typeface="+mj-ea"/>
                <a:ea typeface="+mj-ea"/>
              </a:rPr>
              <a:t>페이지에 대해 </a:t>
            </a:r>
            <a:br>
              <a:rPr lang="en-US" altLang="ko-KR" sz="1200" b="1" dirty="0">
                <a:latin typeface="+mj-ea"/>
                <a:ea typeface="+mj-ea"/>
              </a:rPr>
            </a:br>
            <a:r>
              <a:rPr lang="ko-KR" altLang="en-US" sz="1200" b="1" dirty="0">
                <a:latin typeface="+mj-ea"/>
                <a:ea typeface="+mj-ea"/>
              </a:rPr>
              <a:t>실행하는 자바 파일은 단 한 개만 생성됨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69" y="1814512"/>
            <a:ext cx="58007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8069" y="1547812"/>
            <a:ext cx="481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인클루드 디렉티브 태그 실행 과정</a:t>
            </a:r>
          </a:p>
        </p:txBody>
      </p:sp>
    </p:spTree>
    <p:extLst>
      <p:ext uri="{BB962C8B-B14F-4D97-AF65-F5344CB8AC3E}">
        <p14:creationId xmlns:p14="http://schemas.microsoft.com/office/powerpoint/2010/main" val="3743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68" y="1572919"/>
            <a:ext cx="8543631" cy="4675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604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287" y="1520687"/>
            <a:ext cx="433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서블릿으로 화면</a:t>
            </a:r>
            <a:r>
              <a:rPr lang="en-US" altLang="ko-KR" sz="1400" b="1" dirty="0">
                <a:latin typeface="+mj-ea"/>
                <a:ea typeface="+mj-ea"/>
              </a:rPr>
              <a:t>(</a:t>
            </a:r>
            <a:r>
              <a:rPr lang="ko-KR" altLang="en-US" sz="1400" b="1" dirty="0">
                <a:latin typeface="+mj-ea"/>
                <a:ea typeface="+mj-ea"/>
              </a:rPr>
              <a:t>웹페이지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 구현 시 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57" y="1818862"/>
            <a:ext cx="7653130" cy="9233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웹 프로그램의 화면 기능이 복잡해지므로 서블릿의 자바 기반으로 화면 기능 구현 시 어려움이 발생함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디자이너 입장에서 화면 구현 시 자바 코드로 인해 작업이 어려워함</a:t>
            </a:r>
            <a:endParaRPr lang="en-US" altLang="ko-KR" sz="12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ea"/>
                <a:ea typeface="+mj-ea"/>
              </a:rPr>
              <a:t>서블릿에 비즈니스 로직과 화면 기능이 같이 있다 보니 개발 후 유지관리가 불편함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287" y="3130826"/>
            <a:ext cx="433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해결책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57" y="3429001"/>
            <a:ext cx="7653130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FF"/>
                </a:solidFill>
              </a:rPr>
              <a:t>서블릿의 비즈니스 로직</a:t>
            </a:r>
            <a:r>
              <a:rPr lang="ko-KR" altLang="en-US" sz="1200" dirty="0"/>
              <a:t>과 </a:t>
            </a:r>
            <a:r>
              <a:rPr lang="ko-KR" altLang="en-US" sz="1200" dirty="0">
                <a:solidFill>
                  <a:srgbClr val="0000FF"/>
                </a:solidFill>
              </a:rPr>
              <a:t>결과를 보여주는 화면 기능을 분리</a:t>
            </a:r>
            <a:r>
              <a:rPr lang="ko-KR" altLang="en-US" sz="1200" dirty="0"/>
              <a:t>하자</a:t>
            </a:r>
            <a:r>
              <a:rPr lang="en-US" altLang="ko-KR" sz="1200" dirty="0"/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비즈니스 로직과 화면을 분리함으로써 </a:t>
            </a:r>
            <a:r>
              <a:rPr lang="ko-KR" altLang="en-US" sz="1200" dirty="0">
                <a:solidFill>
                  <a:srgbClr val="0000FF"/>
                </a:solidFill>
              </a:rPr>
              <a:t>개발자는 비즈니스 로직 구현에 집중</a:t>
            </a:r>
            <a:r>
              <a:rPr lang="ko-KR" altLang="en-US" sz="1200" dirty="0"/>
              <a:t>하고</a:t>
            </a:r>
            <a:r>
              <a:rPr lang="en-US" altLang="ko-KR" sz="1200" dirty="0"/>
              <a:t>, </a:t>
            </a:r>
            <a:r>
              <a:rPr lang="ko-KR" altLang="en-US" sz="1200" dirty="0">
                <a:solidFill>
                  <a:srgbClr val="0000FF"/>
                </a:solidFill>
              </a:rPr>
              <a:t>디자이너는 화면 기능 구현에만 집중</a:t>
            </a:r>
            <a:r>
              <a:rPr lang="ko-KR" altLang="en-US" sz="1200" dirty="0"/>
              <a:t>하자</a:t>
            </a:r>
            <a:r>
              <a:rPr lang="en-US" altLang="ko-KR" sz="1200" dirty="0"/>
              <a:t>!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개발 후 </a:t>
            </a:r>
            <a:r>
              <a:rPr lang="ko-KR" altLang="en-US" sz="1200" dirty="0">
                <a:solidFill>
                  <a:srgbClr val="0000FF"/>
                </a:solidFill>
              </a:rPr>
              <a:t>재사용성과 유지관리가 휠씬 수월해진다</a:t>
            </a:r>
            <a:r>
              <a:rPr lang="en-US" altLang="ko-KR" sz="1200" dirty="0"/>
              <a:t>!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4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11.1.2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구성 요소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11.1 JSP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등장 배경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557" y="1818862"/>
            <a:ext cx="5176479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00FF"/>
                </a:solidFill>
              </a:rPr>
              <a:t>HTML </a:t>
            </a:r>
            <a:r>
              <a:rPr lang="ko-KR" altLang="en-US" sz="1200" dirty="0">
                <a:solidFill>
                  <a:srgbClr val="0000FF"/>
                </a:solidFill>
              </a:rPr>
              <a:t>태그</a:t>
            </a:r>
            <a:r>
              <a:rPr lang="en-US" altLang="ko-KR" sz="1200" dirty="0">
                <a:solidFill>
                  <a:srgbClr val="0000FF"/>
                </a:solidFill>
              </a:rPr>
              <a:t>, CSS </a:t>
            </a:r>
            <a:r>
              <a:rPr lang="ko-KR" altLang="en-US" sz="1200" dirty="0">
                <a:solidFill>
                  <a:srgbClr val="0000FF"/>
                </a:solidFill>
              </a:rPr>
              <a:t>그리고 자바스크립트 코드</a:t>
            </a:r>
            <a:r>
              <a:rPr lang="en-US" altLang="ko-KR" sz="1200" dirty="0">
                <a:solidFill>
                  <a:srgbClr val="0000FF"/>
                </a:solidFill>
              </a:rPr>
              <a:t>(HTML </a:t>
            </a:r>
            <a:r>
              <a:rPr lang="ko-KR" altLang="en-US" sz="1200" dirty="0">
                <a:solidFill>
                  <a:srgbClr val="0000FF"/>
                </a:solidFill>
              </a:rPr>
              <a:t>파일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  <a:endParaRPr lang="ko-KR" altLang="en-US" sz="1200" dirty="0">
              <a:solidFill>
                <a:srgbClr val="0000FF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FF"/>
                </a:solidFill>
              </a:rPr>
              <a:t> JSP </a:t>
            </a:r>
            <a:r>
              <a:rPr lang="ko-KR" altLang="en-US" sz="1200" dirty="0">
                <a:solidFill>
                  <a:srgbClr val="0000FF"/>
                </a:solidFill>
              </a:rPr>
              <a:t>기본 태그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FF"/>
                </a:solidFill>
              </a:rPr>
              <a:t> JSP </a:t>
            </a:r>
            <a:r>
              <a:rPr lang="ko-KR" altLang="en-US" sz="1200" dirty="0">
                <a:solidFill>
                  <a:srgbClr val="0000FF"/>
                </a:solidFill>
              </a:rPr>
              <a:t>액션 태그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/>
              <a:t>개발자가 직접 만들거나 프레임워크에서 제공하는 </a:t>
            </a:r>
            <a:r>
              <a:rPr lang="ko-KR" altLang="en-US" sz="1200" b="1" dirty="0">
                <a:solidFill>
                  <a:srgbClr val="0000FF"/>
                </a:solidFill>
              </a:rPr>
              <a:t>커스텀</a:t>
            </a:r>
            <a:r>
              <a:rPr lang="en-US" altLang="ko-KR" sz="1200" b="1" dirty="0">
                <a:solidFill>
                  <a:srgbClr val="0000FF"/>
                </a:solidFill>
              </a:rPr>
              <a:t>(custom) </a:t>
            </a:r>
            <a:r>
              <a:rPr lang="ko-KR" altLang="en-US" sz="1200" b="1" dirty="0">
                <a:solidFill>
                  <a:srgbClr val="0000FF"/>
                </a:solidFill>
              </a:rPr>
              <a:t>태그</a:t>
            </a:r>
            <a:endParaRPr lang="ko-KR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0FB88-59BA-4765-A879-B1B457DD55BE}"/>
              </a:ext>
            </a:extLst>
          </p:cNvPr>
          <p:cNvSpPr txBox="1"/>
          <p:nvPr/>
        </p:nvSpPr>
        <p:spPr>
          <a:xfrm>
            <a:off x="736980" y="3429000"/>
            <a:ext cx="6168940" cy="199561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+mj-ea"/>
                <a:ea typeface="+mj-ea"/>
              </a:rPr>
              <a:t>xxx.html </a:t>
            </a:r>
            <a:r>
              <a:rPr lang="ko-KR" altLang="en-US" sz="1200" dirty="0">
                <a:latin typeface="+mj-ea"/>
                <a:ea typeface="+mj-ea"/>
              </a:rPr>
              <a:t>파일</a:t>
            </a:r>
            <a:r>
              <a:rPr lang="en-US" altLang="ko-KR" sz="1200" dirty="0">
                <a:latin typeface="+mj-ea"/>
                <a:ea typeface="+mj-ea"/>
              </a:rPr>
              <a:t>: HTML, CSS, 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JavaScript(</a:t>
            </a:r>
            <a:r>
              <a:rPr lang="en-US" altLang="ko-KR" sz="1200" dirty="0" err="1">
                <a:latin typeface="+mj-ea"/>
                <a:ea typeface="+mj-ea"/>
              </a:rPr>
              <a:t>Jquery</a:t>
            </a:r>
            <a:r>
              <a:rPr lang="ko-KR" altLang="en-US" sz="1200" dirty="0">
                <a:latin typeface="+mj-ea"/>
                <a:ea typeface="+mj-ea"/>
              </a:rPr>
              <a:t> 포함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rgbClr val="0000FF"/>
                </a:solidFill>
                <a:latin typeface="+mj-ea"/>
                <a:ea typeface="+mj-ea"/>
              </a:rPr>
              <a:t>xxx.jsp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:: html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 내용에 자바코드가 기술된 파일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서블릿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사용자 요청을 받아서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 처리하고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,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결과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HTML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파일을 보냄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서블릿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</a:rPr>
              <a:t>사용자 요청을 받아서</a:t>
            </a:r>
            <a:r>
              <a:rPr lang="en-US" altLang="ko-KR" sz="1200" dirty="0">
                <a:solidFill>
                  <a:srgbClr val="0000FF"/>
                </a:solidFill>
                <a:latin typeface="+mj-ea"/>
              </a:rPr>
              <a:t>,</a:t>
            </a:r>
            <a:r>
              <a:rPr lang="ko-KR" altLang="en-US" sz="1200" dirty="0">
                <a:solidFill>
                  <a:srgbClr val="0000FF"/>
                </a:solidFill>
                <a:latin typeface="+mj-ea"/>
              </a:rPr>
              <a:t>  처리</a:t>
            </a:r>
            <a:r>
              <a:rPr lang="en-US" altLang="ko-KR" sz="1200" dirty="0">
                <a:solidFill>
                  <a:srgbClr val="0000FF"/>
                </a:solidFill>
                <a:latin typeface="+mj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결과 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HTML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사용자에게 전송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1779C-6431-4160-8010-3EB71C4272BE}"/>
              </a:ext>
            </a:extLst>
          </p:cNvPr>
          <p:cNvSpPr txBox="1"/>
          <p:nvPr/>
        </p:nvSpPr>
        <p:spPr>
          <a:xfrm>
            <a:off x="5985667" y="2199155"/>
            <a:ext cx="2992079" cy="3391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>
                <a:solidFill>
                  <a:srgbClr val="0000FF"/>
                </a:solidFill>
              </a:rPr>
              <a:t>JSP </a:t>
            </a:r>
            <a:r>
              <a:rPr lang="ko-KR" altLang="en-US" sz="1200" b="1" dirty="0">
                <a:solidFill>
                  <a:srgbClr val="0000FF"/>
                </a:solidFill>
              </a:rPr>
              <a:t>파일</a:t>
            </a:r>
            <a:r>
              <a:rPr lang="en-US" altLang="ko-KR" sz="1200" b="1" dirty="0">
                <a:solidFill>
                  <a:srgbClr val="0000FF"/>
                </a:solidFill>
              </a:rPr>
              <a:t>(.</a:t>
            </a:r>
            <a:r>
              <a:rPr lang="en-US" altLang="ko-KR" sz="1200" b="1" dirty="0" err="1">
                <a:solidFill>
                  <a:srgbClr val="0000FF"/>
                </a:solidFill>
              </a:rPr>
              <a:t>jsp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76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11.2.1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톰캣 컨테이너에서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944" y="1797458"/>
            <a:ext cx="8029575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변환 단계</a:t>
            </a:r>
            <a:r>
              <a:rPr lang="en-US" altLang="ko-KR" sz="1200" dirty="0">
                <a:latin typeface="+mj-ea"/>
                <a:ea typeface="+mj-ea"/>
              </a:rPr>
              <a:t>(Translation Step):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컨테이너는 </a:t>
            </a:r>
            <a:r>
              <a:rPr lang="en-US" altLang="ko-KR" sz="1200" b="1" dirty="0">
                <a:solidFill>
                  <a:srgbClr val="0000FF"/>
                </a:solidFill>
                <a:latin typeface="+mj-ea"/>
                <a:ea typeface="+mj-ea"/>
              </a:rPr>
              <a:t>JSP </a:t>
            </a:r>
            <a:r>
              <a:rPr lang="ko-KR" altLang="en-US" sz="1200" b="1" dirty="0">
                <a:solidFill>
                  <a:srgbClr val="0000FF"/>
                </a:solidFill>
                <a:latin typeface="+mj-ea"/>
                <a:ea typeface="+mj-ea"/>
              </a:rPr>
              <a:t>파일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자바 파일로 변환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서블릿으로 변환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컴파일 단계</a:t>
            </a:r>
            <a:r>
              <a:rPr lang="en-US" altLang="ko-KR" sz="1200" dirty="0">
                <a:latin typeface="+mj-ea"/>
                <a:ea typeface="+mj-ea"/>
              </a:rPr>
              <a:t>(Compile Step):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컨테이너는 변환된 자바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(java)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파일을 클래스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(class)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파일로 컴파일</a:t>
            </a:r>
            <a:endParaRPr lang="en-US" altLang="ko-KR" sz="1200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j-ea"/>
                <a:ea typeface="+mj-ea"/>
              </a:rPr>
              <a:t>실행 단계</a:t>
            </a:r>
            <a:r>
              <a:rPr lang="en-US" altLang="ko-KR" sz="1200" dirty="0">
                <a:latin typeface="+mj-ea"/>
                <a:ea typeface="+mj-ea"/>
              </a:rPr>
              <a:t>(Interpret Step): 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컨테이너는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class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파일을 실행</a:t>
            </a:r>
            <a:r>
              <a:rPr lang="ko-KR" altLang="en-US" sz="1200" dirty="0">
                <a:latin typeface="+mj-ea"/>
                <a:ea typeface="+mj-ea"/>
              </a:rPr>
              <a:t>하여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그 결과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(HTML, CSS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와 자바스크립트 코드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)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를</a:t>
            </a:r>
            <a:b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</a:b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                              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  브라우저로 전송해 출력</a:t>
            </a:r>
          </a:p>
        </p:txBody>
      </p:sp>
    </p:spTree>
    <p:extLst>
      <p:ext uri="{BB962C8B-B14F-4D97-AF65-F5344CB8AC3E}">
        <p14:creationId xmlns:p14="http://schemas.microsoft.com/office/powerpoint/2010/main" val="360229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35052"/>
            <a:ext cx="8039113" cy="45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11.2.2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이클립스에서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JSP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 과정</a:t>
            </a:r>
            <a:endParaRPr lang="en-US" altLang="ko-KR" b="1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850" y="1943100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1. </a:t>
            </a:r>
            <a:r>
              <a:rPr lang="ko-KR" altLang="en-US" sz="1200" dirty="0">
                <a:latin typeface="+mj-ea"/>
                <a:ea typeface="+mj-ea"/>
              </a:rPr>
              <a:t>이클립스에서 새 프로젝트 </a:t>
            </a:r>
            <a:r>
              <a:rPr lang="en-US" altLang="ko-KR" sz="1200" dirty="0">
                <a:latin typeface="+mj-ea"/>
                <a:ea typeface="+mj-ea"/>
              </a:rPr>
              <a:t>pro11</a:t>
            </a:r>
            <a:r>
              <a:rPr lang="ko-KR" altLang="en-US" sz="1200" dirty="0">
                <a:latin typeface="+mj-ea"/>
                <a:ea typeface="+mj-ea"/>
              </a:rPr>
              <a:t>을 만들고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WebContent 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폴더에서 마우스 오른쪽 버튼을 클릭한 후 </a:t>
            </a:r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New 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+mj-ea"/>
                <a:ea typeface="+mj-ea"/>
              </a:rPr>
              <a:t>   JSP File</a:t>
            </a:r>
            <a:r>
              <a:rPr lang="ko-KR" altLang="en-US" sz="1200" dirty="0">
                <a:solidFill>
                  <a:srgbClr val="0000FF"/>
                </a:solidFill>
                <a:latin typeface="+mj-ea"/>
                <a:ea typeface="+mj-ea"/>
              </a:rPr>
              <a:t>을 선택</a:t>
            </a:r>
            <a:r>
              <a:rPr lang="ko-KR" altLang="en-US" sz="1200" dirty="0">
                <a:latin typeface="+mj-ea"/>
                <a:ea typeface="+mj-ea"/>
              </a:rPr>
              <a:t>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9166" y="5180469"/>
            <a:ext cx="4433594" cy="276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200" dirty="0">
                <a:latin typeface="+mj-ea"/>
                <a:ea typeface="+mj-ea"/>
              </a:rPr>
              <a:t>반드시 </a:t>
            </a:r>
            <a:r>
              <a:rPr lang="en-US" altLang="ko-KR" sz="1200" dirty="0">
                <a:latin typeface="+mj-ea"/>
                <a:ea typeface="+mj-ea"/>
              </a:rPr>
              <a:t>servlet_api.jar</a:t>
            </a:r>
            <a:r>
              <a:rPr lang="ko-KR" altLang="en-US" sz="1200" dirty="0">
                <a:latin typeface="+mj-ea"/>
                <a:ea typeface="+mj-ea"/>
              </a:rPr>
              <a:t>을 설정해 줍니다</a:t>
            </a:r>
            <a:r>
              <a:rPr lang="en-US" altLang="ko-KR" sz="1200" dirty="0">
                <a:latin typeface="+mj-ea"/>
                <a:ea typeface="+mj-ea"/>
              </a:rPr>
              <a:t>(5.4</a:t>
            </a:r>
            <a:r>
              <a:rPr lang="ko-KR" altLang="en-US" sz="1200" dirty="0">
                <a:latin typeface="+mj-ea"/>
                <a:ea typeface="+mj-ea"/>
              </a:rPr>
              <a:t>절 참고</a:t>
            </a:r>
            <a:r>
              <a:rPr lang="en-US" altLang="ko-KR" sz="1200" dirty="0">
                <a:latin typeface="+mj-ea"/>
                <a:ea typeface="+mj-ea"/>
              </a:rPr>
              <a:t>).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211" y="2404765"/>
            <a:ext cx="4994275" cy="271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181225" y="320992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09875" y="275272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572418" y="3687465"/>
            <a:ext cx="561975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4309" y="5715000"/>
            <a:ext cx="797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jsp </a:t>
            </a:r>
            <a:r>
              <a:rPr lang="ko-KR" altLang="en-US" sz="1400" dirty="0">
                <a:solidFill>
                  <a:srgbClr val="FF0000"/>
                </a:solidFill>
              </a:rPr>
              <a:t>파일은 주로 화면 구현 기능을 담당하므로</a:t>
            </a:r>
            <a:r>
              <a:rPr lang="en-US" altLang="ko-KR" sz="1400" dirty="0">
                <a:solidFill>
                  <a:srgbClr val="FF0000"/>
                </a:solidFill>
              </a:rPr>
              <a:t>, HTML </a:t>
            </a:r>
            <a:r>
              <a:rPr lang="ko-KR" altLang="en-US" sz="1400" dirty="0">
                <a:solidFill>
                  <a:srgbClr val="FF0000"/>
                </a:solidFill>
              </a:rPr>
              <a:t>파일처럼</a:t>
            </a:r>
            <a:r>
              <a:rPr lang="en-US" altLang="ko-KR" sz="1400" dirty="0">
                <a:solidFill>
                  <a:srgbClr val="FF0000"/>
                </a:solidFill>
              </a:rPr>
              <a:t>,  WebContent  </a:t>
            </a:r>
            <a:r>
              <a:rPr lang="ko-KR" altLang="en-US" sz="1400" dirty="0">
                <a:solidFill>
                  <a:srgbClr val="FF0000"/>
                </a:solidFill>
              </a:rPr>
              <a:t>폴더에 위치시킵니다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4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1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 </a:t>
            </a: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JSP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정의와 구성 요소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11.2 JSP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작업 과정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325" y="1651516"/>
            <a:ext cx="7029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ea"/>
                <a:ea typeface="+mj-ea"/>
              </a:rPr>
              <a:t>2. </a:t>
            </a:r>
            <a:r>
              <a:rPr lang="ko-KR" altLang="en-US" sz="1200" dirty="0">
                <a:latin typeface="+mj-ea"/>
                <a:ea typeface="+mj-ea"/>
              </a:rPr>
              <a:t>파일 이름으로 </a:t>
            </a:r>
            <a:r>
              <a:rPr lang="en-US" altLang="ko-KR" sz="1200" dirty="0">
                <a:latin typeface="+mj-ea"/>
                <a:ea typeface="+mj-ea"/>
              </a:rPr>
              <a:t>hello.jsp</a:t>
            </a:r>
            <a:r>
              <a:rPr lang="ko-KR" altLang="en-US" sz="1200" dirty="0">
                <a:latin typeface="+mj-ea"/>
                <a:ea typeface="+mj-ea"/>
              </a:rPr>
              <a:t>를 입력한 후 </a:t>
            </a:r>
            <a:r>
              <a:rPr lang="en-US" altLang="ko-KR" sz="1200" dirty="0">
                <a:latin typeface="+mj-ea"/>
                <a:ea typeface="+mj-ea"/>
              </a:rPr>
              <a:t>Finish</a:t>
            </a:r>
            <a:r>
              <a:rPr lang="ko-KR" altLang="en-US" sz="1200" dirty="0">
                <a:latin typeface="+mj-ea"/>
                <a:ea typeface="+mj-ea"/>
              </a:rPr>
              <a:t>를 클릭합니다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775" y="1985664"/>
            <a:ext cx="3683000" cy="3740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2714625" y="4829175"/>
            <a:ext cx="533400" cy="1905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</TotalTime>
  <Words>1514</Words>
  <Application>Microsoft Office PowerPoint</Application>
  <PresentationFormat>화면 슬라이드 쇼(4:3)</PresentationFormat>
  <Paragraphs>217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나눔스퀘어</vt:lpstr>
      <vt:lpstr>나눔스퀘어 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goott2</cp:lastModifiedBy>
  <cp:revision>479</cp:revision>
  <dcterms:created xsi:type="dcterms:W3CDTF">2018-08-29T04:30:46Z</dcterms:created>
  <dcterms:modified xsi:type="dcterms:W3CDTF">2020-11-24T07:51:25Z</dcterms:modified>
</cp:coreProperties>
</file>