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0"/>
  </p:notesMasterIdLst>
  <p:sldIdLst>
    <p:sldId id="719" r:id="rId2"/>
    <p:sldId id="720" r:id="rId3"/>
    <p:sldId id="726" r:id="rId4"/>
    <p:sldId id="262" r:id="rId5"/>
    <p:sldId id="727" r:id="rId6"/>
    <p:sldId id="731" r:id="rId7"/>
    <p:sldId id="732" r:id="rId8"/>
    <p:sldId id="733" r:id="rId9"/>
    <p:sldId id="734" r:id="rId10"/>
    <p:sldId id="735" r:id="rId11"/>
    <p:sldId id="722" r:id="rId12"/>
    <p:sldId id="736" r:id="rId13"/>
    <p:sldId id="737" r:id="rId14"/>
    <p:sldId id="738" r:id="rId15"/>
    <p:sldId id="739" r:id="rId16"/>
    <p:sldId id="740" r:id="rId17"/>
    <p:sldId id="741" r:id="rId18"/>
    <p:sldId id="742" r:id="rId19"/>
    <p:sldId id="744" r:id="rId20"/>
    <p:sldId id="748" r:id="rId21"/>
    <p:sldId id="745" r:id="rId22"/>
    <p:sldId id="746" r:id="rId23"/>
    <p:sldId id="747" r:id="rId24"/>
    <p:sldId id="743" r:id="rId25"/>
    <p:sldId id="750" r:id="rId26"/>
    <p:sldId id="754" r:id="rId27"/>
    <p:sldId id="755" r:id="rId28"/>
    <p:sldId id="756" r:id="rId29"/>
    <p:sldId id="751" r:id="rId30"/>
    <p:sldId id="752" r:id="rId31"/>
    <p:sldId id="749" r:id="rId32"/>
    <p:sldId id="753" r:id="rId33"/>
    <p:sldId id="758" r:id="rId34"/>
    <p:sldId id="759" r:id="rId35"/>
    <p:sldId id="760" r:id="rId36"/>
    <p:sldId id="767" r:id="rId37"/>
    <p:sldId id="761" r:id="rId38"/>
    <p:sldId id="762" r:id="rId39"/>
    <p:sldId id="768" r:id="rId40"/>
    <p:sldId id="770" r:id="rId41"/>
    <p:sldId id="763" r:id="rId42"/>
    <p:sldId id="764" r:id="rId43"/>
    <p:sldId id="774" r:id="rId44"/>
    <p:sldId id="771" r:id="rId45"/>
    <p:sldId id="772" r:id="rId46"/>
    <p:sldId id="765" r:id="rId47"/>
    <p:sldId id="775" r:id="rId48"/>
    <p:sldId id="766" r:id="rId49"/>
    <p:sldId id="783" r:id="rId50"/>
    <p:sldId id="778" r:id="rId51"/>
    <p:sldId id="779" r:id="rId52"/>
    <p:sldId id="780" r:id="rId53"/>
    <p:sldId id="781" r:id="rId54"/>
    <p:sldId id="776" r:id="rId55"/>
    <p:sldId id="790" r:id="rId56"/>
    <p:sldId id="785" r:id="rId57"/>
    <p:sldId id="791" r:id="rId58"/>
    <p:sldId id="792" r:id="rId59"/>
    <p:sldId id="793" r:id="rId60"/>
    <p:sldId id="796" r:id="rId61"/>
    <p:sldId id="794" r:id="rId62"/>
    <p:sldId id="795" r:id="rId63"/>
    <p:sldId id="786" r:id="rId64"/>
    <p:sldId id="777" r:id="rId65"/>
    <p:sldId id="787" r:id="rId66"/>
    <p:sldId id="788" r:id="rId67"/>
    <p:sldId id="789" r:id="rId68"/>
    <p:sldId id="784" r:id="rId69"/>
    <p:sldId id="801" r:id="rId70"/>
    <p:sldId id="798" r:id="rId71"/>
    <p:sldId id="799" r:id="rId72"/>
    <p:sldId id="802" r:id="rId73"/>
    <p:sldId id="803" r:id="rId74"/>
    <p:sldId id="804" r:id="rId75"/>
    <p:sldId id="800" r:id="rId76"/>
    <p:sldId id="805" r:id="rId77"/>
    <p:sldId id="807" r:id="rId78"/>
    <p:sldId id="812" r:id="rId79"/>
    <p:sldId id="809" r:id="rId80"/>
    <p:sldId id="810" r:id="rId81"/>
    <p:sldId id="813" r:id="rId82"/>
    <p:sldId id="814" r:id="rId83"/>
    <p:sldId id="815" r:id="rId84"/>
    <p:sldId id="816" r:id="rId85"/>
    <p:sldId id="811" r:id="rId86"/>
    <p:sldId id="817" r:id="rId87"/>
    <p:sldId id="818" r:id="rId88"/>
    <p:sldId id="820" r:id="rId89"/>
    <p:sldId id="821" r:id="rId90"/>
    <p:sldId id="822" r:id="rId91"/>
    <p:sldId id="819" r:id="rId92"/>
    <p:sldId id="823" r:id="rId93"/>
    <p:sldId id="824" r:id="rId94"/>
    <p:sldId id="825" r:id="rId95"/>
    <p:sldId id="826" r:id="rId96"/>
    <p:sldId id="827" r:id="rId97"/>
    <p:sldId id="806" r:id="rId98"/>
    <p:sldId id="828" r:id="rId9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385" userDrawn="1">
          <p15:clr>
            <a:srgbClr val="A4A3A4"/>
          </p15:clr>
        </p15:guide>
        <p15:guide id="3" pos="5375" userDrawn="1">
          <p15:clr>
            <a:srgbClr val="A4A3A4"/>
          </p15:clr>
        </p15:guide>
        <p15:guide id="4" pos="5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EN Kim" initials="S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B83010"/>
    <a:srgbClr val="664E9C"/>
    <a:srgbClr val="39BCB8"/>
    <a:srgbClr val="39BBB6"/>
    <a:srgbClr val="49C1BE"/>
    <a:srgbClr val="B5A8D3"/>
    <a:srgbClr val="EE5835"/>
    <a:srgbClr val="2D8F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66" y="108"/>
      </p:cViewPr>
      <p:guideLst>
        <p:guide orient="horz" pos="1071"/>
        <p:guide pos="385"/>
        <p:guide pos="5375"/>
        <p:guide pos="5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094D2-52B1-4A24-9772-F4ABB377CA0B}" type="datetimeFigureOut">
              <a:rPr lang="ko-KR" altLang="en-US" smtClean="0"/>
              <a:pPr/>
              <a:t>2020-11-24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C5F93-DBD8-475E-B5C0-664EF94AA8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06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F71807D-336E-4FF6-BE4D-1DFB82D18E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8503"/>
            <a:ext cx="9144000" cy="687500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7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52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22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tomcat.apache.org/tomcat-9.0-doc/jasper-howto.html" TargetMode="Externa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89.emf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0" y="652004"/>
            <a:ext cx="9144000" cy="703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r>
              <a:rPr lang="ko-KR" altLang="en-US" sz="28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</a:t>
            </a:r>
            <a:r>
              <a:rPr lang="en-US" altLang="ko-KR" sz="28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JSP </a:t>
            </a:r>
            <a:r>
              <a:rPr lang="ko-KR" altLang="en-US" sz="28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스크립트 요소 기능</a:t>
            </a:r>
            <a:r>
              <a:rPr lang="en-US" altLang="ko-KR" sz="28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중요</a:t>
            </a:r>
            <a:r>
              <a:rPr lang="en-US" altLang="ko-KR" sz="28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!!!)</a:t>
            </a:r>
            <a:endParaRPr lang="ko-KR" altLang="en-US" sz="2800" spc="-100" dirty="0">
              <a:solidFill>
                <a:srgbClr val="FFFF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613603-1D49-4741-B2D3-A521AC92038F}"/>
              </a:ext>
            </a:extLst>
          </p:cNvPr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962CC6-CE15-416C-9D3C-48EF4128E734}"/>
              </a:ext>
            </a:extLst>
          </p:cNvPr>
          <p:cNvSpPr txBox="1"/>
          <p:nvPr/>
        </p:nvSpPr>
        <p:spPr>
          <a:xfrm>
            <a:off x="646867" y="1890297"/>
            <a:ext cx="50637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12.1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JSP 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스크립트 요소</a:t>
            </a:r>
            <a:endParaRPr lang="en-US" altLang="ko-KR" sz="2000" dirty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12.2  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선언문 사용하기</a:t>
            </a:r>
            <a:endParaRPr lang="en-US" altLang="ko-KR" sz="2000" dirty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12.3 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스크립트릿 사용하기</a:t>
            </a:r>
            <a:endParaRPr lang="en-US" altLang="ko-KR" sz="2000" dirty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b="1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12.4 </a:t>
            </a:r>
            <a:r>
              <a:rPr lang="ko-KR" altLang="en-US" sz="2000" b="1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표현식 사용하기</a:t>
            </a:r>
            <a:endParaRPr lang="en-US" altLang="ko-KR" sz="2000" b="1" dirty="0">
              <a:solidFill>
                <a:srgbClr val="FFFF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12.5 JSP 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주석문 사용하기</a:t>
            </a:r>
            <a:endParaRPr lang="en-US" altLang="ko-KR" sz="2000" dirty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12.6 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스크립트 요소 이용해 실습하기</a:t>
            </a:r>
            <a:endParaRPr lang="en-US" altLang="ko-KR" sz="2000" dirty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12.7 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객체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변수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</a:t>
            </a:r>
            <a:endParaRPr lang="en-US" altLang="ko-KR" sz="2000" dirty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b="1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12.8  JSP </a:t>
            </a:r>
            <a:r>
              <a:rPr lang="ko-KR" altLang="en-US" sz="2000" b="1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예외 처리하기</a:t>
            </a:r>
            <a:endParaRPr lang="en-US" altLang="ko-KR" sz="2000" b="1" dirty="0">
              <a:solidFill>
                <a:srgbClr val="FFFF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962CC6-CE15-416C-9D3C-48EF4128E734}"/>
              </a:ext>
            </a:extLst>
          </p:cNvPr>
          <p:cNvSpPr txBox="1"/>
          <p:nvPr/>
        </p:nvSpPr>
        <p:spPr>
          <a:xfrm>
            <a:off x="4438456" y="1909244"/>
            <a:ext cx="4606932" cy="1544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12.9  JSP welcome 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지정하기</a:t>
            </a:r>
            <a:endParaRPr lang="en-US" altLang="ko-KR" sz="2000" dirty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12.10 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스크립트 요소 이용해 회원 정보 </a:t>
            </a:r>
            <a:br>
              <a:rPr lang="en-US" altLang="ko-KR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조회하기</a:t>
            </a:r>
            <a:endParaRPr lang="en-US" altLang="ko-KR" sz="2000" dirty="0">
              <a:solidFill>
                <a:srgbClr val="352B4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5788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12.3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스크립트릿 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6850" y="1544877"/>
            <a:ext cx="3310421" cy="88761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+mj-ea"/>
                <a:ea typeface="+mj-ea"/>
              </a:rPr>
              <a:t>JSP</a:t>
            </a:r>
            <a:r>
              <a:rPr lang="ko-KR" altLang="en-US" sz="1200" dirty="0">
                <a:latin typeface="+mj-ea"/>
                <a:ea typeface="+mj-ea"/>
              </a:rPr>
              <a:t>의 스크립트 요소는 브라우저로 전송되지 않고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브라우저로 전송되기 전에 컨테이너에서 자바 코드로 변환됨</a:t>
            </a: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562100"/>
            <a:ext cx="4419898" cy="44307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667348" y="1285101"/>
            <a:ext cx="3914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200" b="1" dirty="0"/>
              <a:t>서블릿으로 변경된 상태</a:t>
            </a:r>
            <a:endParaRPr lang="ko-KR" altLang="en-US" sz="1200" b="1" dirty="0"/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6950" y="3629025"/>
            <a:ext cx="2400300" cy="1600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076950" y="3305175"/>
            <a:ext cx="2400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200" b="1" dirty="0">
                <a:latin typeface="+mj-ea"/>
                <a:ea typeface="+mj-ea"/>
              </a:rPr>
              <a:t>브라우저로 전송된</a:t>
            </a:r>
            <a:r>
              <a:rPr lang="en-US" altLang="ko-KR" sz="1200" b="1" dirty="0">
                <a:latin typeface="+mj-ea"/>
                <a:ea typeface="+mj-ea"/>
              </a:rPr>
              <a:t> HTML </a:t>
            </a:r>
            <a:r>
              <a:rPr lang="ko-KR" altLang="ko-KR" sz="1200" b="1" dirty="0">
                <a:latin typeface="+mj-ea"/>
                <a:ea typeface="+mj-ea"/>
              </a:rPr>
              <a:t>태그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24274" y="3582174"/>
            <a:ext cx="2381245" cy="19530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24274" y="5229225"/>
            <a:ext cx="2114251" cy="76363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 설명선 12"/>
          <p:cNvSpPr/>
          <p:nvPr/>
        </p:nvSpPr>
        <p:spPr>
          <a:xfrm>
            <a:off x="4057968" y="3582174"/>
            <a:ext cx="1952625" cy="392430"/>
          </a:xfrm>
          <a:prstGeom prst="wedgeRectCallout">
            <a:avLst>
              <a:gd name="adj1" fmla="val -66995"/>
              <a:gd name="adj2" fmla="val -1874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120"/>
              </a:spcAft>
            </a:pPr>
            <a:r>
              <a:rPr lang="ko-KR" sz="1000" b="1" kern="100" dirty="0">
                <a:solidFill>
                  <a:srgbClr val="000000"/>
                </a:solidFill>
                <a:effectLst/>
                <a:cs typeface="Times New Roman"/>
              </a:rPr>
              <a:t>서블릿의 </a:t>
            </a:r>
            <a:r>
              <a:rPr lang="en-US" sz="1000" b="1" kern="100" dirty="0">
                <a:solidFill>
                  <a:srgbClr val="000000"/>
                </a:solidFill>
                <a:effectLst/>
                <a:cs typeface="Times New Roman"/>
              </a:rPr>
              <a:t>_jspService() </a:t>
            </a:r>
            <a:r>
              <a:rPr lang="ko-KR" sz="1000" b="1" kern="100" dirty="0">
                <a:solidFill>
                  <a:srgbClr val="000000"/>
                </a:solidFill>
                <a:effectLst/>
                <a:cs typeface="Times New Roman"/>
              </a:rPr>
              <a:t>메서드 안의 자바 코드로 변환됩니다</a:t>
            </a:r>
            <a:r>
              <a:rPr lang="en-US" sz="1000" b="1" kern="100" dirty="0">
                <a:solidFill>
                  <a:srgbClr val="000000"/>
                </a:solidFill>
                <a:effectLst/>
                <a:cs typeface="Times New Roman"/>
              </a:rPr>
              <a:t>.</a:t>
            </a:r>
            <a:endParaRPr lang="ko-KR" sz="1000" kern="100" dirty="0">
              <a:effectLst/>
              <a:cs typeface="Times New Roman"/>
            </a:endParaRPr>
          </a:p>
        </p:txBody>
      </p:sp>
      <p:sp>
        <p:nvSpPr>
          <p:cNvPr id="14" name="사각형 설명선 13"/>
          <p:cNvSpPr/>
          <p:nvPr/>
        </p:nvSpPr>
        <p:spPr>
          <a:xfrm>
            <a:off x="3728721" y="5422402"/>
            <a:ext cx="2320290" cy="417013"/>
          </a:xfrm>
          <a:prstGeom prst="wedgeRectCallout">
            <a:avLst>
              <a:gd name="adj1" fmla="val -62605"/>
              <a:gd name="adj2" fmla="val 1524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120"/>
              </a:spcAft>
            </a:pPr>
            <a:r>
              <a:rPr lang="en-US" sz="1000" b="1" kern="100" dirty="0">
                <a:solidFill>
                  <a:srgbClr val="000000"/>
                </a:solidFill>
                <a:effectLst/>
                <a:cs typeface="Times New Roman"/>
              </a:rPr>
              <a:t>name</a:t>
            </a:r>
            <a:r>
              <a:rPr lang="ko-KR" sz="1000" b="1" kern="100" dirty="0">
                <a:solidFill>
                  <a:srgbClr val="000000"/>
                </a:solidFill>
                <a:effectLst/>
                <a:cs typeface="Times New Roman"/>
              </a:rPr>
              <a:t>과</a:t>
            </a:r>
            <a:r>
              <a:rPr lang="en-US" sz="1000" b="1" kern="100" dirty="0">
                <a:solidFill>
                  <a:srgbClr val="000000"/>
                </a:solidFill>
                <a:effectLst/>
                <a:cs typeface="Times New Roman"/>
              </a:rPr>
              <a:t> age</a:t>
            </a:r>
            <a:r>
              <a:rPr lang="ko-KR" sz="1000" b="1" kern="100" dirty="0">
                <a:solidFill>
                  <a:srgbClr val="000000"/>
                </a:solidFill>
                <a:effectLst/>
                <a:cs typeface="Times New Roman"/>
              </a:rPr>
              <a:t>의 값이</a:t>
            </a:r>
            <a:r>
              <a:rPr lang="en-US" sz="1000" b="1" kern="100" dirty="0">
                <a:solidFill>
                  <a:srgbClr val="000000"/>
                </a:solidFill>
                <a:effectLst/>
                <a:cs typeface="Times New Roman"/>
              </a:rPr>
              <a:t> print()</a:t>
            </a:r>
            <a:r>
              <a:rPr lang="ko-KR" sz="1000" b="1" kern="100" dirty="0">
                <a:solidFill>
                  <a:srgbClr val="000000"/>
                </a:solidFill>
                <a:effectLst/>
                <a:cs typeface="Times New Roman"/>
              </a:rPr>
              <a:t>로 브라우저로 전송됩니다</a:t>
            </a:r>
            <a:r>
              <a:rPr lang="en-US" sz="1000" b="1" kern="100" dirty="0">
                <a:solidFill>
                  <a:srgbClr val="000000"/>
                </a:solidFill>
                <a:effectLst/>
                <a:cs typeface="Times New Roman"/>
              </a:rPr>
              <a:t>.</a:t>
            </a:r>
            <a:endParaRPr lang="ko-KR" sz="1000" kern="100" dirty="0">
              <a:effectLst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5146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표현식 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4206" y="1580322"/>
            <a:ext cx="4235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JSP </a:t>
            </a:r>
            <a:r>
              <a:rPr lang="ko-KR" altLang="en-US" sz="1200" b="1" dirty="0">
                <a:latin typeface="+mj-ea"/>
                <a:ea typeface="+mj-ea"/>
              </a:rPr>
              <a:t>표현식 태그</a:t>
            </a:r>
            <a:r>
              <a:rPr lang="en-US" altLang="ko-KR" sz="1200" b="1" dirty="0">
                <a:latin typeface="+mj-ea"/>
                <a:ea typeface="+mj-ea"/>
              </a:rPr>
              <a:t>(JSP Expression Tag)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5313" y="1857321"/>
            <a:ext cx="7166113" cy="2769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+mj-ea"/>
                <a:ea typeface="+mj-ea"/>
              </a:rPr>
              <a:t>JSP </a:t>
            </a:r>
            <a:r>
              <a:rPr lang="ko-KR" altLang="en-US" sz="1200" dirty="0">
                <a:latin typeface="+mj-ea"/>
                <a:ea typeface="+mj-ea"/>
              </a:rPr>
              <a:t>페이지에서 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원하는 위치에 값을 출력</a:t>
            </a:r>
            <a:r>
              <a:rPr lang="ko-KR" altLang="en-US" sz="1200" dirty="0">
                <a:latin typeface="+mj-ea"/>
                <a:ea typeface="+mj-ea"/>
              </a:rPr>
              <a:t>하는 기능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4206" y="2325757"/>
            <a:ext cx="4235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</a:rPr>
              <a:t>JSP </a:t>
            </a:r>
            <a:r>
              <a:rPr lang="ko-KR" altLang="en-US" sz="1200" b="1" dirty="0">
                <a:latin typeface="+mj-ea"/>
              </a:rPr>
              <a:t>표현식 태그 </a:t>
            </a:r>
            <a:r>
              <a:rPr lang="ko-KR" altLang="en-US" sz="1200" b="1" dirty="0">
                <a:latin typeface="+mj-ea"/>
                <a:ea typeface="+mj-ea"/>
              </a:rPr>
              <a:t>형식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5313" y="2571750"/>
            <a:ext cx="7523664" cy="52322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ea"/>
                <a:ea typeface="+mj-ea"/>
              </a:rPr>
              <a:t>&lt;%</a:t>
            </a:r>
            <a:r>
              <a:rPr lang="en-US" altLang="ko-KR" sz="2800" b="1" dirty="0">
                <a:solidFill>
                  <a:srgbClr val="0000FF"/>
                </a:solidFill>
                <a:latin typeface="+mj-ea"/>
                <a:ea typeface="+mj-ea"/>
              </a:rPr>
              <a:t>=</a:t>
            </a:r>
            <a:r>
              <a:rPr lang="ko-KR" altLang="en-US" sz="2800" b="1" dirty="0">
                <a:solidFill>
                  <a:srgbClr val="C00000"/>
                </a:solidFill>
                <a:latin typeface="+mj-ea"/>
                <a:ea typeface="+mj-ea"/>
              </a:rPr>
              <a:t>값</a:t>
            </a:r>
            <a:r>
              <a:rPr lang="ko-KR" altLang="en-US" sz="2800" b="1" dirty="0">
                <a:latin typeface="+mj-ea"/>
                <a:ea typeface="+mj-ea"/>
              </a:rPr>
              <a:t> </a:t>
            </a:r>
            <a:r>
              <a:rPr lang="en-US" altLang="ko-KR" sz="2800" b="1" dirty="0">
                <a:latin typeface="+mj-ea"/>
                <a:ea typeface="+mj-ea"/>
              </a:rPr>
              <a:t>or </a:t>
            </a:r>
            <a:r>
              <a:rPr lang="ko-KR" altLang="en-US" sz="2800" b="1" dirty="0">
                <a:solidFill>
                  <a:srgbClr val="C00000"/>
                </a:solidFill>
                <a:latin typeface="+mj-ea"/>
                <a:ea typeface="+mj-ea"/>
              </a:rPr>
              <a:t>자바 변수 </a:t>
            </a:r>
            <a:r>
              <a:rPr lang="en-US" altLang="ko-KR" sz="2800" b="1" dirty="0">
                <a:latin typeface="+mj-ea"/>
                <a:ea typeface="+mj-ea"/>
              </a:rPr>
              <a:t>or </a:t>
            </a:r>
            <a:r>
              <a:rPr lang="ko-KR" altLang="en-US" sz="2800" b="1" dirty="0">
                <a:solidFill>
                  <a:srgbClr val="C00000"/>
                </a:solidFill>
                <a:latin typeface="+mj-ea"/>
                <a:ea typeface="+mj-ea"/>
              </a:rPr>
              <a:t>자바 식</a:t>
            </a:r>
            <a:r>
              <a:rPr lang="ko-KR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 </a:t>
            </a:r>
            <a:r>
              <a:rPr lang="en-US" altLang="ko-KR" sz="2800" b="1" dirty="0">
                <a:latin typeface="+mj-ea"/>
                <a:ea typeface="+mj-ea"/>
              </a:rPr>
              <a:t>%&gt;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7" y="3306727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12.4.1 JSP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표현식 실습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5313" y="3814558"/>
            <a:ext cx="7778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ko-KR" altLang="en-US" sz="1200" dirty="0">
                <a:latin typeface="+mj-ea"/>
                <a:ea typeface="+mj-ea"/>
              </a:rPr>
              <a:t>다음과 같이 </a:t>
            </a:r>
            <a:r>
              <a:rPr lang="en-US" altLang="ko-KR" sz="1200" dirty="0">
                <a:latin typeface="+mj-ea"/>
                <a:ea typeface="+mj-ea"/>
              </a:rPr>
              <a:t>hello3.jsp </a:t>
            </a:r>
            <a:r>
              <a:rPr lang="ko-KR" altLang="en-US" sz="1200" dirty="0">
                <a:latin typeface="+mj-ea"/>
                <a:ea typeface="+mj-ea"/>
              </a:rPr>
              <a:t>파일을 준비합니다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11" name="그림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3481" y="4210050"/>
            <a:ext cx="2124075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301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표현식 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0849" y="1423600"/>
            <a:ext cx="7353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ko-KR" altLang="en-US" sz="1200" dirty="0">
                <a:latin typeface="+mj-ea"/>
                <a:ea typeface="+mj-ea"/>
              </a:rPr>
              <a:t>다음과 같이 </a:t>
            </a:r>
            <a:r>
              <a:rPr lang="en-US" altLang="ko-KR" sz="1200" dirty="0">
                <a:latin typeface="+mj-ea"/>
                <a:ea typeface="+mj-ea"/>
              </a:rPr>
              <a:t>hello3.jsp</a:t>
            </a:r>
            <a:r>
              <a:rPr lang="ko-KR" altLang="en-US" sz="1200" dirty="0">
                <a:latin typeface="+mj-ea"/>
                <a:ea typeface="+mj-ea"/>
              </a:rPr>
              <a:t>를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283499" y="1749161"/>
            <a:ext cx="6184400" cy="4772575"/>
            <a:chOff x="600075" y="1971124"/>
            <a:chExt cx="6184400" cy="4772575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562" y="1971124"/>
              <a:ext cx="6157913" cy="1576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75" y="3548062"/>
              <a:ext cx="5667553" cy="3195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35146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표현식 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7225" y="1495425"/>
            <a:ext cx="773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en-US" altLang="ko-KR" sz="1200" dirty="0">
                <a:latin typeface="+mj-ea"/>
                <a:ea typeface="+mj-ea"/>
              </a:rPr>
              <a:t>http://localhost:8090/pro12/hello3.jsp?age=22</a:t>
            </a:r>
            <a:r>
              <a:rPr lang="ko-KR" altLang="en-US" sz="1200" dirty="0">
                <a:latin typeface="+mj-ea"/>
                <a:ea typeface="+mj-ea"/>
              </a:rPr>
              <a:t>로 요청하여 결과를 확인합니다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5074" y="1884362"/>
            <a:ext cx="3244850" cy="2803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9384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표현식 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0474" y="6430863"/>
            <a:ext cx="5886450" cy="2769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j-ea"/>
                <a:ea typeface="+mj-ea"/>
              </a:rPr>
              <a:t>표현식 안의 값은 </a:t>
            </a:r>
            <a:r>
              <a:rPr lang="en-US" altLang="ko-KR" sz="1200" dirty="0">
                <a:latin typeface="+mj-ea"/>
                <a:ea typeface="+mj-ea"/>
              </a:rPr>
              <a:t>PrintWriter.print()</a:t>
            </a:r>
            <a:r>
              <a:rPr lang="ko-KR" altLang="en-US" sz="1200" dirty="0">
                <a:latin typeface="+mj-ea"/>
                <a:ea typeface="+mj-ea"/>
              </a:rPr>
              <a:t>를 이용해 브라우저에 출력됩니다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3597" y="638492"/>
            <a:ext cx="4916805" cy="55810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3028950" y="3428999"/>
            <a:ext cx="1543049" cy="21907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028950" y="4019549"/>
            <a:ext cx="1543049" cy="21907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28950" y="4619624"/>
            <a:ext cx="1543049" cy="21907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028949" y="5200649"/>
            <a:ext cx="3124201" cy="21907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 설명선 10"/>
          <p:cNvSpPr/>
          <p:nvPr/>
        </p:nvSpPr>
        <p:spPr>
          <a:xfrm>
            <a:off x="4786312" y="3052761"/>
            <a:ext cx="1838325" cy="495302"/>
          </a:xfrm>
          <a:prstGeom prst="wedgeRectCallout">
            <a:avLst>
              <a:gd name="adj1" fmla="val -59175"/>
              <a:gd name="adj2" fmla="val 4068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120"/>
              </a:spcAft>
            </a:pPr>
            <a:r>
              <a:rPr lang="ko-KR" sz="1000" b="1" kern="100" dirty="0">
                <a:solidFill>
                  <a:srgbClr val="000000"/>
                </a:solidFill>
                <a:effectLst/>
                <a:cs typeface="Times New Roman"/>
              </a:rPr>
              <a:t>표현식의 위치에서</a:t>
            </a:r>
            <a:r>
              <a:rPr lang="en-US" sz="1000" b="1" kern="100" dirty="0">
                <a:solidFill>
                  <a:srgbClr val="000000"/>
                </a:solidFill>
                <a:effectLst/>
                <a:cs typeface="Times New Roman"/>
              </a:rPr>
              <a:t> print()</a:t>
            </a:r>
            <a:r>
              <a:rPr lang="ko-KR" sz="1000" b="1" kern="100" dirty="0">
                <a:solidFill>
                  <a:srgbClr val="000000"/>
                </a:solidFill>
                <a:effectLst/>
                <a:cs typeface="Times New Roman"/>
              </a:rPr>
              <a:t>를 이용해서 브라우저에 출력합니다</a:t>
            </a:r>
            <a:r>
              <a:rPr lang="en-US" sz="1000" b="1" kern="100" dirty="0">
                <a:solidFill>
                  <a:srgbClr val="000000"/>
                </a:solidFill>
                <a:effectLst/>
                <a:cs typeface="Times New Roman"/>
              </a:rPr>
              <a:t>.</a:t>
            </a:r>
            <a:endParaRPr lang="ko-KR" sz="1000" kern="100" dirty="0">
              <a:effectLst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9384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표현식 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2604018" y="3390895"/>
            <a:ext cx="304506" cy="32385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38983" y="3390895"/>
            <a:ext cx="5443092" cy="52322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&lt;%= %&gt; 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안의 자바 변수나 자바 식에는 </a:t>
            </a:r>
            <a:endParaRPr lang="en-US" altLang="ko-KR" sz="14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171450" indent="-171450"/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   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세미콜론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(;)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이 있으면 안 된다는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것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꼭 기억하세요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!</a:t>
            </a:r>
            <a:endParaRPr lang="ko-KR" altLang="en-US" sz="1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375" y="1348755"/>
            <a:ext cx="4718050" cy="1905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41375" y="1066800"/>
            <a:ext cx="2323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200" b="1" dirty="0">
                <a:latin typeface="+mj-ea"/>
                <a:ea typeface="+mj-ea"/>
              </a:rPr>
              <a:t>선언문에 세미콜론</a:t>
            </a:r>
            <a:r>
              <a:rPr lang="en-US" altLang="ko-KR" sz="1200" b="1" dirty="0">
                <a:latin typeface="+mj-ea"/>
                <a:ea typeface="+mj-ea"/>
              </a:rPr>
              <a:t>(;) </a:t>
            </a:r>
            <a:r>
              <a:rPr lang="ko-KR" altLang="ko-KR" sz="1200" b="1" dirty="0">
                <a:latin typeface="+mj-ea"/>
                <a:ea typeface="+mj-ea"/>
              </a:rPr>
              <a:t>추가</a:t>
            </a:r>
          </a:p>
        </p:txBody>
      </p:sp>
      <p:pic>
        <p:nvPicPr>
          <p:cNvPr id="10" name="그림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1375" y="3981448"/>
            <a:ext cx="3584799" cy="24714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9384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12.5 JSP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주석문 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225" y="1502807"/>
            <a:ext cx="548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JSP</a:t>
            </a:r>
            <a:r>
              <a:rPr lang="ko-KR" altLang="en-US" sz="1200" b="1" dirty="0">
                <a:latin typeface="+mj-ea"/>
                <a:ea typeface="+mj-ea"/>
              </a:rPr>
              <a:t>에 사용되는 주석문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0575" y="1779806"/>
            <a:ext cx="6448425" cy="88761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j-ea"/>
                <a:ea typeface="+mj-ea"/>
              </a:rPr>
              <a:t>HTML </a:t>
            </a:r>
            <a:r>
              <a:rPr lang="ko-KR" altLang="en-US" sz="1200" dirty="0">
                <a:latin typeface="+mj-ea"/>
                <a:ea typeface="+mj-ea"/>
              </a:rPr>
              <a:t>주석    </a:t>
            </a:r>
            <a:r>
              <a:rPr lang="en-US" altLang="ko-KR" sz="1200" dirty="0">
                <a:latin typeface="+mj-ea"/>
                <a:ea typeface="+mj-ea"/>
              </a:rPr>
              <a:t>&lt;!--  </a:t>
            </a:r>
            <a:r>
              <a:rPr lang="ko-KR" altLang="en-US" sz="1200" dirty="0">
                <a:latin typeface="+mj-ea"/>
                <a:ea typeface="+mj-ea"/>
              </a:rPr>
              <a:t>주석내용 </a:t>
            </a:r>
            <a:r>
              <a:rPr lang="en-US" altLang="ko-KR" sz="1200" dirty="0">
                <a:latin typeface="+mj-ea"/>
                <a:ea typeface="+mj-ea"/>
              </a:rPr>
              <a:t>--&gt;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자바 주석    </a:t>
            </a:r>
            <a:r>
              <a:rPr lang="en-US" altLang="ko-KR" sz="1200" dirty="0">
                <a:latin typeface="+mj-ea"/>
                <a:ea typeface="+mj-ea"/>
              </a:rPr>
              <a:t>//    /*   */  (&lt;%  %&gt;, &lt;%!   %&gt; </a:t>
            </a:r>
            <a:r>
              <a:rPr lang="ko-KR" altLang="en-US" sz="1200" dirty="0">
                <a:latin typeface="+mj-ea"/>
                <a:ea typeface="+mj-ea"/>
              </a:rPr>
              <a:t>사이에만 가능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j-ea"/>
                <a:ea typeface="+mj-ea"/>
              </a:rPr>
              <a:t>JSP </a:t>
            </a:r>
            <a:r>
              <a:rPr lang="ko-KR" altLang="en-US" sz="1200" dirty="0">
                <a:latin typeface="+mj-ea"/>
                <a:ea typeface="+mj-ea"/>
              </a:rPr>
              <a:t>주석     </a:t>
            </a:r>
            <a:r>
              <a:rPr lang="en-US" altLang="ko-KR" sz="1200" dirty="0">
                <a:latin typeface="+mj-ea"/>
                <a:ea typeface="+mj-ea"/>
              </a:rPr>
              <a:t>&lt;%--     --%&gt;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7225" y="3093482"/>
            <a:ext cx="548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JSP </a:t>
            </a:r>
            <a:r>
              <a:rPr lang="ko-KR" altLang="en-US" sz="1200" b="1" dirty="0">
                <a:latin typeface="+mj-ea"/>
                <a:ea typeface="+mj-ea"/>
              </a:rPr>
              <a:t>주석문 형식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0574" y="3370481"/>
            <a:ext cx="6448425" cy="4616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&lt;%</a:t>
            </a:r>
            <a:r>
              <a:rPr lang="en-US" altLang="ko-KR" sz="2400" b="1" dirty="0">
                <a:solidFill>
                  <a:srgbClr val="006600"/>
                </a:solidFill>
                <a:latin typeface="+mj-ea"/>
                <a:ea typeface="+mj-ea"/>
              </a:rPr>
              <a:t>--</a:t>
            </a:r>
            <a:r>
              <a:rPr lang="en-US" altLang="ko-KR" sz="2400" b="1" dirty="0">
                <a:latin typeface="+mj-ea"/>
                <a:ea typeface="+mj-ea"/>
              </a:rPr>
              <a:t> </a:t>
            </a:r>
            <a:r>
              <a:rPr lang="ko-KR" altLang="en-US" sz="2400" b="1" dirty="0">
                <a:solidFill>
                  <a:srgbClr val="C00000"/>
                </a:solidFill>
                <a:latin typeface="+mj-ea"/>
                <a:ea typeface="+mj-ea"/>
              </a:rPr>
              <a:t>내용</a:t>
            </a:r>
            <a:r>
              <a:rPr lang="ko-KR" altLang="en-US" sz="2400" b="1" dirty="0"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rgbClr val="006600"/>
                </a:solidFill>
                <a:latin typeface="+mj-ea"/>
                <a:ea typeface="+mj-ea"/>
              </a:rPr>
              <a:t>--</a:t>
            </a:r>
            <a:r>
              <a:rPr lang="en-US" altLang="ko-KR" sz="2400" b="1" dirty="0">
                <a:latin typeface="+mj-ea"/>
                <a:ea typeface="+mj-ea"/>
              </a:rPr>
              <a:t>%&gt;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6" y="4078252"/>
            <a:ext cx="8039113" cy="454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12.5.1 JSP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페이지에서 주석문 사용하기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0575" y="4533248"/>
            <a:ext cx="731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ko-KR" altLang="en-US" sz="1200" dirty="0">
                <a:latin typeface="+mj-ea"/>
                <a:ea typeface="+mj-ea"/>
              </a:rPr>
              <a:t>다음과 같이 </a:t>
            </a:r>
            <a:r>
              <a:rPr lang="en-US" altLang="ko-KR" sz="1200" dirty="0">
                <a:latin typeface="+mj-ea"/>
                <a:ea typeface="+mj-ea"/>
              </a:rPr>
              <a:t>hello4.jsp </a:t>
            </a:r>
            <a:r>
              <a:rPr lang="ko-KR" altLang="en-US" sz="1200" dirty="0">
                <a:latin typeface="+mj-ea"/>
                <a:ea typeface="+mj-ea"/>
              </a:rPr>
              <a:t>파일을 준비합니다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11" name="그림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4910" y="4810247"/>
            <a:ext cx="1909762" cy="19663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979717" y="1300029"/>
            <a:ext cx="2488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jsp </a:t>
            </a:r>
            <a:r>
              <a:rPr lang="ko-KR" altLang="en-US" sz="1400" dirty="0"/>
              <a:t>주석은 자바소스코드에서 </a:t>
            </a:r>
            <a:endParaRPr lang="en-US" altLang="ko-KR" sz="1400" dirty="0"/>
          </a:p>
          <a:p>
            <a:r>
              <a:rPr lang="ko-KR" altLang="en-US" sz="1400" dirty="0"/>
              <a:t>변환되지 않음</a:t>
            </a:r>
          </a:p>
        </p:txBody>
      </p:sp>
    </p:spTree>
    <p:extLst>
      <p:ext uri="{BB962C8B-B14F-4D97-AF65-F5344CB8AC3E}">
        <p14:creationId xmlns:p14="http://schemas.microsoft.com/office/powerpoint/2010/main" val="1362198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12.5 JSP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주석문 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0075" y="1533525"/>
            <a:ext cx="7496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en-US" altLang="ko-KR" sz="1200" dirty="0">
                <a:latin typeface="+mj-ea"/>
                <a:ea typeface="+mj-ea"/>
              </a:rPr>
              <a:t>hello4.jsp</a:t>
            </a:r>
            <a:r>
              <a:rPr lang="ko-KR" altLang="en-US" sz="1200" dirty="0">
                <a:latin typeface="+mj-ea"/>
                <a:ea typeface="+mj-ea"/>
              </a:rPr>
              <a:t>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 JSP </a:t>
            </a:r>
            <a:r>
              <a:rPr lang="ko-KR" altLang="en-US" sz="1200" dirty="0">
                <a:latin typeface="+mj-ea"/>
                <a:ea typeface="+mj-ea"/>
              </a:rPr>
              <a:t>페이지에서 사용되는 여러 가지 주석문이 포함되어 있습니다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592" y="1810524"/>
            <a:ext cx="6119813" cy="428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2198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12.5 JSP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주석문 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010" y="1504950"/>
            <a:ext cx="7038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en-US" altLang="ko-KR" sz="1200" dirty="0">
                <a:latin typeface="+mj-ea"/>
                <a:ea typeface="+mj-ea"/>
              </a:rPr>
              <a:t>. http://localhost:8090/pro12/hello4.jsp</a:t>
            </a:r>
            <a:r>
              <a:rPr lang="ko-KR" altLang="en-US" sz="1200" dirty="0">
                <a:latin typeface="+mj-ea"/>
                <a:ea typeface="+mj-ea"/>
              </a:rPr>
              <a:t>로 요청합니다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8194" y="1781949"/>
            <a:ext cx="3143250" cy="1447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48194" y="3839349"/>
            <a:ext cx="2457450" cy="1752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사각형 설명선 9"/>
          <p:cNvSpPr/>
          <p:nvPr/>
        </p:nvSpPr>
        <p:spPr>
          <a:xfrm>
            <a:off x="4610542" y="3839349"/>
            <a:ext cx="1828503" cy="397510"/>
          </a:xfrm>
          <a:prstGeom prst="wedgeRectCallout">
            <a:avLst>
              <a:gd name="adj1" fmla="val -68391"/>
              <a:gd name="adj2" fmla="val -516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120"/>
              </a:spcAft>
            </a:pPr>
            <a:r>
              <a:rPr lang="en-US" sz="1000" b="1" kern="1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/>
              </a:rPr>
              <a:t>HTML </a:t>
            </a:r>
            <a:r>
              <a:rPr lang="ko-KR" sz="1000" b="1" kern="1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/>
              </a:rPr>
              <a:t>주석문은 브라우저로 전달됩니다</a:t>
            </a:r>
            <a:r>
              <a:rPr lang="en-US" sz="1000" b="1" kern="1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/>
              </a:rPr>
              <a:t>.</a:t>
            </a:r>
            <a:endParaRPr lang="ko-KR" sz="1100" kern="100" dirty="0">
              <a:effectLst/>
              <a:latin typeface="+mj-ea"/>
              <a:ea typeface="+mj-ea"/>
              <a:cs typeface="Times New Roman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19495" y="3971429"/>
            <a:ext cx="1743369" cy="19875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198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12.5 JSP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주석문 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2974" y="1467624"/>
            <a:ext cx="686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자바 주석문은 서블릿으로 변환 시 자바 주석문으로 표시됩니다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2921" y="1743849"/>
            <a:ext cx="4459605" cy="34442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사각형 설명선 6"/>
          <p:cNvSpPr/>
          <p:nvPr/>
        </p:nvSpPr>
        <p:spPr>
          <a:xfrm>
            <a:off x="5461308" y="2771774"/>
            <a:ext cx="1862435" cy="428626"/>
          </a:xfrm>
          <a:prstGeom prst="wedgeRectCallout">
            <a:avLst>
              <a:gd name="adj1" fmla="val -60261"/>
              <a:gd name="adj2" fmla="val 3710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120"/>
              </a:spcAft>
            </a:pPr>
            <a:r>
              <a:rPr lang="ko-KR" sz="1000" b="1" kern="1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/>
              </a:rPr>
              <a:t>서블릿에 자바 주석문을 표시됩니다</a:t>
            </a:r>
            <a:r>
              <a:rPr lang="en-US" sz="1000" b="1" kern="1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/>
              </a:rPr>
              <a:t>.</a:t>
            </a:r>
            <a:endParaRPr lang="ko-KR" sz="1100" b="1" kern="100" dirty="0">
              <a:effectLst/>
              <a:latin typeface="+mj-ea"/>
              <a:ea typeface="+mj-ea"/>
              <a:cs typeface="Times New Roman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90750" y="2771774"/>
            <a:ext cx="3067050" cy="58102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9565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12.1 </a:t>
            </a:r>
            <a:r>
              <a:rPr lang="en-US" altLang="ko-KR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JSP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스크립트 요소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509" y="1525800"/>
            <a:ext cx="4691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JSP </a:t>
            </a:r>
            <a:r>
              <a:rPr lang="ko-KR" altLang="en-US" sz="1200" b="1" dirty="0">
                <a:latin typeface="+mj-ea"/>
                <a:ea typeface="+mj-ea"/>
              </a:rPr>
              <a:t>스크립트 요소</a:t>
            </a:r>
            <a:r>
              <a:rPr lang="en-US" altLang="ko-KR" sz="1200" b="1" dirty="0">
                <a:latin typeface="+mj-ea"/>
                <a:ea typeface="+mj-ea"/>
              </a:rPr>
              <a:t>(Scripting Element)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5617" y="1802799"/>
            <a:ext cx="7285383" cy="88761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+mj-ea"/>
                <a:ea typeface="+mj-ea"/>
              </a:rPr>
              <a:t>JSP </a:t>
            </a:r>
            <a:r>
              <a:rPr lang="ko-KR" altLang="en-US" sz="1200" dirty="0">
                <a:latin typeface="+mj-ea"/>
                <a:ea typeface="+mj-ea"/>
              </a:rPr>
              <a:t>페이지에서 여러 가지 동적인 처리를 제공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>
                <a:latin typeface="+mj-ea"/>
                <a:ea typeface="+mj-ea"/>
              </a:rPr>
              <a:t>자바로 작성된 코드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  <a:r>
              <a:rPr lang="ko-KR" altLang="en-US" sz="1200" dirty="0">
                <a:latin typeface="+mj-ea"/>
                <a:ea typeface="+mj-ea"/>
              </a:rPr>
              <a:t>하는 기능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&lt;% %&gt;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기호 안에 자바 코드로 구현</a:t>
            </a:r>
            <a:r>
              <a:rPr lang="ko-KR" altLang="en-US" sz="1200" dirty="0">
                <a:latin typeface="+mj-ea"/>
                <a:ea typeface="+mj-ea"/>
              </a:rPr>
              <a:t>함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+mj-ea"/>
                <a:ea typeface="+mj-ea"/>
              </a:rPr>
              <a:t>&lt;% %&gt; </a:t>
            </a:r>
            <a:r>
              <a:rPr lang="ko-KR" altLang="en-US" sz="1200" dirty="0">
                <a:latin typeface="+mj-ea"/>
                <a:ea typeface="+mj-ea"/>
              </a:rPr>
              <a:t>기호를 스크립트릿</a:t>
            </a:r>
            <a:r>
              <a:rPr lang="en-US" altLang="ko-KR" sz="1200" dirty="0">
                <a:latin typeface="+mj-ea"/>
                <a:ea typeface="+mj-ea"/>
              </a:rPr>
              <a:t>(scriptlet)</a:t>
            </a:r>
            <a:r>
              <a:rPr lang="ko-KR" altLang="en-US" sz="1200" dirty="0">
                <a:latin typeface="+mj-ea"/>
                <a:ea typeface="+mj-ea"/>
              </a:rPr>
              <a:t>이라고 부름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4509" y="2976913"/>
            <a:ext cx="4691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스크립틀릿 종류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5617" y="3253912"/>
            <a:ext cx="7285383" cy="88761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선언문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(declaration tag): JSP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에서 </a:t>
            </a:r>
            <a:r>
              <a:rPr lang="ko-KR" altLang="en-US" sz="1200" dirty="0" err="1">
                <a:solidFill>
                  <a:srgbClr val="0000FF"/>
                </a:solidFill>
                <a:latin typeface="+mj-ea"/>
                <a:ea typeface="+mj-ea"/>
              </a:rPr>
              <a:t>맴버변수나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+mj-ea"/>
                <a:ea typeface="+mj-ea"/>
              </a:rPr>
              <a:t>맴버메서드를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 선언</a:t>
            </a:r>
            <a:r>
              <a:rPr lang="ko-KR" altLang="en-US" sz="1200" dirty="0">
                <a:latin typeface="+mj-ea"/>
                <a:ea typeface="+mj-ea"/>
              </a:rPr>
              <a:t>할 때 사용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스크립트릿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(scriptlet): JSP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에서 </a:t>
            </a:r>
            <a:r>
              <a:rPr lang="ko-KR" altLang="en-US" sz="1200" dirty="0" err="1">
                <a:solidFill>
                  <a:srgbClr val="0000FF"/>
                </a:solidFill>
                <a:latin typeface="+mj-ea"/>
                <a:ea typeface="+mj-ea"/>
              </a:rPr>
              <a:t>로컬변수등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자바 코드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를 작성할 때 사용</a:t>
            </a:r>
            <a:endParaRPr lang="en-US" altLang="ko-KR" sz="1200" dirty="0">
              <a:solidFill>
                <a:srgbClr val="0000FF"/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표현식</a:t>
            </a:r>
            <a:r>
              <a:rPr lang="en-US" altLang="ko-KR" sz="1200" b="1" dirty="0">
                <a:solidFill>
                  <a:srgbClr val="0000FF"/>
                </a:solidFill>
                <a:latin typeface="+mj-ea"/>
                <a:ea typeface="+mj-ea"/>
              </a:rPr>
              <a:t>(expression tag): JSP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에서 변수의 값을 출력할 때 사용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122907-2F10-48C8-8A41-B23278BAC4A3}"/>
              </a:ext>
            </a:extLst>
          </p:cNvPr>
          <p:cNvSpPr txBox="1"/>
          <p:nvPr/>
        </p:nvSpPr>
        <p:spPr>
          <a:xfrm>
            <a:off x="604509" y="4562475"/>
            <a:ext cx="6301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JSP</a:t>
            </a:r>
            <a:r>
              <a:rPr lang="ko-KR" altLang="en-US" sz="1200" dirty="0">
                <a:solidFill>
                  <a:srgbClr val="FF0000"/>
                </a:solidFill>
              </a:rPr>
              <a:t>파일은 사용자 요청에 의해서 </a:t>
            </a:r>
            <a:r>
              <a:rPr lang="en-US" altLang="ko-KR" sz="1200" dirty="0">
                <a:solidFill>
                  <a:srgbClr val="FF0000"/>
                </a:solidFill>
              </a:rPr>
              <a:t>WAS</a:t>
            </a:r>
            <a:r>
              <a:rPr lang="ko-KR" altLang="en-US" sz="1200" dirty="0">
                <a:solidFill>
                  <a:srgbClr val="FF0000"/>
                </a:solidFill>
              </a:rPr>
              <a:t>가 메모리로 로딩해서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서블릿 소스코드로 변환 후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컴파일 하고 실행시킵니다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따라서 </a:t>
            </a:r>
            <a:r>
              <a:rPr lang="en-US" altLang="ko-KR" sz="1200" dirty="0">
                <a:solidFill>
                  <a:srgbClr val="FF0000"/>
                </a:solidFill>
              </a:rPr>
              <a:t>JSP</a:t>
            </a:r>
            <a:r>
              <a:rPr lang="ko-KR" altLang="en-US" sz="1200" dirty="0">
                <a:solidFill>
                  <a:srgbClr val="FF0000"/>
                </a:solidFill>
              </a:rPr>
              <a:t> 파일에서 </a:t>
            </a:r>
            <a:r>
              <a:rPr lang="en-US" altLang="ko-KR" sz="1200" dirty="0">
                <a:solidFill>
                  <a:srgbClr val="FF0000"/>
                </a:solidFill>
              </a:rPr>
              <a:t>JSP</a:t>
            </a:r>
            <a:r>
              <a:rPr lang="ko-KR" altLang="en-US" sz="1200" dirty="0">
                <a:solidFill>
                  <a:srgbClr val="FF0000"/>
                </a:solidFill>
              </a:rPr>
              <a:t>요소가 먼저 처리됩니다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01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스크립트 요소 이용해 실습하기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35052"/>
            <a:ext cx="8039113" cy="45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12.6.1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 예제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2475" y="1787933"/>
            <a:ext cx="767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로그인창에서 </a:t>
            </a:r>
            <a:r>
              <a:rPr lang="en-US" altLang="ko-KR" sz="1200" b="1" dirty="0">
                <a:solidFill>
                  <a:srgbClr val="0000FF"/>
                </a:solidFill>
                <a:latin typeface="+mj-ea"/>
                <a:ea typeface="+mj-ea"/>
              </a:rPr>
              <a:t>ID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와 비밀번호를 입력한 후 </a:t>
            </a:r>
            <a:r>
              <a:rPr lang="en-US" altLang="ko-KR" sz="1200" b="1" dirty="0">
                <a:solidFill>
                  <a:srgbClr val="0000FF"/>
                </a:solidFill>
                <a:latin typeface="+mj-ea"/>
                <a:ea typeface="+mj-ea"/>
              </a:rPr>
              <a:t>JSP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로 전송하여 출력하는 예제</a:t>
            </a:r>
            <a:r>
              <a:rPr lang="ko-KR" altLang="en-US" sz="1200" dirty="0">
                <a:latin typeface="+mj-ea"/>
                <a:ea typeface="+mj-ea"/>
              </a:rPr>
              <a:t>입니다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</a:p>
          <a:p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ko-KR" altLang="en-US" sz="1200" dirty="0">
                <a:latin typeface="+mj-ea"/>
                <a:ea typeface="+mj-ea"/>
              </a:rPr>
              <a:t>다음과 같이 실습 파일 </a:t>
            </a:r>
            <a:r>
              <a:rPr lang="en-US" altLang="ko-KR" sz="1200" dirty="0">
                <a:latin typeface="+mj-ea"/>
                <a:ea typeface="+mj-ea"/>
              </a:rPr>
              <a:t>login.html, result.jsp, result2.jsp, result3.jsp</a:t>
            </a:r>
            <a:r>
              <a:rPr lang="ko-KR" altLang="en-US" sz="1200" dirty="0">
                <a:latin typeface="+mj-ea"/>
                <a:ea typeface="+mj-ea"/>
              </a:rPr>
              <a:t>를 준비합니다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4486" y="2347912"/>
            <a:ext cx="2105025" cy="2905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6134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스크립트 요소 이용해 실습하기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495425"/>
            <a:ext cx="741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en-US" altLang="ko-KR" sz="1200" dirty="0">
                <a:latin typeface="+mj-ea"/>
                <a:ea typeface="+mj-ea"/>
              </a:rPr>
              <a:t>login.html</a:t>
            </a:r>
            <a:r>
              <a:rPr lang="ko-KR" altLang="en-US" sz="1200" dirty="0">
                <a:latin typeface="+mj-ea"/>
                <a:ea typeface="+mj-ea"/>
              </a:rPr>
              <a:t>을 다음과 같이 작성합니다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로그인창에서 </a:t>
            </a:r>
            <a:r>
              <a:rPr lang="en-US" altLang="ko-KR" sz="1200" dirty="0">
                <a:latin typeface="+mj-ea"/>
                <a:ea typeface="+mj-ea"/>
              </a:rPr>
              <a:t>ID</a:t>
            </a:r>
            <a:r>
              <a:rPr lang="ko-KR" altLang="en-US" sz="1200" dirty="0">
                <a:latin typeface="+mj-ea"/>
                <a:ea typeface="+mj-ea"/>
              </a:rPr>
              <a:t>와 비밀번호를 입력한 후 </a:t>
            </a:r>
            <a:r>
              <a:rPr lang="en-US" altLang="ko-KR" sz="1200" dirty="0">
                <a:latin typeface="+mj-ea"/>
                <a:ea typeface="+mj-ea"/>
              </a:rPr>
              <a:t>action</a:t>
            </a:r>
            <a:r>
              <a:rPr lang="ko-KR" altLang="en-US" sz="1200" dirty="0">
                <a:latin typeface="+mj-ea"/>
                <a:ea typeface="+mj-ea"/>
              </a:rPr>
              <a:t>의 </a:t>
            </a:r>
            <a:r>
              <a:rPr lang="en-US" altLang="ko-KR" sz="1200" dirty="0">
                <a:latin typeface="+mj-ea"/>
                <a:ea typeface="+mj-ea"/>
              </a:rPr>
              <a:t>result.jsp</a:t>
            </a:r>
            <a:r>
              <a:rPr lang="ko-KR" altLang="en-US" sz="1200" dirty="0">
                <a:latin typeface="+mj-ea"/>
                <a:ea typeface="+mj-ea"/>
              </a:rPr>
              <a:t>로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ko-KR" altLang="en-US" sz="1200" dirty="0">
                <a:latin typeface="+mj-ea"/>
                <a:ea typeface="+mj-ea"/>
              </a:rPr>
              <a:t>전송합니다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326858" y="2028825"/>
            <a:ext cx="6071446" cy="3200562"/>
            <a:chOff x="466725" y="2243138"/>
            <a:chExt cx="8210550" cy="3714750"/>
          </a:xfrm>
        </p:grpSpPr>
        <p:pic>
          <p:nvPicPr>
            <p:cNvPr id="18436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725" y="2243138"/>
              <a:ext cx="8210550" cy="2371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37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232" y="4614863"/>
              <a:ext cx="8162925" cy="1343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19565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스크립트 요소 이용해 실습하기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57325"/>
            <a:ext cx="7800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en-US" altLang="ko-KR" sz="1200" dirty="0">
                <a:latin typeface="+mj-ea"/>
                <a:ea typeface="+mj-ea"/>
              </a:rPr>
              <a:t>result.jsp</a:t>
            </a:r>
            <a:r>
              <a:rPr lang="ko-KR" altLang="en-US" sz="1200" dirty="0">
                <a:latin typeface="+mj-ea"/>
                <a:ea typeface="+mj-ea"/>
              </a:rPr>
              <a:t>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스크립트릿을 이용해 전송된 </a:t>
            </a:r>
            <a:r>
              <a:rPr lang="en-US" altLang="ko-KR" sz="1200" dirty="0">
                <a:latin typeface="+mj-ea"/>
                <a:ea typeface="+mj-ea"/>
              </a:rPr>
              <a:t>ID</a:t>
            </a:r>
            <a:r>
              <a:rPr lang="ko-KR" altLang="en-US" sz="1200" dirty="0">
                <a:latin typeface="+mj-ea"/>
                <a:ea typeface="+mj-ea"/>
              </a:rPr>
              <a:t>와 비밀번호를 가져온 후 표현식을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ko-KR" altLang="en-US" sz="1200" dirty="0">
                <a:latin typeface="+mj-ea"/>
                <a:ea typeface="+mj-ea"/>
              </a:rPr>
              <a:t>이용해 변수의 값을 출력합니다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359992" y="1918990"/>
            <a:ext cx="5815013" cy="3952875"/>
            <a:chOff x="471488" y="1657350"/>
            <a:chExt cx="8239125" cy="6381750"/>
          </a:xfrm>
        </p:grpSpPr>
        <p:pic>
          <p:nvPicPr>
            <p:cNvPr id="194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88" y="1657350"/>
              <a:ext cx="8201025" cy="3543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60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88" y="5200650"/>
              <a:ext cx="8239125" cy="283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19565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스크립트 요소 이용해 실습하기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8650" y="1438275"/>
            <a:ext cx="763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en-US" altLang="ko-KR" sz="1200" dirty="0">
                <a:latin typeface="+mj-ea"/>
                <a:ea typeface="+mj-ea"/>
              </a:rPr>
              <a:t>http://localhost:8090/pro12/login.html</a:t>
            </a:r>
            <a:r>
              <a:rPr lang="ko-KR" altLang="en-US" sz="1200" dirty="0">
                <a:latin typeface="+mj-ea"/>
                <a:ea typeface="+mj-ea"/>
              </a:rPr>
              <a:t>로 요청한 후 </a:t>
            </a:r>
            <a:r>
              <a:rPr lang="en-US" altLang="ko-KR" sz="1200" dirty="0">
                <a:latin typeface="+mj-ea"/>
                <a:ea typeface="+mj-ea"/>
              </a:rPr>
              <a:t>ID</a:t>
            </a:r>
            <a:r>
              <a:rPr lang="ko-KR" altLang="en-US" sz="1200" dirty="0">
                <a:latin typeface="+mj-ea"/>
                <a:ea typeface="+mj-ea"/>
              </a:rPr>
              <a:t>와 비밀번호를 입력하여 로그인합니다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650" y="3766750"/>
            <a:ext cx="721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5. </a:t>
            </a:r>
            <a:r>
              <a:rPr lang="ko-KR" altLang="en-US" sz="1200" dirty="0">
                <a:latin typeface="+mj-ea"/>
                <a:ea typeface="+mj-ea"/>
              </a:rPr>
              <a:t>로그인 정보가 출력됩니다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6986" y="1715274"/>
            <a:ext cx="3095625" cy="1581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66984" y="4248150"/>
            <a:ext cx="2967039" cy="2419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9565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스크립트 요소 이용해 실습하기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95425"/>
            <a:ext cx="8115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6. </a:t>
            </a:r>
            <a:r>
              <a:rPr lang="ko-KR" altLang="en-US" sz="1200" dirty="0">
                <a:latin typeface="+mj-ea"/>
                <a:ea typeface="+mj-ea"/>
              </a:rPr>
              <a:t>이번에는 한 걸음 더 나아가 스크립트릿 안에 </a:t>
            </a:r>
            <a:r>
              <a:rPr lang="ko-KR" altLang="en-US" sz="1200" b="1" dirty="0">
                <a:latin typeface="+mj-ea"/>
                <a:ea typeface="+mj-ea"/>
              </a:rPr>
              <a:t>자바 코드를 사용해 </a:t>
            </a:r>
            <a:r>
              <a:rPr lang="en-US" altLang="ko-KR" sz="1200" b="1" dirty="0">
                <a:latin typeface="+mj-ea"/>
                <a:ea typeface="+mj-ea"/>
              </a:rPr>
              <a:t>ID</a:t>
            </a:r>
            <a:r>
              <a:rPr lang="ko-KR" altLang="en-US" sz="1200" b="1" dirty="0">
                <a:latin typeface="+mj-ea"/>
                <a:ea typeface="+mj-ea"/>
              </a:rPr>
              <a:t>가 정상적으로 입력되었는지 체크</a:t>
            </a:r>
            <a:r>
              <a:rPr lang="ko-KR" altLang="en-US" sz="1200" dirty="0">
                <a:latin typeface="+mj-ea"/>
                <a:ea typeface="+mj-ea"/>
              </a:rPr>
              <a:t>한 후 정상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ko-KR" altLang="en-US" sz="1200" dirty="0">
                <a:latin typeface="+mj-ea"/>
                <a:ea typeface="+mj-ea"/>
              </a:rPr>
              <a:t>입력 여부에 따라 동적으로 다른 결과를 출력하도록 구현해 보겠습니다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</a:p>
          <a:p>
            <a:r>
              <a:rPr lang="en-US" altLang="ko-KR" sz="1200" dirty="0">
                <a:latin typeface="+mj-ea"/>
                <a:ea typeface="+mj-ea"/>
              </a:rPr>
              <a:t>    result2.jsp</a:t>
            </a:r>
            <a:r>
              <a:rPr lang="ko-KR" altLang="en-US" sz="1200" dirty="0">
                <a:latin typeface="+mj-ea"/>
                <a:ea typeface="+mj-ea"/>
              </a:rPr>
              <a:t>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282737" y="2147512"/>
            <a:ext cx="4542772" cy="4552950"/>
            <a:chOff x="1304920" y="2141756"/>
            <a:chExt cx="5806558" cy="6011643"/>
          </a:xfrm>
        </p:grpSpPr>
        <p:pic>
          <p:nvPicPr>
            <p:cNvPr id="2150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4920" y="2141756"/>
              <a:ext cx="5600999" cy="2998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0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4920" y="5162550"/>
              <a:ext cx="5806558" cy="2990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62198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스크립트 요소 이용해 실습하기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85900"/>
            <a:ext cx="7848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7.login.html</a:t>
            </a:r>
            <a:r>
              <a:rPr lang="ko-KR" altLang="en-US" sz="1200" dirty="0">
                <a:latin typeface="+mj-ea"/>
                <a:ea typeface="+mj-ea"/>
              </a:rPr>
              <a:t>의 </a:t>
            </a:r>
            <a:r>
              <a:rPr lang="en-US" altLang="ko-KR" sz="1200" dirty="0">
                <a:latin typeface="+mj-ea"/>
                <a:ea typeface="+mj-ea"/>
              </a:rPr>
              <a:t>action </a:t>
            </a:r>
            <a:r>
              <a:rPr lang="ko-KR" altLang="en-US" sz="1200" dirty="0">
                <a:latin typeface="+mj-ea"/>
                <a:ea typeface="+mj-ea"/>
              </a:rPr>
              <a:t>속성을 </a:t>
            </a:r>
            <a:r>
              <a:rPr lang="en-US" altLang="ko-KR" sz="1200" dirty="0">
                <a:latin typeface="+mj-ea"/>
                <a:ea typeface="+mj-ea"/>
              </a:rPr>
              <a:t>result2.jsp</a:t>
            </a:r>
            <a:r>
              <a:rPr lang="ko-KR" altLang="en-US" sz="1200" dirty="0">
                <a:latin typeface="+mj-ea"/>
                <a:ea typeface="+mj-ea"/>
              </a:rPr>
              <a:t>로 수정 후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로그인 창에서 먼저 </a:t>
            </a:r>
            <a:r>
              <a:rPr lang="en-US" altLang="ko-KR" sz="1200" dirty="0">
                <a:latin typeface="+mj-ea"/>
                <a:ea typeface="+mj-ea"/>
              </a:rPr>
              <a:t>ID</a:t>
            </a:r>
            <a:r>
              <a:rPr lang="ko-KR" altLang="en-US" sz="1200" dirty="0">
                <a:latin typeface="+mj-ea"/>
                <a:ea typeface="+mj-ea"/>
              </a:rPr>
              <a:t>를 정상적으로 입력한 후 전송했을  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때의 결과를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 확인합니다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4314825"/>
            <a:ext cx="7953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8.</a:t>
            </a:r>
            <a:r>
              <a:rPr lang="ko-KR" altLang="en-US" sz="1200" dirty="0">
                <a:latin typeface="+mj-ea"/>
                <a:ea typeface="+mj-ea"/>
              </a:rPr>
              <a:t>다음은 </a:t>
            </a:r>
            <a:r>
              <a:rPr lang="en-US" altLang="ko-KR" sz="1200" dirty="0">
                <a:latin typeface="+mj-ea"/>
                <a:ea typeface="+mj-ea"/>
              </a:rPr>
              <a:t>ID</a:t>
            </a:r>
            <a:r>
              <a:rPr lang="ko-KR" altLang="en-US" sz="1200" dirty="0">
                <a:latin typeface="+mj-ea"/>
                <a:ea typeface="+mj-ea"/>
              </a:rPr>
              <a:t>를 입력하지 않고 전송한 경우입니다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1225" y="2128837"/>
            <a:ext cx="3409950" cy="1495425"/>
          </a:xfrm>
          <a:prstGeom prst="rect">
            <a:avLst/>
          </a:prstGeom>
        </p:spPr>
      </p:pic>
      <p:pic>
        <p:nvPicPr>
          <p:cNvPr id="10" name="그림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1225" y="2128836"/>
            <a:ext cx="3409950" cy="1495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81225" y="4776786"/>
            <a:ext cx="3105150" cy="1285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4117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스크립트 요소 이용해 실습하기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599" y="1419225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9.</a:t>
            </a:r>
            <a:r>
              <a:rPr lang="ko-KR" altLang="en-US" sz="1200" dirty="0">
                <a:latin typeface="+mj-ea"/>
                <a:ea typeface="+mj-ea"/>
              </a:rPr>
              <a:t>로그인 예제를 조금 더 응용해 보겠습니다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다음과 같이 </a:t>
            </a:r>
            <a:r>
              <a:rPr lang="en-US" altLang="ko-KR" sz="1200" dirty="0">
                <a:latin typeface="+mj-ea"/>
                <a:ea typeface="+mj-ea"/>
              </a:rPr>
              <a:t>result3.jsp</a:t>
            </a:r>
            <a:r>
              <a:rPr lang="ko-KR" altLang="en-US" sz="1200" dirty="0">
                <a:latin typeface="+mj-ea"/>
                <a:ea typeface="+mj-ea"/>
              </a:rPr>
              <a:t>를 작성합니다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</a:p>
          <a:p>
            <a:r>
              <a:rPr lang="ko-KR" altLang="en-US" sz="1200" dirty="0">
                <a:latin typeface="+mj-ea"/>
                <a:ea typeface="+mj-ea"/>
              </a:rPr>
              <a:t>   첫 번째  </a:t>
            </a:r>
            <a:r>
              <a:rPr lang="en-US" altLang="ko-KR" sz="1200" dirty="0">
                <a:latin typeface="+mj-ea"/>
                <a:ea typeface="+mj-ea"/>
              </a:rPr>
              <a:t>if</a:t>
            </a:r>
            <a:r>
              <a:rPr lang="ko-KR" altLang="en-US" sz="1200" dirty="0">
                <a:latin typeface="+mj-ea"/>
                <a:ea typeface="+mj-ea"/>
              </a:rPr>
              <a:t>문에서 먼저 </a:t>
            </a:r>
            <a:r>
              <a:rPr lang="en-US" altLang="ko-KR" sz="1200" dirty="0">
                <a:latin typeface="+mj-ea"/>
                <a:ea typeface="+mj-ea"/>
              </a:rPr>
              <a:t>ID</a:t>
            </a:r>
            <a:r>
              <a:rPr lang="ko-KR" altLang="en-US" sz="1200" dirty="0">
                <a:latin typeface="+mj-ea"/>
                <a:ea typeface="+mj-ea"/>
              </a:rPr>
              <a:t>가 입력되었는지 체크한 후 정상적으로 입력되었으면 다시 내부 </a:t>
            </a:r>
            <a:r>
              <a:rPr lang="en-US" altLang="ko-KR" sz="1200" dirty="0">
                <a:latin typeface="+mj-ea"/>
                <a:ea typeface="+mj-ea"/>
              </a:rPr>
              <a:t>if</a:t>
            </a:r>
            <a:r>
              <a:rPr lang="ko-KR" altLang="en-US" sz="1200" dirty="0">
                <a:latin typeface="+mj-ea"/>
                <a:ea typeface="+mj-ea"/>
              </a:rPr>
              <a:t>문을 수행하여   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ID</a:t>
            </a:r>
            <a:r>
              <a:rPr lang="ko-KR" altLang="en-US" sz="1200" dirty="0">
                <a:latin typeface="+mj-ea"/>
                <a:ea typeface="+mj-ea"/>
              </a:rPr>
              <a:t>가 </a:t>
            </a:r>
            <a:r>
              <a:rPr lang="en-US" altLang="ko-KR" sz="1200" dirty="0">
                <a:latin typeface="+mj-ea"/>
                <a:ea typeface="+mj-ea"/>
              </a:rPr>
              <a:t>admin</a:t>
            </a:r>
            <a:r>
              <a:rPr lang="ko-KR" altLang="en-US" sz="1200" dirty="0">
                <a:latin typeface="+mj-ea"/>
                <a:ea typeface="+mj-ea"/>
              </a:rPr>
              <a:t>인지 체크합니다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74" y="2155955"/>
            <a:ext cx="5276850" cy="392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402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스크립트 요소 이용해 실습하기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657034"/>
            <a:ext cx="6167438" cy="3891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402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스크립트 요소 이용해 실습하기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75" y="1419225"/>
            <a:ext cx="7258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10. </a:t>
            </a:r>
            <a:r>
              <a:rPr lang="ko-KR" altLang="en-US" sz="1200" dirty="0">
                <a:latin typeface="+mj-ea"/>
                <a:ea typeface="+mj-ea"/>
              </a:rPr>
              <a:t>다음은 </a:t>
            </a:r>
            <a:r>
              <a:rPr lang="en-US" altLang="ko-KR" sz="1200" dirty="0">
                <a:latin typeface="+mj-ea"/>
                <a:ea typeface="+mj-ea"/>
              </a:rPr>
              <a:t>admin</a:t>
            </a:r>
            <a:r>
              <a:rPr lang="ko-KR" altLang="en-US" sz="1200" dirty="0">
                <a:latin typeface="+mj-ea"/>
                <a:ea typeface="+mj-ea"/>
              </a:rPr>
              <a:t>으로 로그인했을 때의 실행 결과입니다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75" y="3762375"/>
            <a:ext cx="6486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11. </a:t>
            </a:r>
            <a:r>
              <a:rPr lang="ko-KR" altLang="en-US" sz="1200" dirty="0">
                <a:latin typeface="+mj-ea"/>
                <a:ea typeface="+mj-ea"/>
              </a:rPr>
              <a:t>관리자창이 나타납니다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3111" y="1771649"/>
            <a:ext cx="3133725" cy="1552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43111" y="4205287"/>
            <a:ext cx="3886200" cy="1895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7402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스크립트 요소 이용해 실습하기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224" y="1466850"/>
            <a:ext cx="7477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12. </a:t>
            </a:r>
            <a:r>
              <a:rPr lang="ko-KR" altLang="en-US" sz="1200" dirty="0">
                <a:latin typeface="+mj-ea"/>
                <a:ea typeface="+mj-ea"/>
              </a:rPr>
              <a:t>다른 </a:t>
            </a:r>
            <a:r>
              <a:rPr lang="en-US" altLang="ko-KR" sz="1200" dirty="0">
                <a:latin typeface="+mj-ea"/>
                <a:ea typeface="+mj-ea"/>
              </a:rPr>
              <a:t>ID</a:t>
            </a:r>
            <a:r>
              <a:rPr lang="ko-KR" altLang="en-US" sz="1200" dirty="0">
                <a:latin typeface="+mj-ea"/>
                <a:ea typeface="+mj-ea"/>
              </a:rPr>
              <a:t>로 로그인 시 “환영합니다</a:t>
            </a:r>
            <a:r>
              <a:rPr lang="en-US" altLang="ko-KR" sz="1200" dirty="0">
                <a:latin typeface="+mj-ea"/>
                <a:ea typeface="+mj-ea"/>
              </a:rPr>
              <a:t>. lee </a:t>
            </a:r>
            <a:r>
              <a:rPr lang="ko-KR" altLang="en-US" sz="1200" dirty="0">
                <a:latin typeface="+mj-ea"/>
                <a:ea typeface="+mj-ea"/>
              </a:rPr>
              <a:t>님</a:t>
            </a:r>
            <a:r>
              <a:rPr lang="en-US" altLang="ko-KR" sz="1200" dirty="0">
                <a:latin typeface="+mj-ea"/>
                <a:ea typeface="+mj-ea"/>
              </a:rPr>
              <a:t>!!!”</a:t>
            </a:r>
            <a:r>
              <a:rPr lang="ko-KR" altLang="en-US" sz="1200" dirty="0">
                <a:latin typeface="+mj-ea"/>
                <a:ea typeface="+mj-ea"/>
              </a:rPr>
              <a:t>이라는 메시지가 나타납니다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4844" y="1743849"/>
            <a:ext cx="3181350" cy="1495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411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선언문 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6287" y="1500809"/>
            <a:ext cx="3918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선언문</a:t>
            </a:r>
            <a:r>
              <a:rPr lang="en-US" altLang="ko-KR" sz="1200" b="1" dirty="0">
                <a:latin typeface="+mj-ea"/>
                <a:ea typeface="+mj-ea"/>
              </a:rPr>
              <a:t>(Declaration Tag)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5496" y="1766573"/>
            <a:ext cx="7066722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j-ea"/>
                <a:ea typeface="+mj-ea"/>
              </a:rPr>
              <a:t>JSP </a:t>
            </a:r>
            <a:r>
              <a:rPr lang="ko-KR" altLang="en-US" sz="1200" dirty="0">
                <a:latin typeface="+mj-ea"/>
                <a:ea typeface="+mj-ea"/>
              </a:rPr>
              <a:t>페이지에서 사용하는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멤버 변수나 멤버 메서드를 선언할 때 사용</a:t>
            </a:r>
            <a:endParaRPr lang="en-US" altLang="ko-KR" sz="1200" dirty="0">
              <a:solidFill>
                <a:srgbClr val="0000FF"/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선언문 안의 멤버는 서블릿 변환 시 서블릿 클래스의 멤버로 변환됨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6287" y="2683566"/>
            <a:ext cx="3918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선언문</a:t>
            </a:r>
            <a:r>
              <a:rPr lang="en-US" altLang="ko-KR" sz="1200" b="1" dirty="0">
                <a:latin typeface="+mj-ea"/>
                <a:ea typeface="+mj-ea"/>
              </a:rPr>
              <a:t> </a:t>
            </a:r>
            <a:r>
              <a:rPr lang="ko-KR" altLang="en-US" sz="1200" b="1" dirty="0">
                <a:latin typeface="+mj-ea"/>
                <a:ea typeface="+mj-ea"/>
              </a:rPr>
              <a:t>형식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5496" y="2960565"/>
            <a:ext cx="7030966" cy="4616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&lt;%! </a:t>
            </a:r>
            <a:r>
              <a:rPr lang="ko-KR" altLang="en-US" sz="2400" b="1" dirty="0">
                <a:solidFill>
                  <a:srgbClr val="C00000"/>
                </a:solidFill>
              </a:rPr>
              <a:t>멤버 변수 </a:t>
            </a:r>
            <a:r>
              <a:rPr lang="en-US" altLang="ko-KR" sz="2400" b="1" dirty="0"/>
              <a:t>or </a:t>
            </a:r>
            <a:r>
              <a:rPr lang="ko-KR" altLang="en-US" sz="2400" b="1" dirty="0">
                <a:solidFill>
                  <a:srgbClr val="C00000"/>
                </a:solidFill>
              </a:rPr>
              <a:t>멤버 메서드 </a:t>
            </a:r>
            <a:r>
              <a:rPr lang="en-US" altLang="ko-KR" sz="2400" b="1" dirty="0">
                <a:solidFill>
                  <a:srgbClr val="0000FF"/>
                </a:solidFill>
              </a:rPr>
              <a:t>%&gt;</a:t>
            </a:r>
            <a:endParaRPr lang="ko-KR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9829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32" y="3314460"/>
            <a:ext cx="3484087" cy="28871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스크립트 요소 이용해 실습하기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90675"/>
            <a:ext cx="49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주의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9624" y="1929288"/>
            <a:ext cx="7743825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200" dirty="0"/>
              <a:t>JSP </a:t>
            </a:r>
            <a:r>
              <a:rPr lang="ko-KR" altLang="en-US" sz="1200" dirty="0"/>
              <a:t>페이지의 화면 기능이 복잡해질수록 스크립트릿의 자바 코드와 </a:t>
            </a:r>
            <a:r>
              <a:rPr lang="en-US" altLang="ko-KR" sz="1200" dirty="0"/>
              <a:t>HTML </a:t>
            </a:r>
            <a:r>
              <a:rPr lang="ko-KR" altLang="en-US" sz="1200" dirty="0"/>
              <a:t>태그가 같이 표시되므로 코드가 복잡해질 수 있습니다</a:t>
            </a:r>
            <a:r>
              <a:rPr lang="en-US" altLang="ko-KR" sz="1200" dirty="0"/>
              <a:t>.  </a:t>
            </a:r>
            <a:r>
              <a:rPr lang="ko-KR" altLang="en-US" sz="1200" dirty="0"/>
              <a:t>따라서 </a:t>
            </a:r>
            <a:r>
              <a:rPr lang="ko-KR" altLang="en-US" sz="1200" dirty="0">
                <a:solidFill>
                  <a:srgbClr val="FF0000"/>
                </a:solidFill>
              </a:rPr>
              <a:t>들여쓰기를 습관화해서 스크립트릿의 여닫는 부분이나 자바 코드의 괄호 여닫는 부분이 틀리지 않도록 주의해서 작성</a:t>
            </a:r>
            <a:r>
              <a:rPr lang="ko-KR" altLang="en-US" sz="1200" dirty="0"/>
              <a:t>해야 합니다</a:t>
            </a:r>
            <a:r>
              <a:rPr lang="en-US" altLang="ko-KR" sz="1200" dirty="0"/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550" y="3067050"/>
            <a:ext cx="3695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23</a:t>
            </a:r>
            <a:r>
              <a:rPr lang="ko-KR" altLang="ko-KR" sz="1200" b="1" dirty="0">
                <a:latin typeface="+mj-ea"/>
                <a:ea typeface="+mj-ea"/>
              </a:rPr>
              <a:t>행의</a:t>
            </a:r>
            <a:r>
              <a:rPr lang="en-US" altLang="ko-KR" sz="1200" b="1" dirty="0">
                <a:latin typeface="+mj-ea"/>
                <a:ea typeface="+mj-ea"/>
              </a:rPr>
              <a:t> %&gt;</a:t>
            </a:r>
            <a:r>
              <a:rPr lang="ko-KR" altLang="ko-KR" sz="1200" b="1" dirty="0">
                <a:latin typeface="+mj-ea"/>
                <a:ea typeface="+mj-ea"/>
              </a:rPr>
              <a:t>가 누락된 경우</a:t>
            </a:r>
            <a:endParaRPr lang="ko-KR" altLang="en-US" sz="1200" b="1" dirty="0">
              <a:latin typeface="+mj-ea"/>
              <a:ea typeface="+mj-ea"/>
            </a:endParaRPr>
          </a:p>
        </p:txBody>
      </p:sp>
      <p:pic>
        <p:nvPicPr>
          <p:cNvPr id="10" name="그림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81536" y="3344049"/>
            <a:ext cx="3871913" cy="28357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681536" y="3067050"/>
            <a:ext cx="3871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JSP </a:t>
            </a:r>
            <a:r>
              <a:rPr lang="ko-KR" altLang="ko-KR" sz="1200" b="1" dirty="0">
                <a:latin typeface="+mj-ea"/>
                <a:ea typeface="+mj-ea"/>
              </a:rPr>
              <a:t>실행 시 스크립트릿 </a:t>
            </a:r>
            <a:r>
              <a:rPr lang="ko-KR" altLang="en-US" sz="1200" b="1" dirty="0">
                <a:latin typeface="+mj-ea"/>
                <a:ea typeface="+mj-ea"/>
              </a:rPr>
              <a:t>오류 출력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1432" y="4029315"/>
            <a:ext cx="3484087" cy="144811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724525" y="4885848"/>
            <a:ext cx="1609725" cy="10525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4117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스크립트 요소 이용해 실습하기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35052"/>
            <a:ext cx="8039113" cy="45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12.6.1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학점 변환 예제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2025" y="1787933"/>
            <a:ext cx="701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ko-KR" altLang="en-US" sz="1200" dirty="0">
                <a:latin typeface="+mj-ea"/>
                <a:ea typeface="+mj-ea"/>
              </a:rPr>
              <a:t>다음과 같이 </a:t>
            </a:r>
            <a:r>
              <a:rPr lang="en-US" altLang="ko-KR" sz="1200" dirty="0">
                <a:latin typeface="+mj-ea"/>
                <a:ea typeface="+mj-ea"/>
              </a:rPr>
              <a:t>scoreTest.html, scoreTest.jsp </a:t>
            </a:r>
            <a:r>
              <a:rPr lang="ko-KR" altLang="en-US" sz="1200" dirty="0">
                <a:latin typeface="+mj-ea"/>
                <a:ea typeface="+mj-ea"/>
              </a:rPr>
              <a:t>파일을 준비합니다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2250" y="2064932"/>
            <a:ext cx="2209800" cy="3267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6728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스크립트 요소 이용해 실습하기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57325"/>
            <a:ext cx="7981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en-US" altLang="ko-KR" sz="1200" dirty="0">
                <a:latin typeface="+mj-ea"/>
                <a:ea typeface="+mj-ea"/>
              </a:rPr>
              <a:t>scoreTest.html</a:t>
            </a:r>
            <a:r>
              <a:rPr lang="ko-KR" altLang="en-US" sz="1200" dirty="0">
                <a:latin typeface="+mj-ea"/>
                <a:ea typeface="+mj-ea"/>
              </a:rPr>
              <a:t>을 다음과 같이 작성합니다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사용자로부터 시험 점수를 입력 받아 </a:t>
            </a:r>
            <a:r>
              <a:rPr lang="en-US" altLang="ko-KR" sz="1200" dirty="0">
                <a:latin typeface="+mj-ea"/>
                <a:ea typeface="+mj-ea"/>
              </a:rPr>
              <a:t>scoreTest.jsp</a:t>
            </a:r>
            <a:r>
              <a:rPr lang="ko-KR" altLang="en-US" sz="1200" dirty="0">
                <a:latin typeface="+mj-ea"/>
                <a:ea typeface="+mj-ea"/>
              </a:rPr>
              <a:t>로 전송합니다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349" y="1829041"/>
            <a:ext cx="5981847" cy="2776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41170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스크립트 요소 이용해 실습하기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24000"/>
            <a:ext cx="7829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en-US" altLang="ko-KR" sz="1200" dirty="0">
                <a:latin typeface="+mj-ea"/>
                <a:ea typeface="+mj-ea"/>
              </a:rPr>
              <a:t>scoreTest.jsp</a:t>
            </a:r>
            <a:r>
              <a:rPr lang="ko-KR" altLang="en-US" sz="1200" dirty="0">
                <a:latin typeface="+mj-ea"/>
                <a:ea typeface="+mj-ea"/>
              </a:rPr>
              <a:t>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 scoreTest.html</a:t>
            </a:r>
            <a:r>
              <a:rPr lang="ko-KR" altLang="en-US" sz="1200" dirty="0">
                <a:latin typeface="+mj-ea"/>
                <a:ea typeface="+mj-ea"/>
              </a:rPr>
              <a:t>로부터 받은 점수를 다중 </a:t>
            </a:r>
            <a:r>
              <a:rPr lang="en-US" altLang="ko-KR" sz="1200" dirty="0">
                <a:latin typeface="+mj-ea"/>
                <a:ea typeface="+mj-ea"/>
              </a:rPr>
              <a:t>if~else if</a:t>
            </a:r>
            <a:r>
              <a:rPr lang="ko-KR" altLang="en-US" sz="1200" dirty="0">
                <a:latin typeface="+mj-ea"/>
                <a:ea typeface="+mj-ea"/>
              </a:rPr>
              <a:t>문을 이용해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 학점으로 변환합니다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367" y="1985665"/>
            <a:ext cx="5910263" cy="376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5232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스크립트 요소 이용해 실습하기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752600" y="1301130"/>
            <a:ext cx="5915024" cy="5110162"/>
            <a:chOff x="1752600" y="1400175"/>
            <a:chExt cx="5915024" cy="5110162"/>
          </a:xfrm>
        </p:grpSpPr>
        <p:pic>
          <p:nvPicPr>
            <p:cNvPr id="3174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6024" y="1400175"/>
              <a:ext cx="4682950" cy="4567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4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5967413"/>
              <a:ext cx="5915024" cy="542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065232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스크립트 요소 이용해 실습하기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9125" y="1571625"/>
            <a:ext cx="802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en-US" altLang="ko-KR" sz="1200" dirty="0">
                <a:latin typeface="+mj-ea"/>
                <a:ea typeface="+mj-ea"/>
              </a:rPr>
              <a:t>http://localhost:8090/pro12/scoreTest.html</a:t>
            </a:r>
            <a:r>
              <a:rPr lang="ko-KR" altLang="en-US" sz="1200" dirty="0">
                <a:latin typeface="+mj-ea"/>
                <a:ea typeface="+mj-ea"/>
              </a:rPr>
              <a:t>로 요청하여 시험점수 입력창에 시험 점수를 입력한 후 변환하기를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 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9123" y="4220349"/>
            <a:ext cx="7877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5. </a:t>
            </a:r>
            <a:r>
              <a:rPr lang="ko-KR" altLang="en-US" sz="1200" dirty="0">
                <a:latin typeface="+mj-ea"/>
                <a:ea typeface="+mj-ea"/>
              </a:rPr>
              <a:t>시험 점수를 학점으로 변환하여 출력합니다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4590" y="1962150"/>
            <a:ext cx="3588485" cy="1819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0762" y="4591050"/>
            <a:ext cx="2853664" cy="1962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65232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스크립트 요소 이용해 실습하기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35052"/>
            <a:ext cx="8039113" cy="45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12.6.3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구구단 출력 예제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2475" y="1787933"/>
            <a:ext cx="7648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ko-KR" altLang="en-US" sz="1200" dirty="0">
                <a:latin typeface="+mj-ea"/>
                <a:ea typeface="+mj-ea"/>
              </a:rPr>
              <a:t>구구단 예제 실습 파일인 </a:t>
            </a:r>
            <a:r>
              <a:rPr lang="en-US" altLang="ko-KR" sz="1200" dirty="0">
                <a:latin typeface="+mj-ea"/>
                <a:ea typeface="+mj-ea"/>
              </a:rPr>
              <a:t>gugu.html, gugu.jsp, gugu2.jsp</a:t>
            </a:r>
            <a:r>
              <a:rPr lang="ko-KR" altLang="en-US" sz="1200" dirty="0">
                <a:latin typeface="+mj-ea"/>
                <a:ea typeface="+mj-ea"/>
              </a:rPr>
              <a:t>를 준비합니다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3212" y="2143125"/>
            <a:ext cx="2105025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59329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스크립트 요소 이용해 실습하기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6274" y="1514475"/>
            <a:ext cx="7477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en-US" altLang="ko-KR" sz="1200" dirty="0">
                <a:latin typeface="+mj-ea"/>
                <a:ea typeface="+mj-ea"/>
              </a:rPr>
              <a:t>gugu.html</a:t>
            </a:r>
            <a:r>
              <a:rPr lang="ko-KR" altLang="en-US" sz="1200" dirty="0">
                <a:latin typeface="+mj-ea"/>
                <a:ea typeface="+mj-ea"/>
              </a:rPr>
              <a:t>을 다음과 같이 작성합니다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출력할 구구단의 단수를 입력 받아 </a:t>
            </a:r>
            <a:r>
              <a:rPr lang="en-US" altLang="ko-KR" sz="1200" dirty="0">
                <a:latin typeface="+mj-ea"/>
                <a:ea typeface="+mj-ea"/>
              </a:rPr>
              <a:t>gugu.jsp</a:t>
            </a:r>
            <a:r>
              <a:rPr lang="ko-KR" altLang="en-US" sz="1200" dirty="0">
                <a:latin typeface="+mj-ea"/>
                <a:ea typeface="+mj-ea"/>
              </a:rPr>
              <a:t>로 전송합니다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99" y="1901545"/>
            <a:ext cx="6224588" cy="280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5505450" y="3019425"/>
            <a:ext cx="590550" cy="95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81625" y="2761534"/>
            <a:ext cx="1133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전송합니다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065232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스크립트 요소 이용해 실습하기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14475"/>
            <a:ext cx="7838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en-US" altLang="ko-KR" sz="1200" dirty="0">
                <a:latin typeface="+mj-ea"/>
                <a:ea typeface="+mj-ea"/>
              </a:rPr>
              <a:t>gugu.jsp</a:t>
            </a:r>
            <a:r>
              <a:rPr lang="ko-KR" altLang="en-US" sz="1200" dirty="0">
                <a:latin typeface="+mj-ea"/>
                <a:ea typeface="+mj-ea"/>
              </a:rPr>
              <a:t>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스크립트릿 안에서 자바 </a:t>
            </a:r>
            <a:r>
              <a:rPr lang="en-US" altLang="ko-KR" sz="1200" dirty="0">
                <a:latin typeface="+mj-ea"/>
                <a:ea typeface="+mj-ea"/>
              </a:rPr>
              <a:t>for</a:t>
            </a:r>
            <a:r>
              <a:rPr lang="ko-KR" altLang="en-US" sz="1200" dirty="0">
                <a:latin typeface="+mj-ea"/>
                <a:ea typeface="+mj-ea"/>
              </a:rPr>
              <a:t>문을 이용해 </a:t>
            </a:r>
            <a:r>
              <a:rPr lang="en-US" altLang="ko-KR" sz="1200" dirty="0">
                <a:latin typeface="+mj-ea"/>
                <a:ea typeface="+mj-ea"/>
              </a:rPr>
              <a:t>&lt;table&gt; </a:t>
            </a:r>
            <a:r>
              <a:rPr lang="ko-KR" altLang="en-US" sz="1200" dirty="0">
                <a:latin typeface="+mj-ea"/>
                <a:ea typeface="+mj-ea"/>
              </a:rPr>
              <a:t>태그의 행을 나타내는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&lt;tr&gt; </a:t>
            </a:r>
            <a:r>
              <a:rPr lang="ko-KR" altLang="en-US" sz="1200" dirty="0">
                <a:latin typeface="+mj-ea"/>
                <a:ea typeface="+mj-ea"/>
              </a:rPr>
              <a:t>태그를 연속해서 브라우저로 출력합니다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71869" y="2006889"/>
            <a:ext cx="5734050" cy="2567998"/>
            <a:chOff x="971550" y="2248937"/>
            <a:chExt cx="5734050" cy="2567998"/>
          </a:xfrm>
        </p:grpSpPr>
        <p:pic>
          <p:nvPicPr>
            <p:cNvPr id="3584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2248937"/>
              <a:ext cx="5734050" cy="1041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43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3290888"/>
              <a:ext cx="5129213" cy="1526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16903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스크립트 요소 이용해 실습하기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202" y="1617967"/>
            <a:ext cx="5150644" cy="356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734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35052"/>
            <a:ext cx="8039113" cy="454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12.2.1 JSP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선언문 실습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선언문 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5983" y="1879143"/>
            <a:ext cx="7583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ko-KR" altLang="en-US" sz="1200" dirty="0">
                <a:latin typeface="+mj-ea"/>
                <a:ea typeface="+mj-ea"/>
              </a:rPr>
              <a:t>새 프로젝트 </a:t>
            </a:r>
            <a:r>
              <a:rPr lang="en-US" altLang="ko-KR" sz="1200" dirty="0">
                <a:latin typeface="+mj-ea"/>
                <a:ea typeface="+mj-ea"/>
              </a:rPr>
              <a:t>pro12</a:t>
            </a:r>
            <a:r>
              <a:rPr lang="ko-KR" altLang="en-US" sz="1200" dirty="0">
                <a:latin typeface="+mj-ea"/>
                <a:ea typeface="+mj-ea"/>
              </a:rPr>
              <a:t>를 만들고 </a:t>
            </a:r>
            <a:r>
              <a:rPr lang="en-US" altLang="ko-KR" sz="1200" dirty="0">
                <a:latin typeface="+mj-ea"/>
                <a:ea typeface="+mj-ea"/>
              </a:rPr>
              <a:t>hello.jsp </a:t>
            </a:r>
            <a:r>
              <a:rPr lang="ko-KR" altLang="en-US" sz="1200" dirty="0">
                <a:latin typeface="+mj-ea"/>
                <a:ea typeface="+mj-ea"/>
              </a:rPr>
              <a:t>파일을 생성합니다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4431" y="2300287"/>
            <a:ext cx="2162175" cy="1704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8368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스크립트 요소 이용해 실습하기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3425" y="3632948"/>
            <a:ext cx="6734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5. </a:t>
            </a:r>
            <a:r>
              <a:rPr lang="en-US" altLang="ko-KR" sz="1200" dirty="0">
                <a:latin typeface="+mj-ea"/>
                <a:ea typeface="+mj-ea"/>
              </a:rPr>
              <a:t>for</a:t>
            </a:r>
            <a:r>
              <a:rPr lang="ko-KR" altLang="en-US" sz="1200" dirty="0">
                <a:latin typeface="+mj-ea"/>
                <a:ea typeface="+mj-ea"/>
              </a:rPr>
              <a:t>문을 이용해 구구단을 리스트로 출력합니다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699" y="3979975"/>
            <a:ext cx="5943600" cy="26777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0C6281-67BE-4068-B1CB-A616B614B8D4}"/>
              </a:ext>
            </a:extLst>
          </p:cNvPr>
          <p:cNvSpPr txBox="1"/>
          <p:nvPr/>
        </p:nvSpPr>
        <p:spPr>
          <a:xfrm>
            <a:off x="647700" y="1452175"/>
            <a:ext cx="7753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en-US" altLang="ko-KR" sz="1200" dirty="0">
                <a:latin typeface="+mj-ea"/>
                <a:ea typeface="+mj-ea"/>
              </a:rPr>
              <a:t>http://localhost:8090/pro12/gugu.html</a:t>
            </a:r>
            <a:r>
              <a:rPr lang="ko-KR" altLang="en-US" sz="1200" dirty="0">
                <a:latin typeface="+mj-ea"/>
                <a:ea typeface="+mj-ea"/>
              </a:rPr>
              <a:t>로 요청하여 입력창에서 단수를 입력한 후 전송합니다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A46D277-68F9-46DA-90B0-3C30BF6D53D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66938" y="1800225"/>
            <a:ext cx="2691934" cy="14898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73482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스크립트 요소 이용해 실습하기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1025" y="1790700"/>
            <a:ext cx="7829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6. </a:t>
            </a:r>
            <a:r>
              <a:rPr lang="ko-KR" altLang="en-US" sz="1200" dirty="0">
                <a:latin typeface="+mj-ea"/>
                <a:ea typeface="+mj-ea"/>
              </a:rPr>
              <a:t>다음과 같이 </a:t>
            </a:r>
            <a:r>
              <a:rPr lang="en-US" altLang="ko-KR" sz="1200" dirty="0">
                <a:latin typeface="+mj-ea"/>
                <a:ea typeface="+mj-ea"/>
              </a:rPr>
              <a:t>gugu2.jsp</a:t>
            </a:r>
            <a:r>
              <a:rPr lang="ko-KR" altLang="en-US" sz="1200" dirty="0">
                <a:latin typeface="+mj-ea"/>
                <a:ea typeface="+mj-ea"/>
              </a:rPr>
              <a:t>를 작성합니다</a:t>
            </a:r>
            <a:r>
              <a:rPr lang="en-US" altLang="ko-KR" sz="1200" dirty="0">
                <a:latin typeface="+mj-ea"/>
                <a:ea typeface="+mj-ea"/>
              </a:rPr>
              <a:t>. if</a:t>
            </a:r>
            <a:r>
              <a:rPr lang="ko-KR" altLang="en-US" sz="1200" dirty="0">
                <a:latin typeface="+mj-ea"/>
                <a:ea typeface="+mj-ea"/>
              </a:rPr>
              <a:t>문에서 </a:t>
            </a:r>
            <a:r>
              <a:rPr lang="en-US" altLang="ko-KR" sz="1200" dirty="0">
                <a:latin typeface="+mj-ea"/>
                <a:ea typeface="+mj-ea"/>
              </a:rPr>
              <a:t>for </a:t>
            </a:r>
            <a:r>
              <a:rPr lang="ko-KR" altLang="en-US" sz="1200" dirty="0">
                <a:latin typeface="+mj-ea"/>
                <a:ea typeface="+mj-ea"/>
              </a:rPr>
              <a:t>반복문의 반복 변수 </a:t>
            </a:r>
            <a:r>
              <a:rPr lang="en-US" altLang="ko-KR" sz="1200" dirty="0">
                <a:latin typeface="+mj-ea"/>
                <a:ea typeface="+mj-ea"/>
              </a:rPr>
              <a:t>i</a:t>
            </a:r>
            <a:r>
              <a:rPr lang="ko-KR" altLang="en-US" sz="1200" dirty="0">
                <a:latin typeface="+mj-ea"/>
                <a:ea typeface="+mj-ea"/>
              </a:rPr>
              <a:t>를 사용해 홀수인지 짝수인지를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 체크합니다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그런 다음 </a:t>
            </a:r>
            <a:r>
              <a:rPr lang="en-US" altLang="ko-KR" sz="1200" dirty="0">
                <a:latin typeface="+mj-ea"/>
                <a:ea typeface="+mj-ea"/>
              </a:rPr>
              <a:t>&lt;tr&gt; </a:t>
            </a:r>
            <a:r>
              <a:rPr lang="ko-KR" altLang="en-US" sz="1200" dirty="0">
                <a:latin typeface="+mj-ea"/>
                <a:ea typeface="+mj-ea"/>
              </a:rPr>
              <a:t>태그의 </a:t>
            </a:r>
            <a:r>
              <a:rPr lang="en-US" altLang="ko-KR" sz="1200" dirty="0">
                <a:latin typeface="+mj-ea"/>
                <a:ea typeface="+mj-ea"/>
              </a:rPr>
              <a:t>bgcolor </a:t>
            </a:r>
            <a:r>
              <a:rPr lang="ko-KR" altLang="en-US" sz="1200" dirty="0">
                <a:latin typeface="+mj-ea"/>
                <a:ea typeface="+mj-ea"/>
              </a:rPr>
              <a:t>속성 값을 다르게 설정하여 브라우저로 출력합니다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336" y="2380153"/>
            <a:ext cx="5648325" cy="3592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9032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스크립트 요소 이용해 실습하기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95324" y="1471910"/>
            <a:ext cx="76295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7. </a:t>
            </a:r>
            <a:r>
              <a:rPr lang="ko-KR" altLang="en-US" sz="1200" dirty="0">
                <a:latin typeface="+mj-ea"/>
                <a:ea typeface="+mj-ea"/>
              </a:rPr>
              <a:t>브라우저에서 실행하면 홀수 행과 짝수 행의 배경색이 다르게 출력됩니다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974" y="1748909"/>
            <a:ext cx="5943600" cy="25444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69032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스크립트 요소 이용해 실습하기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35052"/>
            <a:ext cx="8039113" cy="45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12.6.4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리스트 출력 예제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6750" y="1943100"/>
            <a:ext cx="7400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en-US" altLang="ko-KR" sz="1200" dirty="0">
                <a:latin typeface="+mj-ea"/>
                <a:ea typeface="+mj-ea"/>
              </a:rPr>
              <a:t>imageList.jsp</a:t>
            </a:r>
            <a:r>
              <a:rPr lang="ko-KR" altLang="en-US" sz="1200" dirty="0">
                <a:latin typeface="+mj-ea"/>
                <a:ea typeface="+mj-ea"/>
              </a:rPr>
              <a:t>를 생성하고 실습 이미지인 </a:t>
            </a:r>
            <a:r>
              <a:rPr lang="en-US" altLang="ko-KR" sz="1200" dirty="0">
                <a:latin typeface="+mj-ea"/>
                <a:ea typeface="+mj-ea"/>
              </a:rPr>
              <a:t>duke.png</a:t>
            </a:r>
            <a:r>
              <a:rPr lang="ko-KR" altLang="en-US" sz="1200" dirty="0">
                <a:latin typeface="+mj-ea"/>
                <a:ea typeface="+mj-ea"/>
              </a:rPr>
              <a:t>를 추가합니다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3481" y="2220099"/>
            <a:ext cx="2124075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741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스크립트 요소 이용해 실습하기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8150" y="1514475"/>
            <a:ext cx="806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en-US" altLang="ko-KR" sz="1200" dirty="0">
                <a:latin typeface="+mj-ea"/>
                <a:ea typeface="+mj-ea"/>
              </a:rPr>
              <a:t>imageList.jsp</a:t>
            </a:r>
            <a:r>
              <a:rPr lang="ko-KR" altLang="en-US" sz="1200" dirty="0">
                <a:latin typeface="+mj-ea"/>
                <a:ea typeface="+mj-ea"/>
              </a:rPr>
              <a:t>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 for </a:t>
            </a:r>
            <a:r>
              <a:rPr lang="ko-KR" altLang="en-US" sz="1200" dirty="0">
                <a:latin typeface="+mj-ea"/>
                <a:ea typeface="+mj-ea"/>
              </a:rPr>
              <a:t>반복문을 이용해 </a:t>
            </a:r>
            <a:r>
              <a:rPr lang="en-US" altLang="ko-KR" sz="1200" dirty="0">
                <a:latin typeface="+mj-ea"/>
                <a:ea typeface="+mj-ea"/>
              </a:rPr>
              <a:t>&lt;ul&gt; </a:t>
            </a:r>
            <a:r>
              <a:rPr lang="ko-KR" altLang="en-US" sz="1200" dirty="0">
                <a:latin typeface="+mj-ea"/>
                <a:ea typeface="+mj-ea"/>
              </a:rPr>
              <a:t>태그 안에 </a:t>
            </a:r>
            <a:r>
              <a:rPr lang="en-US" altLang="ko-KR" sz="1200" dirty="0">
                <a:latin typeface="+mj-ea"/>
                <a:ea typeface="+mj-ea"/>
              </a:rPr>
              <a:t>&lt;li&gt; </a:t>
            </a:r>
            <a:r>
              <a:rPr lang="ko-KR" altLang="en-US" sz="1200" dirty="0">
                <a:latin typeface="+mj-ea"/>
                <a:ea typeface="+mj-ea"/>
              </a:rPr>
              <a:t>태그를 연속적으로 출력해서 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ko-KR" altLang="en-US" sz="1200" dirty="0">
                <a:latin typeface="+mj-ea"/>
                <a:ea typeface="+mj-ea"/>
              </a:rPr>
              <a:t>이미지를 나타냅니다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386" y="2178488"/>
            <a:ext cx="5610225" cy="41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6075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스크립트 요소 이용해 실습하기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8936" y="1552574"/>
            <a:ext cx="7477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en-US" altLang="ko-KR" sz="1200" dirty="0">
                <a:latin typeface="+mj-ea"/>
                <a:ea typeface="+mj-ea"/>
              </a:rPr>
              <a:t>http://localhost:8090/pro12/imageList.jsp</a:t>
            </a:r>
            <a:r>
              <a:rPr lang="ko-KR" altLang="en-US" sz="1200" dirty="0">
                <a:latin typeface="+mj-ea"/>
                <a:ea typeface="+mj-ea"/>
              </a:rPr>
              <a:t>로 요청하면 다음과 같이 출력됩니다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448" y="1829573"/>
            <a:ext cx="7010101" cy="41668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657350" y="2828925"/>
            <a:ext cx="5438775" cy="6000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76075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12.6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스크립트 요소 이용해 실습하기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225" y="1562100"/>
            <a:ext cx="813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200" b="1" dirty="0">
                <a:latin typeface="+mj-ea"/>
                <a:ea typeface="+mj-ea"/>
              </a:rPr>
              <a:t>JSP </a:t>
            </a:r>
            <a:r>
              <a:rPr lang="ko-KR" altLang="en-US" sz="1200" b="1" dirty="0">
                <a:latin typeface="+mj-ea"/>
                <a:ea typeface="+mj-ea"/>
              </a:rPr>
              <a:t>프리컴파일</a:t>
            </a:r>
            <a:r>
              <a:rPr lang="en-US" altLang="ko-KR" sz="1200" b="1" dirty="0">
                <a:latin typeface="+mj-ea"/>
                <a:ea typeface="+mj-ea"/>
              </a:rPr>
              <a:t>( Precompile) </a:t>
            </a:r>
            <a:r>
              <a:rPr lang="ko-KR" altLang="en-US" sz="1200" b="1" dirty="0">
                <a:latin typeface="+mj-ea"/>
                <a:ea typeface="+mj-ea"/>
              </a:rPr>
              <a:t>기능</a:t>
            </a:r>
            <a:r>
              <a:rPr lang="en-US" altLang="ko-KR" sz="1200" b="1" dirty="0">
                <a:latin typeface="+mj-ea"/>
                <a:ea typeface="+mj-ea"/>
              </a:rPr>
              <a:t>(</a:t>
            </a:r>
            <a:r>
              <a:rPr lang="ko-KR" altLang="en-US" sz="1200" b="1" dirty="0">
                <a:latin typeface="+mj-ea"/>
                <a:ea typeface="+mj-ea"/>
              </a:rPr>
              <a:t>서버관리자가 아래의 사이트를 참조하여 미리 구성해 놓습니다</a:t>
            </a:r>
            <a:r>
              <a:rPr lang="en-US" altLang="ko-KR" sz="1200" b="1" dirty="0">
                <a:latin typeface="+mj-ea"/>
                <a:ea typeface="+mj-ea"/>
              </a:rPr>
              <a:t>.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7225" y="1828800"/>
            <a:ext cx="7915275" cy="21236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latin typeface="+mj-ea"/>
                <a:ea typeface="+mj-ea"/>
              </a:rPr>
              <a:t>브라우저에서 서블릿으로 최초 요청을 보내면 먼저 톰캣이 컴파일을 한 후 실행을 합니다</a:t>
            </a:r>
            <a:r>
              <a:rPr lang="en-US" altLang="ko-KR" sz="11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+mj-ea"/>
                <a:ea typeface="+mj-ea"/>
              </a:rPr>
              <a:t>따라서 톰캣은 시작 시 미리 서블릿을 메모리에 로드해서 사용하는 방법을 제공합니다</a:t>
            </a:r>
            <a:r>
              <a:rPr lang="en-US" altLang="ko-KR" sz="1100" dirty="0">
                <a:latin typeface="+mj-ea"/>
                <a:ea typeface="+mj-ea"/>
              </a:rPr>
              <a:t>(8.6</a:t>
            </a:r>
            <a:r>
              <a:rPr lang="ko-KR" altLang="en-US" sz="1100" dirty="0">
                <a:latin typeface="+mj-ea"/>
                <a:ea typeface="+mj-ea"/>
              </a:rPr>
              <a:t>절 참고</a:t>
            </a:r>
            <a:r>
              <a:rPr lang="en-US" altLang="ko-KR" sz="1100" dirty="0">
                <a:latin typeface="+mj-ea"/>
                <a:ea typeface="+mj-ea"/>
              </a:rPr>
              <a:t>). 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  <a:ea typeface="+mj-ea"/>
              </a:rPr>
              <a:t>JSP</a:t>
            </a:r>
            <a:r>
              <a:rPr lang="ko-KR" altLang="en-US" sz="1100" dirty="0">
                <a:latin typeface="+mj-ea"/>
                <a:ea typeface="+mj-ea"/>
              </a:rPr>
              <a:t>도 최초 요청 시 변환 과정을 거치기 때문에 실행이 늦어지게 됩니다</a:t>
            </a:r>
            <a:r>
              <a:rPr lang="en-US" altLang="ko-KR" sz="11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+mj-ea"/>
                <a:ea typeface="+mj-ea"/>
              </a:rPr>
              <a:t>따라서 톰켓 컨테이너에서는 </a:t>
            </a:r>
            <a:r>
              <a:rPr lang="en-US" altLang="ko-KR" sz="1100" b="1" dirty="0">
                <a:solidFill>
                  <a:srgbClr val="0000FF"/>
                </a:solidFill>
                <a:latin typeface="+mj-ea"/>
                <a:ea typeface="+mj-ea"/>
              </a:rPr>
              <a:t>JSP Precompile </a:t>
            </a:r>
            <a:r>
              <a:rPr lang="ko-KR" altLang="en-US" sz="1100" b="1" dirty="0">
                <a:solidFill>
                  <a:srgbClr val="0000FF"/>
                </a:solidFill>
                <a:latin typeface="+mj-ea"/>
                <a:ea typeface="+mj-ea"/>
              </a:rPr>
              <a:t>기능을 제공</a:t>
            </a:r>
            <a:r>
              <a:rPr lang="ko-KR" altLang="en-US" sz="1100" dirty="0">
                <a:latin typeface="+mj-ea"/>
                <a:ea typeface="+mj-ea"/>
              </a:rPr>
              <a:t>해 미리 </a:t>
            </a:r>
            <a:r>
              <a:rPr lang="en-US" altLang="ko-KR" sz="1100" dirty="0">
                <a:latin typeface="+mj-ea"/>
                <a:ea typeface="+mj-ea"/>
              </a:rPr>
              <a:t>JSP</a:t>
            </a:r>
            <a:r>
              <a:rPr lang="ko-KR" altLang="en-US" sz="1100" dirty="0">
                <a:latin typeface="+mj-ea"/>
                <a:ea typeface="+mj-ea"/>
              </a:rPr>
              <a:t>를 컴파일함으로써 </a:t>
            </a:r>
            <a:endParaRPr lang="en-US" altLang="ko-KR" sz="11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+mj-ea"/>
                <a:ea typeface="+mj-ea"/>
              </a:rPr>
              <a:t>요청 시 바로 처리할 수 있도록 하고 있습니다</a:t>
            </a:r>
            <a:r>
              <a:rPr lang="en-US" altLang="ko-KR" sz="11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+mj-ea"/>
                <a:ea typeface="+mj-ea"/>
              </a:rPr>
              <a:t>웹 애플리케이션 개발 시에는 </a:t>
            </a:r>
            <a:r>
              <a:rPr lang="en-US" altLang="ko-KR" sz="1100" dirty="0">
                <a:latin typeface="+mj-ea"/>
                <a:ea typeface="+mj-ea"/>
              </a:rPr>
              <a:t>JSP</a:t>
            </a:r>
            <a:r>
              <a:rPr lang="ko-KR" altLang="en-US" sz="1100" dirty="0">
                <a:latin typeface="+mj-ea"/>
                <a:ea typeface="+mj-ea"/>
              </a:rPr>
              <a:t>에 변경 사항이 자주 발생하므로 그다지 필요할 것 같지 않지만 </a:t>
            </a:r>
            <a:endParaRPr lang="en-US" altLang="ko-KR" sz="11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+mj-ea"/>
                <a:ea typeface="+mj-ea"/>
              </a:rPr>
              <a:t>실제 서비스를 제공할 때는 사용하면 좋은 기능입니다</a:t>
            </a:r>
            <a:r>
              <a:rPr lang="en-US" altLang="ko-KR" sz="1100" dirty="0">
                <a:latin typeface="+mj-ea"/>
                <a:ea typeface="+mj-ea"/>
              </a:rPr>
              <a:t>. </a:t>
            </a:r>
            <a:r>
              <a:rPr lang="ko-KR" altLang="en-US" sz="1100" dirty="0">
                <a:latin typeface="+mj-ea"/>
                <a:ea typeface="+mj-ea"/>
              </a:rPr>
              <a:t>자세한 내용은 톰캣 홈페이지에서 확인하세요</a:t>
            </a:r>
            <a:r>
              <a:rPr lang="en-US" altLang="ko-KR" sz="1100" dirty="0">
                <a:latin typeface="+mj-ea"/>
                <a:ea typeface="+mj-ea"/>
              </a:rPr>
              <a:t>.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7A08A2-2736-4DB3-9195-8DB8C9094E44}"/>
              </a:ext>
            </a:extLst>
          </p:cNvPr>
          <p:cNvSpPr txBox="1"/>
          <p:nvPr/>
        </p:nvSpPr>
        <p:spPr>
          <a:xfrm>
            <a:off x="657225" y="4333875"/>
            <a:ext cx="6034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https://tomcat.apache.org/tomcat-9.0-doc/jasper-howto.html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169032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12.7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객체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변수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600200"/>
            <a:ext cx="4076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내장 객체</a:t>
            </a:r>
            <a:r>
              <a:rPr lang="en-US" altLang="ko-KR" sz="1400" b="1" dirty="0">
                <a:latin typeface="+mj-ea"/>
                <a:ea typeface="+mj-ea"/>
              </a:rPr>
              <a:t>(</a:t>
            </a:r>
            <a:r>
              <a:rPr lang="ko-KR" altLang="en-US" sz="1400" b="1" dirty="0">
                <a:latin typeface="+mj-ea"/>
                <a:ea typeface="+mj-ea"/>
              </a:rPr>
              <a:t>내장 변수</a:t>
            </a:r>
            <a:r>
              <a:rPr lang="en-US" altLang="ko-KR" sz="1400" b="1" dirty="0">
                <a:latin typeface="+mj-ea"/>
                <a:ea typeface="+mj-ea"/>
              </a:rPr>
              <a:t>)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225" y="1869877"/>
            <a:ext cx="7372350" cy="2769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b="1" dirty="0">
                <a:latin typeface="+mj-ea"/>
                <a:ea typeface="+mj-ea"/>
              </a:rPr>
              <a:t>JSP</a:t>
            </a:r>
            <a:r>
              <a:rPr lang="ko-KR" altLang="en-US" sz="1200" b="1" dirty="0">
                <a:latin typeface="+mj-ea"/>
                <a:ea typeface="+mj-ea"/>
              </a:rPr>
              <a:t>가 서블릿으로 변환 시 컨테이너가 자동으로 생성 시키는 서블릿 멤버 변수</a:t>
            </a: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7624" y="2461577"/>
            <a:ext cx="5943600" cy="35540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933575" y="4733925"/>
            <a:ext cx="3524250" cy="128174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14913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12.7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객체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변수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9" y="1571625"/>
            <a:ext cx="4076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JSP</a:t>
            </a:r>
            <a:r>
              <a:rPr lang="ko-KR" altLang="en-US" sz="1200" b="1" dirty="0">
                <a:latin typeface="+mj-ea"/>
                <a:ea typeface="+mj-ea"/>
              </a:rPr>
              <a:t>에서 제공하는 내장 객체들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977880"/>
              </p:ext>
            </p:extLst>
          </p:nvPr>
        </p:nvGraphicFramePr>
        <p:xfrm>
          <a:off x="628944" y="4762500"/>
          <a:ext cx="7638756" cy="1226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1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내장객체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서블릿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스코프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1000" b="1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this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한 번의 요청에 대해 하나의 </a:t>
                      </a:r>
                      <a:r>
                        <a:rPr lang="en-US" altLang="ko-KR" sz="10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JSP </a:t>
                      </a:r>
                      <a:r>
                        <a:rPr lang="ko-KR" altLang="en-US" sz="10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페이지를 공유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합니다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u="none" strike="noStrike" kern="1200" baseline="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request</a:t>
                      </a:r>
                      <a:endParaRPr lang="ko-KR" altLang="en-US" sz="1000" b="1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한 번의 요청에 대해 같은 요청을 공유하는 </a:t>
                      </a:r>
                      <a:r>
                        <a:rPr lang="en-US" altLang="ko-KR" sz="10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JSP </a:t>
                      </a:r>
                      <a:r>
                        <a:rPr lang="ko-KR" altLang="en-US" sz="10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페이지를 공유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합니다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u="none" strike="noStrike" kern="1200" baseline="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session</a:t>
                      </a:r>
                      <a:endParaRPr lang="ko-KR" altLang="en-US" sz="1000" b="1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HttpSession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같은 브라우저에서 공유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합니다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u="none" strike="noStrike" kern="1200" baseline="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application</a:t>
                      </a:r>
                      <a:endParaRPr lang="ko-KR" altLang="en-US" sz="1000" b="1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ServletContext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같은 애플리케이션에서 공유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합니다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5119" y="4485501"/>
            <a:ext cx="4076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내장 객체들의 스코프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999482"/>
              </p:ext>
            </p:extLst>
          </p:nvPr>
        </p:nvGraphicFramePr>
        <p:xfrm>
          <a:off x="647994" y="1848624"/>
          <a:ext cx="7638756" cy="2445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6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4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1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내장객체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서블릿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u="none" strike="noStrike" kern="1200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request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javax.servlet.http.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HttpServletRequest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클라이언트의 요청 정보를 저장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합니다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response</a:t>
                      </a:r>
                      <a:endParaRPr lang="ko-KR" altLang="en-US" sz="1000" b="1" dirty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javax.servlet.http.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HttpServletResponse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응답 정보를 저장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합니다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out</a:t>
                      </a:r>
                      <a:endParaRPr lang="ko-KR" altLang="en-US" sz="1000" b="1" dirty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javax.servlet.jsp.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JspWriter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JSP </a:t>
                      </a:r>
                      <a:r>
                        <a:rPr lang="ko-KR" altLang="en-US" sz="1000" b="1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페이지에서 결과를 출력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합니다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u="none" strike="noStrike" kern="1200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session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javax.servlet.http.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HttpSession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세션 정보를 저장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합니다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u="none" strike="noStrike" kern="1200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application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javax.servlet.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ServletContext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컨텍스트 정보를 저장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합니다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pageContext</a:t>
                      </a:r>
                      <a:endParaRPr lang="ko-KR" altLang="en-US" sz="1000" b="1" dirty="0">
                        <a:solidFill>
                          <a:srgbClr val="0000FF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javax.servlet.jsp.PageContext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JSP </a:t>
                      </a:r>
                      <a:r>
                        <a:rPr lang="ko-KR" altLang="en-US" sz="1000" b="1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페이지에 대한 정보를 저장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합니다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u="none" strike="noStrike" kern="1200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page</a:t>
                      </a:r>
                      <a:endParaRPr lang="ko-KR" altLang="en-US" sz="1000" b="1" i="0" u="none" strike="noStrike" kern="1200" baseline="0" dirty="0">
                        <a:solidFill>
                          <a:srgbClr val="FF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java.lang.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JSP </a:t>
                      </a:r>
                      <a:r>
                        <a:rPr lang="ko-KR" altLang="en-US" sz="10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페이지의 서블릿 인스턴스를 저장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합니다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config</a:t>
                      </a:r>
                      <a:endParaRPr lang="ko-KR" altLang="en-US" sz="1000" b="1" i="0" u="none" strike="noStrike" kern="1200" baseline="0" dirty="0">
                        <a:solidFill>
                          <a:srgbClr val="0000FF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javax.servlet.ServletConfig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JSP </a:t>
                      </a:r>
                      <a:r>
                        <a:rPr lang="ko-KR" altLang="en-US" sz="10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페이지에 대한 설정 정보를 저장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합니다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u="none" strike="noStrike" kern="1200" baseline="0" dirty="0">
                          <a:solidFill>
                            <a:srgbClr val="0000FF"/>
                          </a:solidFill>
                          <a:latin typeface="+mj-ea"/>
                          <a:ea typeface="+mj-ea"/>
                          <a:cs typeface="+mn-cs"/>
                        </a:rPr>
                        <a:t>exception</a:t>
                      </a:r>
                      <a:endParaRPr lang="ko-KR" altLang="en-US" sz="1000" b="1" i="0" u="none" strike="noStrike" kern="1200" baseline="0" dirty="0">
                        <a:solidFill>
                          <a:srgbClr val="0000FF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java.lang.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Exception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예외 발생 시 예외를 처리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합니다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1027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12.7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객체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변수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35052"/>
            <a:ext cx="8039113" cy="454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12.7.1 session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객체에 데이터 바인딩 실습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6275" y="1895475"/>
            <a:ext cx="773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en-US" altLang="ko-KR" sz="1200" dirty="0">
                <a:latin typeface="+mj-ea"/>
                <a:ea typeface="+mj-ea"/>
              </a:rPr>
              <a:t>JSP </a:t>
            </a:r>
            <a:r>
              <a:rPr lang="ko-KR" altLang="en-US" sz="1200" dirty="0">
                <a:latin typeface="+mj-ea"/>
                <a:ea typeface="+mj-ea"/>
              </a:rPr>
              <a:t>파일이 많아지므로 </a:t>
            </a:r>
            <a:r>
              <a:rPr lang="en-US" altLang="ko-KR" sz="1200" dirty="0">
                <a:latin typeface="+mj-ea"/>
                <a:ea typeface="+mj-ea"/>
              </a:rPr>
              <a:t>test01 </a:t>
            </a:r>
            <a:r>
              <a:rPr lang="ko-KR" altLang="en-US" sz="1200" dirty="0">
                <a:latin typeface="+mj-ea"/>
                <a:ea typeface="+mj-ea"/>
              </a:rPr>
              <a:t>폴더를 만든 후 </a:t>
            </a:r>
            <a:r>
              <a:rPr lang="en-US" altLang="ko-KR" sz="1200" dirty="0">
                <a:latin typeface="+mj-ea"/>
                <a:ea typeface="+mj-ea"/>
              </a:rPr>
              <a:t>session1.jsp, session2.jsp </a:t>
            </a:r>
            <a:r>
              <a:rPr lang="ko-KR" altLang="en-US" sz="1200" dirty="0">
                <a:latin typeface="+mj-ea"/>
                <a:ea typeface="+mj-ea"/>
              </a:rPr>
              <a:t>등 실습 파일들을 생성합니다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1315" y="2326322"/>
            <a:ext cx="1988820" cy="28721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8530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선언문 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6226" y="1530626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ko-KR" altLang="en-US" sz="1200" dirty="0">
                <a:latin typeface="+mj-ea"/>
                <a:ea typeface="+mj-ea"/>
              </a:rPr>
              <a:t>선언문을 사용한 </a:t>
            </a:r>
            <a:r>
              <a:rPr lang="en-US" altLang="ko-KR" sz="1200" dirty="0">
                <a:latin typeface="+mj-ea"/>
                <a:ea typeface="+mj-ea"/>
              </a:rPr>
              <a:t>hello.jsp</a:t>
            </a:r>
            <a:r>
              <a:rPr lang="ko-KR" altLang="en-US" sz="1200" dirty="0">
                <a:latin typeface="+mj-ea"/>
                <a:ea typeface="+mj-ea"/>
              </a:rPr>
              <a:t>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선언문은 일반적으로 </a:t>
            </a:r>
            <a:r>
              <a:rPr lang="en-US" altLang="ko-KR" sz="1200" dirty="0">
                <a:latin typeface="+mj-ea"/>
                <a:ea typeface="+mj-ea"/>
              </a:rPr>
              <a:t>JSP </a:t>
            </a:r>
            <a:r>
              <a:rPr lang="ko-KR" altLang="en-US" sz="1200" dirty="0">
                <a:latin typeface="+mj-ea"/>
                <a:ea typeface="+mj-ea"/>
              </a:rPr>
              <a:t>페이지의 상단에서 주로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 사용합니다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82" y="1957033"/>
            <a:ext cx="6325636" cy="423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99829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12.7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객체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변수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57325"/>
            <a:ext cx="7495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en-US" altLang="ko-KR" sz="1200" dirty="0">
                <a:latin typeface="+mj-ea"/>
                <a:ea typeface="+mj-ea"/>
              </a:rPr>
              <a:t>SessionTest </a:t>
            </a:r>
            <a:r>
              <a:rPr lang="ko-KR" altLang="en-US" sz="1200" dirty="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18" y="1734324"/>
            <a:ext cx="6317536" cy="420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31125" y="1181820"/>
            <a:ext cx="2698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SessionTest.java</a:t>
            </a:r>
            <a:r>
              <a:rPr lang="ko-KR" altLang="en-US" sz="1400" dirty="0"/>
              <a:t>는 서블릿입니다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345721" y="4002657"/>
            <a:ext cx="5883215" cy="48307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884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12.7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객체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변수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7700" y="1495425"/>
            <a:ext cx="7134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en-US" altLang="ko-KR" sz="1200" dirty="0">
                <a:latin typeface="+mj-ea"/>
                <a:ea typeface="+mj-ea"/>
              </a:rPr>
              <a:t>session1.jsp </a:t>
            </a:r>
            <a:r>
              <a:rPr lang="ko-KR" altLang="en-US" sz="1200" dirty="0">
                <a:latin typeface="+mj-ea"/>
                <a:ea typeface="+mj-ea"/>
              </a:rPr>
              <a:t>파일을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67099" y="1810524"/>
            <a:ext cx="6424613" cy="4191681"/>
            <a:chOff x="809625" y="1942287"/>
            <a:chExt cx="6424613" cy="4191681"/>
          </a:xfrm>
        </p:grpSpPr>
        <p:pic>
          <p:nvPicPr>
            <p:cNvPr id="4813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625" y="1942287"/>
              <a:ext cx="6205538" cy="290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250" y="4848225"/>
              <a:ext cx="6376988" cy="1285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직사각형 7"/>
          <p:cNvSpPr/>
          <p:nvPr/>
        </p:nvSpPr>
        <p:spPr>
          <a:xfrm>
            <a:off x="5753819" y="2208362"/>
            <a:ext cx="2251494" cy="258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rgbClr val="FFFF00"/>
                </a:solidFill>
              </a:rPr>
              <a:t>세션객체를 호출하지 않음</a:t>
            </a:r>
            <a:r>
              <a:rPr lang="en-US" altLang="ko-KR" sz="1400" dirty="0">
                <a:solidFill>
                  <a:srgbClr val="FFFF00"/>
                </a:solidFill>
              </a:rPr>
              <a:t>.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02968CB-5410-417C-A0A6-1433E461427B}"/>
              </a:ext>
            </a:extLst>
          </p:cNvPr>
          <p:cNvCxnSpPr>
            <a:cxnSpLocks/>
          </p:cNvCxnSpPr>
          <p:nvPr/>
        </p:nvCxnSpPr>
        <p:spPr>
          <a:xfrm>
            <a:off x="1973622" y="5288616"/>
            <a:ext cx="93990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6E0EC0D-367E-4157-8585-BE05C1B76ABD}"/>
              </a:ext>
            </a:extLst>
          </p:cNvPr>
          <p:cNvSpPr txBox="1"/>
          <p:nvPr/>
        </p:nvSpPr>
        <p:spPr>
          <a:xfrm>
            <a:off x="1973622" y="5288616"/>
            <a:ext cx="1866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session2.jsp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6884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12.7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객체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변수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638300"/>
            <a:ext cx="7724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en-US" altLang="ko-KR" sz="1200" dirty="0">
                <a:latin typeface="+mj-ea"/>
                <a:ea typeface="+mj-ea"/>
              </a:rPr>
              <a:t>session2.jsp</a:t>
            </a:r>
            <a:r>
              <a:rPr lang="ko-KR" altLang="en-US" sz="1200" dirty="0">
                <a:latin typeface="+mj-ea"/>
                <a:ea typeface="+mj-ea"/>
              </a:rPr>
              <a:t>에서는 </a:t>
            </a:r>
            <a:r>
              <a:rPr lang="en-US" altLang="ko-KR" sz="1200" dirty="0">
                <a:latin typeface="+mj-ea"/>
                <a:ea typeface="+mj-ea"/>
              </a:rPr>
              <a:t>getAttribute()</a:t>
            </a:r>
            <a:r>
              <a:rPr lang="ko-KR" altLang="en-US" sz="1200" dirty="0">
                <a:latin typeface="+mj-ea"/>
                <a:ea typeface="+mj-ea"/>
              </a:rPr>
              <a:t>를 이용해 서블릿과 </a:t>
            </a:r>
            <a:r>
              <a:rPr lang="en-US" altLang="ko-KR" sz="1200" dirty="0">
                <a:latin typeface="+mj-ea"/>
                <a:ea typeface="+mj-ea"/>
              </a:rPr>
              <a:t>JSP</a:t>
            </a:r>
            <a:r>
              <a:rPr lang="ko-KR" altLang="en-US" sz="1200" dirty="0">
                <a:latin typeface="+mj-ea"/>
                <a:ea typeface="+mj-ea"/>
              </a:rPr>
              <a:t>에서 </a:t>
            </a:r>
            <a:r>
              <a:rPr lang="en-US" altLang="ko-KR" sz="1200" dirty="0">
                <a:latin typeface="+mj-ea"/>
                <a:ea typeface="+mj-ea"/>
              </a:rPr>
              <a:t>session</a:t>
            </a:r>
            <a:r>
              <a:rPr lang="ko-KR" altLang="en-US" sz="1200" dirty="0">
                <a:latin typeface="+mj-ea"/>
                <a:ea typeface="+mj-ea"/>
              </a:rPr>
              <a:t>에 바인딩된 </a:t>
            </a:r>
            <a:r>
              <a:rPr lang="en-US" altLang="ko-KR" sz="1200" dirty="0">
                <a:latin typeface="+mj-ea"/>
                <a:ea typeface="+mj-ea"/>
              </a:rPr>
              <a:t>name</a:t>
            </a:r>
            <a:r>
              <a:rPr lang="ko-KR" altLang="en-US" sz="1200" dirty="0">
                <a:latin typeface="+mj-ea"/>
                <a:ea typeface="+mj-ea"/>
              </a:rPr>
              <a:t>과 </a:t>
            </a:r>
            <a:r>
              <a:rPr lang="en-US" altLang="ko-KR" sz="1200" dirty="0">
                <a:latin typeface="+mj-ea"/>
                <a:ea typeface="+mj-ea"/>
              </a:rPr>
              <a:t>address </a:t>
            </a:r>
            <a:r>
              <a:rPr lang="ko-KR" altLang="en-US" sz="1200" dirty="0">
                <a:latin typeface="+mj-ea"/>
                <a:ea typeface="+mj-ea"/>
              </a:rPr>
              <a:t>값을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 가져옵니다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4" y="2099965"/>
            <a:ext cx="5876925" cy="4113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48C3349-2837-4CF8-868C-BB20E1211877}"/>
              </a:ext>
            </a:extLst>
          </p:cNvPr>
          <p:cNvCxnSpPr>
            <a:cxnSpLocks/>
          </p:cNvCxnSpPr>
          <p:nvPr/>
        </p:nvCxnSpPr>
        <p:spPr>
          <a:xfrm>
            <a:off x="2610116" y="4553510"/>
            <a:ext cx="93990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3237F18-3171-4873-9031-82001B05DA58}"/>
              </a:ext>
            </a:extLst>
          </p:cNvPr>
          <p:cNvSpPr txBox="1"/>
          <p:nvPr/>
        </p:nvSpPr>
        <p:spPr>
          <a:xfrm>
            <a:off x="2605087" y="4624108"/>
            <a:ext cx="1866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내장객체 테스트</a:t>
            </a:r>
            <a:r>
              <a:rPr lang="en-US" altLang="ko-KR" sz="1200" b="1" dirty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6884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12.7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객체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변수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23600"/>
            <a:ext cx="7629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5. </a:t>
            </a:r>
            <a:r>
              <a:rPr lang="ko-KR" altLang="en-US" sz="1200" dirty="0">
                <a:latin typeface="+mj-ea"/>
                <a:ea typeface="+mj-ea"/>
              </a:rPr>
              <a:t>다음은 최초 서블릿에 요청한 결과입니다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서블릿 요청 시 </a:t>
            </a:r>
            <a:r>
              <a:rPr lang="en-US" altLang="ko-KR" sz="1200" dirty="0">
                <a:latin typeface="+mj-ea"/>
                <a:ea typeface="+mj-ea"/>
              </a:rPr>
              <a:t>session </a:t>
            </a:r>
            <a:r>
              <a:rPr lang="ko-KR" altLang="en-US" sz="1200" dirty="0">
                <a:latin typeface="+mj-ea"/>
                <a:ea typeface="+mj-ea"/>
              </a:rPr>
              <a:t>객체에 </a:t>
            </a:r>
            <a:r>
              <a:rPr lang="en-US" altLang="ko-KR" sz="1200" dirty="0">
                <a:latin typeface="+mj-ea"/>
                <a:ea typeface="+mj-ea"/>
              </a:rPr>
              <a:t>name</a:t>
            </a:r>
            <a:r>
              <a:rPr lang="ko-KR" altLang="en-US" sz="1200" dirty="0">
                <a:latin typeface="+mj-ea"/>
                <a:ea typeface="+mj-ea"/>
              </a:rPr>
              <a:t>을 바인딩합니다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3933825"/>
            <a:ext cx="7943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6. </a:t>
            </a:r>
            <a:r>
              <a:rPr lang="ko-KR" altLang="en-US" sz="1200" dirty="0">
                <a:latin typeface="+mj-ea"/>
                <a:ea typeface="+mj-ea"/>
              </a:rPr>
              <a:t>첫번째 페이지로 이동하기 클릭 시 서블릿에서 바인딩한 </a:t>
            </a:r>
            <a:r>
              <a:rPr lang="en-US" altLang="ko-KR" sz="1200" dirty="0">
                <a:latin typeface="+mj-ea"/>
                <a:ea typeface="+mj-ea"/>
              </a:rPr>
              <a:t>name</a:t>
            </a:r>
            <a:r>
              <a:rPr lang="ko-KR" altLang="en-US" sz="1200" dirty="0">
                <a:latin typeface="+mj-ea"/>
                <a:ea typeface="+mj-ea"/>
              </a:rPr>
              <a:t>을 출력합니다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</a:p>
          <a:p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ko-KR" altLang="en-US" sz="1200" dirty="0">
                <a:latin typeface="+mj-ea"/>
                <a:ea typeface="+mj-ea"/>
              </a:rPr>
              <a:t>두번째 페이지로 이동을 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3037" y="1729172"/>
            <a:ext cx="4191000" cy="1743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609850" y="2209800"/>
            <a:ext cx="1710031" cy="2667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3037" y="4572000"/>
            <a:ext cx="3657600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443037" y="5448300"/>
            <a:ext cx="1643063" cy="20955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753819" y="2208362"/>
            <a:ext cx="2449902" cy="258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rgbClr val="FFFF00"/>
                </a:solidFill>
              </a:rPr>
              <a:t>서블릿이 만든 페이지 입니다</a:t>
            </a:r>
            <a:r>
              <a:rPr lang="en-US" altLang="ko-KR" sz="1400" dirty="0">
                <a:solidFill>
                  <a:srgbClr val="FFFF00"/>
                </a:solidFill>
              </a:rPr>
              <a:t>.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6884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12.7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객체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변수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9125" y="1609725"/>
            <a:ext cx="7534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6. </a:t>
            </a:r>
            <a:r>
              <a:rPr lang="ko-KR" altLang="en-US" sz="1200" dirty="0">
                <a:latin typeface="+mj-ea"/>
                <a:ea typeface="+mj-ea"/>
              </a:rPr>
              <a:t>서블릿과 첫 번째 </a:t>
            </a:r>
            <a:r>
              <a:rPr lang="en-US" altLang="ko-KR" sz="1200" dirty="0">
                <a:latin typeface="+mj-ea"/>
                <a:ea typeface="+mj-ea"/>
              </a:rPr>
              <a:t>JSP</a:t>
            </a:r>
            <a:r>
              <a:rPr lang="ko-KR" altLang="en-US" sz="1200" dirty="0">
                <a:latin typeface="+mj-ea"/>
                <a:ea typeface="+mj-ea"/>
              </a:rPr>
              <a:t>에서 바인딩한 이름</a:t>
            </a:r>
            <a:r>
              <a:rPr lang="en-US" altLang="ko-KR" sz="1200" dirty="0">
                <a:latin typeface="+mj-ea"/>
                <a:ea typeface="+mj-ea"/>
              </a:rPr>
              <a:t>(name)</a:t>
            </a:r>
            <a:r>
              <a:rPr lang="ko-KR" altLang="en-US" sz="1200" dirty="0">
                <a:latin typeface="+mj-ea"/>
                <a:ea typeface="+mj-ea"/>
              </a:rPr>
              <a:t>과 주소</a:t>
            </a:r>
            <a:r>
              <a:rPr lang="en-US" altLang="ko-KR" sz="1200" dirty="0">
                <a:latin typeface="+mj-ea"/>
                <a:ea typeface="+mj-ea"/>
              </a:rPr>
              <a:t>(address)</a:t>
            </a:r>
            <a:r>
              <a:rPr lang="ko-KR" altLang="en-US" sz="1200" dirty="0">
                <a:latin typeface="+mj-ea"/>
                <a:ea typeface="+mj-ea"/>
              </a:rPr>
              <a:t>를 출력합니다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1006" y="1991499"/>
            <a:ext cx="3629025" cy="1257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752600" y="2828925"/>
            <a:ext cx="2305050" cy="41987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14913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35052"/>
            <a:ext cx="8039113" cy="45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12.7.2 application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객체에 데이터 바인딩 실습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787933"/>
            <a:ext cx="7820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ko-KR" altLang="en-US" sz="1200" dirty="0">
                <a:latin typeface="+mj-ea"/>
                <a:ea typeface="+mj-ea"/>
              </a:rPr>
              <a:t>다음과 같이 </a:t>
            </a:r>
            <a:r>
              <a:rPr lang="en-US" altLang="ko-KR" sz="1200" dirty="0">
                <a:latin typeface="+mj-ea"/>
                <a:ea typeface="+mj-ea"/>
              </a:rPr>
              <a:t>appTest1.jsp, appTest2.jsp </a:t>
            </a:r>
            <a:r>
              <a:rPr lang="ko-KR" altLang="en-US" sz="1200" dirty="0">
                <a:latin typeface="+mj-ea"/>
                <a:ea typeface="+mj-ea"/>
              </a:rPr>
              <a:t>실습 파일을 준비합니다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4768" y="2150657"/>
            <a:ext cx="2190750" cy="2590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12.7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객체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변수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21434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12.7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객체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변수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571625"/>
            <a:ext cx="788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en-US" altLang="ko-KR" sz="1200" dirty="0">
                <a:latin typeface="+mj-ea"/>
                <a:ea typeface="+mj-ea"/>
              </a:rPr>
              <a:t>appTest1.jsp</a:t>
            </a:r>
            <a:r>
              <a:rPr lang="ko-KR" altLang="en-US" sz="1200" dirty="0">
                <a:latin typeface="+mj-ea"/>
                <a:ea typeface="+mj-ea"/>
              </a:rPr>
              <a:t>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en-US" altLang="ko-KR" sz="1200" b="1" dirty="0">
                <a:solidFill>
                  <a:srgbClr val="0000FF"/>
                </a:solidFill>
                <a:latin typeface="+mj-ea"/>
                <a:ea typeface="+mj-ea"/>
              </a:rPr>
              <a:t>session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과 </a:t>
            </a:r>
            <a:r>
              <a:rPr lang="en-US" altLang="ko-KR" sz="1200" b="1" dirty="0">
                <a:solidFill>
                  <a:srgbClr val="0000FF"/>
                </a:solidFill>
                <a:latin typeface="+mj-ea"/>
                <a:ea typeface="+mj-ea"/>
              </a:rPr>
              <a:t>application 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내장 객체에 </a:t>
            </a:r>
            <a:r>
              <a:rPr lang="en-US" altLang="ko-KR" sz="1200" b="1" dirty="0">
                <a:solidFill>
                  <a:srgbClr val="0000FF"/>
                </a:solidFill>
                <a:latin typeface="+mj-ea"/>
                <a:ea typeface="+mj-ea"/>
              </a:rPr>
              <a:t>name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과 </a:t>
            </a:r>
            <a:r>
              <a:rPr lang="en-US" altLang="ko-KR" sz="1200" b="1" dirty="0">
                <a:solidFill>
                  <a:srgbClr val="0000FF"/>
                </a:solidFill>
                <a:latin typeface="+mj-ea"/>
                <a:ea typeface="+mj-ea"/>
              </a:rPr>
              <a:t>address 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값을</a:t>
            </a:r>
            <a:endParaRPr lang="en-US" altLang="ko-KR" sz="1200" b="1" dirty="0">
              <a:solidFill>
                <a:srgbClr val="0000FF"/>
              </a:solidFill>
              <a:latin typeface="+mj-ea"/>
              <a:ea typeface="+mj-ea"/>
            </a:endParaRPr>
          </a:p>
          <a:p>
            <a:r>
              <a:rPr lang="en-US" altLang="ko-KR" sz="1200" b="1" dirty="0">
                <a:solidFill>
                  <a:srgbClr val="0000FF"/>
                </a:solidFill>
                <a:latin typeface="+mj-ea"/>
                <a:ea typeface="+mj-ea"/>
              </a:rPr>
              <a:t>   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바인딩</a:t>
            </a:r>
            <a:r>
              <a:rPr lang="ko-KR" altLang="en-US" sz="1200" dirty="0">
                <a:latin typeface="+mj-ea"/>
                <a:ea typeface="+mj-ea"/>
              </a:rPr>
              <a:t>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874" y="2033290"/>
            <a:ext cx="6372225" cy="4280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29820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12.7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객체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변수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0550" y="1495425"/>
            <a:ext cx="765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en-US" altLang="ko-KR" sz="1200" dirty="0">
                <a:latin typeface="+mj-ea"/>
                <a:ea typeface="+mj-ea"/>
              </a:rPr>
              <a:t>appTest2.jsp</a:t>
            </a:r>
            <a:r>
              <a:rPr lang="ko-KR" altLang="en-US" sz="1200" dirty="0">
                <a:latin typeface="+mj-ea"/>
                <a:ea typeface="+mj-ea"/>
              </a:rPr>
              <a:t>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첫 번째 </a:t>
            </a:r>
            <a:r>
              <a:rPr lang="en-US" altLang="ko-KR" sz="1200" dirty="0">
                <a:latin typeface="+mj-ea"/>
                <a:ea typeface="+mj-ea"/>
              </a:rPr>
              <a:t>JSP</a:t>
            </a:r>
            <a:r>
              <a:rPr lang="ko-KR" altLang="en-US" sz="1200" dirty="0">
                <a:latin typeface="+mj-ea"/>
                <a:ea typeface="+mj-ea"/>
              </a:rPr>
              <a:t>에서 </a:t>
            </a:r>
            <a:r>
              <a:rPr lang="en-US" altLang="ko-KR" sz="1200" dirty="0">
                <a:latin typeface="+mj-ea"/>
                <a:ea typeface="+mj-ea"/>
              </a:rPr>
              <a:t>session</a:t>
            </a:r>
            <a:r>
              <a:rPr lang="ko-KR" altLang="en-US" sz="1200" dirty="0">
                <a:latin typeface="+mj-ea"/>
                <a:ea typeface="+mj-ea"/>
              </a:rPr>
              <a:t>과</a:t>
            </a:r>
            <a:r>
              <a:rPr lang="en-US" altLang="ko-KR" sz="1200" dirty="0">
                <a:latin typeface="+mj-ea"/>
                <a:ea typeface="+mj-ea"/>
              </a:rPr>
              <a:t>application </a:t>
            </a:r>
            <a:r>
              <a:rPr lang="ko-KR" altLang="en-US" sz="1200" dirty="0">
                <a:latin typeface="+mj-ea"/>
                <a:ea typeface="+mj-ea"/>
              </a:rPr>
              <a:t>내장 객체에 바인딩한 값을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ko-KR" altLang="en-US" sz="1200" dirty="0">
                <a:latin typeface="+mj-ea"/>
                <a:ea typeface="+mj-ea"/>
              </a:rPr>
              <a:t>   가져옵니다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957090"/>
            <a:ext cx="6419850" cy="447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9674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12.7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객체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변수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7700" y="1552575"/>
            <a:ext cx="7781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en-US" altLang="ko-KR" sz="1200" dirty="0">
                <a:latin typeface="+mj-ea"/>
                <a:ea typeface="+mj-ea"/>
              </a:rPr>
              <a:t>http://localhost:8090/pro12/appTest1.jsp</a:t>
            </a:r>
            <a:r>
              <a:rPr lang="ko-KR" altLang="en-US" sz="1200" dirty="0">
                <a:latin typeface="+mj-ea"/>
                <a:ea typeface="+mj-ea"/>
              </a:rPr>
              <a:t>로 요청합니다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첫 번째 </a:t>
            </a:r>
            <a:r>
              <a:rPr lang="en-US" altLang="ko-KR" sz="1200" dirty="0">
                <a:latin typeface="+mj-ea"/>
                <a:ea typeface="+mj-ea"/>
              </a:rPr>
              <a:t>JSP</a:t>
            </a:r>
            <a:r>
              <a:rPr lang="ko-KR" altLang="en-US" sz="1200" dirty="0">
                <a:latin typeface="+mj-ea"/>
                <a:ea typeface="+mj-ea"/>
              </a:rPr>
              <a:t>에서 </a:t>
            </a:r>
            <a:r>
              <a:rPr lang="en-US" altLang="ko-KR" sz="1200" dirty="0">
                <a:latin typeface="+mj-ea"/>
                <a:ea typeface="+mj-ea"/>
              </a:rPr>
              <a:t>name</a:t>
            </a:r>
            <a:r>
              <a:rPr lang="ko-KR" altLang="en-US" sz="1200" dirty="0">
                <a:latin typeface="+mj-ea"/>
                <a:ea typeface="+mj-ea"/>
              </a:rPr>
              <a:t>과 </a:t>
            </a:r>
            <a:r>
              <a:rPr lang="en-US" altLang="ko-KR" sz="1200" dirty="0">
                <a:latin typeface="+mj-ea"/>
                <a:ea typeface="+mj-ea"/>
              </a:rPr>
              <a:t>address</a:t>
            </a:r>
            <a:r>
              <a:rPr lang="ko-KR" altLang="en-US" sz="1200" dirty="0">
                <a:latin typeface="+mj-ea"/>
                <a:ea typeface="+mj-ea"/>
              </a:rPr>
              <a:t>를 </a:t>
            </a:r>
            <a:r>
              <a:rPr lang="en-US" altLang="ko-KR" sz="1200" dirty="0">
                <a:latin typeface="+mj-ea"/>
                <a:ea typeface="+mj-ea"/>
              </a:rPr>
              <a:t>session</a:t>
            </a:r>
            <a:r>
              <a:rPr lang="ko-KR" altLang="en-US" sz="1200" dirty="0">
                <a:latin typeface="+mj-ea"/>
                <a:ea typeface="+mj-ea"/>
              </a:rPr>
              <a:t>과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application</a:t>
            </a:r>
            <a:r>
              <a:rPr lang="ko-KR" altLang="en-US" sz="1200" dirty="0">
                <a:latin typeface="+mj-ea"/>
                <a:ea typeface="+mj-ea"/>
              </a:rPr>
              <a:t>에 바인딩합니다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7700" y="4352925"/>
            <a:ext cx="7781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5. </a:t>
            </a:r>
            <a:r>
              <a:rPr lang="ko-KR" altLang="en-US" sz="1200" dirty="0">
                <a:latin typeface="+mj-ea"/>
                <a:ea typeface="+mj-ea"/>
              </a:rPr>
              <a:t>같은 브라우저에서 요청할 경우 두 번째 </a:t>
            </a:r>
            <a:r>
              <a:rPr lang="en-US" altLang="ko-KR" sz="1200" dirty="0">
                <a:latin typeface="+mj-ea"/>
                <a:ea typeface="+mj-ea"/>
              </a:rPr>
              <a:t>JSP</a:t>
            </a:r>
            <a:r>
              <a:rPr lang="ko-KR" altLang="en-US" sz="1200" dirty="0">
                <a:latin typeface="+mj-ea"/>
                <a:ea typeface="+mj-ea"/>
              </a:rPr>
              <a:t>에서 </a:t>
            </a:r>
            <a:r>
              <a:rPr lang="en-US" altLang="ko-KR" sz="1200" dirty="0">
                <a:latin typeface="+mj-ea"/>
                <a:ea typeface="+mj-ea"/>
              </a:rPr>
              <a:t>session</a:t>
            </a:r>
            <a:r>
              <a:rPr lang="ko-KR" altLang="en-US" sz="1200" dirty="0">
                <a:latin typeface="+mj-ea"/>
                <a:ea typeface="+mj-ea"/>
              </a:rPr>
              <a:t>과 </a:t>
            </a:r>
            <a:r>
              <a:rPr lang="en-US" altLang="ko-KR" sz="1200" dirty="0">
                <a:latin typeface="+mj-ea"/>
                <a:ea typeface="+mj-ea"/>
              </a:rPr>
              <a:t>application</a:t>
            </a:r>
            <a:r>
              <a:rPr lang="ko-KR" altLang="en-US" sz="1200" dirty="0">
                <a:latin typeface="+mj-ea"/>
                <a:ea typeface="+mj-ea"/>
              </a:rPr>
              <a:t>에 접근할 수 있습니다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7261" y="2100262"/>
            <a:ext cx="3800475" cy="1876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24399" y="4819649"/>
            <a:ext cx="3843337" cy="1762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99674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12.7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객체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변수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75" y="1562100"/>
            <a:ext cx="6753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하지만 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익스플로러에서는 </a:t>
            </a:r>
            <a:r>
              <a:rPr lang="en-US" altLang="ko-KR" sz="1200" b="1" dirty="0">
                <a:solidFill>
                  <a:srgbClr val="0000FF"/>
                </a:solidFill>
                <a:latin typeface="+mj-ea"/>
                <a:ea typeface="+mj-ea"/>
              </a:rPr>
              <a:t>application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의 값에만 접근</a:t>
            </a:r>
            <a:r>
              <a:rPr lang="ko-KR" altLang="en-US" sz="1200" dirty="0">
                <a:latin typeface="+mj-ea"/>
                <a:ea typeface="+mj-ea"/>
              </a:rPr>
              <a:t>할 수 있습니다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1799" y="1839099"/>
            <a:ext cx="4638675" cy="1819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사각형 설명선 6"/>
          <p:cNvSpPr/>
          <p:nvPr/>
        </p:nvSpPr>
        <p:spPr>
          <a:xfrm>
            <a:off x="3924298" y="2405836"/>
            <a:ext cx="2486175" cy="348436"/>
          </a:xfrm>
          <a:prstGeom prst="wedgeRectCallout">
            <a:avLst>
              <a:gd name="adj1" fmla="val -76969"/>
              <a:gd name="adj2" fmla="val 4120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120"/>
              </a:spcAft>
            </a:pPr>
            <a:r>
              <a:rPr lang="ko-KR" sz="1000" b="1" kern="1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/>
              </a:rPr>
              <a:t>다른 브라우저에서는</a:t>
            </a:r>
            <a:r>
              <a:rPr lang="en-US" sz="1000" b="1" kern="1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/>
              </a:rPr>
              <a:t> session </a:t>
            </a:r>
            <a:r>
              <a:rPr lang="ko-KR" sz="1000" b="1" kern="1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/>
              </a:rPr>
              <a:t>스코프가</a:t>
            </a:r>
            <a:endParaRPr lang="en-US" altLang="ko-KR" sz="1000" b="1" kern="100" dirty="0">
              <a:solidFill>
                <a:srgbClr val="000000"/>
              </a:solidFill>
              <a:effectLst/>
              <a:latin typeface="+mj-ea"/>
              <a:ea typeface="+mj-ea"/>
              <a:cs typeface="Times New Roman"/>
            </a:endParaRPr>
          </a:p>
          <a:p>
            <a:pPr algn="l" latinLnBrk="1">
              <a:spcAft>
                <a:spcPts val="120"/>
              </a:spcAft>
            </a:pPr>
            <a:r>
              <a:rPr lang="ko-KR" sz="1000" b="1" kern="1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/>
              </a:rPr>
              <a:t>적용되지 않습니다</a:t>
            </a:r>
            <a:r>
              <a:rPr lang="en-US" sz="1000" b="1" kern="1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/>
              </a:rPr>
              <a:t>.</a:t>
            </a:r>
            <a:endParaRPr lang="ko-KR" sz="1100" kern="100" dirty="0">
              <a:effectLst/>
              <a:latin typeface="+mj-ea"/>
              <a:ea typeface="+mj-ea"/>
              <a:cs typeface="Times New Roman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90825" y="2748736"/>
            <a:ext cx="581025" cy="30878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996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12.2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선언문 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490870"/>
            <a:ext cx="7325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ko-KR" altLang="en-US" sz="1200" dirty="0">
                <a:latin typeface="+mj-ea"/>
                <a:ea typeface="+mj-ea"/>
              </a:rPr>
              <a:t>브라우저에서 </a:t>
            </a:r>
            <a:r>
              <a:rPr lang="en-US" altLang="ko-KR" sz="1200" dirty="0">
                <a:latin typeface="+mj-ea"/>
                <a:ea typeface="+mj-ea"/>
              </a:rPr>
              <a:t>http://localhost:8090/pro12/hello.jsp</a:t>
            </a:r>
            <a:r>
              <a:rPr lang="ko-KR" altLang="en-US" sz="1200" dirty="0">
                <a:latin typeface="+mj-ea"/>
                <a:ea typeface="+mj-ea"/>
              </a:rPr>
              <a:t>로 요청합니다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3339548"/>
            <a:ext cx="8070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ko-KR" altLang="en-US" sz="1200" dirty="0">
                <a:latin typeface="+mj-ea"/>
                <a:ea typeface="+mj-ea"/>
              </a:rPr>
              <a:t>변환된 자바 코드를 보면 선언문에서 선언된 변수와 메서드는 서블릿 클래스의 멤버 변수와 멤버 메서드로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 변환된 것을 알 수 있습니다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따라서 선언문에서 선언된 변수는 </a:t>
            </a:r>
            <a:r>
              <a:rPr lang="en-US" altLang="ko-KR" sz="1200" dirty="0">
                <a:latin typeface="+mj-ea"/>
                <a:ea typeface="+mj-ea"/>
              </a:rPr>
              <a:t>JSP(</a:t>
            </a:r>
            <a:r>
              <a:rPr lang="ko-KR" altLang="en-US" sz="1200" dirty="0">
                <a:latin typeface="+mj-ea"/>
                <a:ea typeface="+mj-ea"/>
              </a:rPr>
              <a:t>서블릿 클래스</a:t>
            </a:r>
            <a:r>
              <a:rPr lang="en-US" altLang="ko-KR" sz="1200" dirty="0">
                <a:latin typeface="+mj-ea"/>
                <a:ea typeface="+mj-ea"/>
              </a:rPr>
              <a:t>) </a:t>
            </a:r>
            <a:r>
              <a:rPr lang="ko-KR" altLang="en-US" sz="1200" dirty="0">
                <a:latin typeface="+mj-ea"/>
                <a:ea typeface="+mj-ea"/>
              </a:rPr>
              <a:t>안에서 자유롭게 접근할 수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 있습니다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1767869"/>
            <a:ext cx="2919412" cy="124399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그룹 5"/>
          <p:cNvGrpSpPr/>
          <p:nvPr/>
        </p:nvGrpSpPr>
        <p:grpSpPr>
          <a:xfrm>
            <a:off x="2229112" y="3942698"/>
            <a:ext cx="4800633" cy="2915302"/>
            <a:chOff x="2229112" y="3942698"/>
            <a:chExt cx="4800633" cy="2915302"/>
          </a:xfrm>
        </p:grpSpPr>
        <p:pic>
          <p:nvPicPr>
            <p:cNvPr id="9" name="그림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9112" y="3942698"/>
              <a:ext cx="4238514" cy="29153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2548231" y="5271761"/>
              <a:ext cx="2314575" cy="371475"/>
            </a:xfrm>
            <a:prstGeom prst="rect">
              <a:avLst/>
            </a:prstGeom>
            <a:noFill/>
            <a:ln w="19050">
              <a:solidFill>
                <a:srgbClr val="B830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사각형 설명선 10"/>
            <p:cNvSpPr/>
            <p:nvPr/>
          </p:nvSpPr>
          <p:spPr>
            <a:xfrm>
              <a:off x="5201603" y="5019349"/>
              <a:ext cx="1828142" cy="438150"/>
            </a:xfrm>
            <a:prstGeom prst="wedgeRectCallout">
              <a:avLst>
                <a:gd name="adj1" fmla="val -70064"/>
                <a:gd name="adj2" fmla="val 1770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latinLnBrk="1">
                <a:spcAft>
                  <a:spcPts val="120"/>
                </a:spcAft>
              </a:pPr>
              <a:r>
                <a:rPr lang="ko-KR" sz="1000" b="1" kern="100" dirty="0">
                  <a:solidFill>
                    <a:srgbClr val="000000"/>
                  </a:solidFill>
                  <a:effectLst/>
                  <a:cs typeface="Times New Roman"/>
                </a:rPr>
                <a:t>서블릿 클래스의 멤버 변수</a:t>
              </a:r>
              <a:endParaRPr lang="ko-KR" sz="1000" kern="100" dirty="0">
                <a:effectLst/>
                <a:cs typeface="Times New Roman"/>
              </a:endParaRPr>
            </a:p>
            <a:p>
              <a:pPr algn="l" latinLnBrk="1">
                <a:spcAft>
                  <a:spcPts val="120"/>
                </a:spcAft>
              </a:pPr>
              <a:r>
                <a:rPr lang="ko-KR" sz="1000" b="1" kern="100" dirty="0">
                  <a:solidFill>
                    <a:srgbClr val="000000"/>
                  </a:solidFill>
                  <a:effectLst/>
                  <a:cs typeface="Times New Roman"/>
                </a:rPr>
                <a:t>와 멤버 메서드로 변환됩니다</a:t>
              </a:r>
              <a:r>
                <a:rPr lang="en-US" sz="1000" b="1" kern="100" dirty="0">
                  <a:solidFill>
                    <a:srgbClr val="000000"/>
                  </a:solidFill>
                  <a:effectLst/>
                  <a:cs typeface="Times New Roman"/>
                </a:rPr>
                <a:t>.</a:t>
              </a:r>
              <a:endParaRPr lang="ko-KR" sz="1000" kern="100" dirty="0">
                <a:effectLst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28509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12.7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객체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변수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35052"/>
            <a:ext cx="8039113" cy="454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12.7.3 request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객체에 데이터 바인딩 실습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중요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!!!)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790048"/>
            <a:ext cx="7705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en-US" altLang="ko-KR" sz="1200" dirty="0">
                <a:latin typeface="+mj-ea"/>
                <a:ea typeface="+mj-ea"/>
              </a:rPr>
              <a:t>request </a:t>
            </a:r>
            <a:r>
              <a:rPr lang="ko-KR" altLang="en-US" sz="1200" dirty="0">
                <a:latin typeface="+mj-ea"/>
                <a:ea typeface="+mj-ea"/>
              </a:rPr>
              <a:t>내장 객체 실습 파일인 </a:t>
            </a:r>
            <a:r>
              <a:rPr lang="en-US" altLang="ko-KR" sz="1200" dirty="0">
                <a:latin typeface="+mj-ea"/>
                <a:ea typeface="+mj-ea"/>
              </a:rPr>
              <a:t>request1.jsp, request2.jsp</a:t>
            </a:r>
            <a:r>
              <a:rPr lang="ko-KR" altLang="en-US" sz="1200" dirty="0">
                <a:latin typeface="+mj-ea"/>
                <a:ea typeface="+mj-ea"/>
              </a:rPr>
              <a:t>를 준비합니다</a:t>
            </a: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9669" y="2200275"/>
            <a:ext cx="2171700" cy="2876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78281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12.7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객체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변수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225" y="1504950"/>
            <a:ext cx="7324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ko-KR" altLang="en-US" sz="1200" dirty="0">
                <a:latin typeface="+mj-ea"/>
                <a:ea typeface="+mj-ea"/>
              </a:rPr>
              <a:t>첫 번째 </a:t>
            </a:r>
            <a:r>
              <a:rPr lang="en-US" altLang="ko-KR" sz="1200" dirty="0">
                <a:latin typeface="+mj-ea"/>
                <a:ea typeface="+mj-ea"/>
              </a:rPr>
              <a:t>JSP</a:t>
            </a:r>
            <a:r>
              <a:rPr lang="ko-KR" altLang="en-US" sz="1200" dirty="0">
                <a:latin typeface="+mj-ea"/>
                <a:ea typeface="+mj-ea"/>
              </a:rPr>
              <a:t>인 </a:t>
            </a:r>
            <a:r>
              <a:rPr lang="en-US" altLang="ko-KR" sz="1200" dirty="0">
                <a:latin typeface="+mj-ea"/>
                <a:ea typeface="+mj-ea"/>
              </a:rPr>
              <a:t>request1.jsp</a:t>
            </a:r>
            <a:r>
              <a:rPr lang="ko-KR" altLang="en-US" sz="1200" dirty="0">
                <a:latin typeface="+mj-ea"/>
                <a:ea typeface="+mj-ea"/>
              </a:rPr>
              <a:t>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285875" y="1781949"/>
            <a:ext cx="6572250" cy="4660431"/>
            <a:chOff x="1285875" y="1781949"/>
            <a:chExt cx="6572250" cy="4660431"/>
          </a:xfrm>
        </p:grpSpPr>
        <p:pic>
          <p:nvPicPr>
            <p:cNvPr id="5939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875" y="1781949"/>
              <a:ext cx="6286500" cy="466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직선 연결선 4"/>
            <p:cNvCxnSpPr/>
            <p:nvPr/>
          </p:nvCxnSpPr>
          <p:spPr>
            <a:xfrm>
              <a:off x="5867400" y="5324475"/>
              <a:ext cx="69532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705475" y="5000625"/>
              <a:ext cx="21526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/test01/request2.jsp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6C179A-915C-4D4D-88EB-2826CBB6BFFB}"/>
              </a:ext>
            </a:extLst>
          </p:cNvPr>
          <p:cNvSpPr/>
          <p:nvPr/>
        </p:nvSpPr>
        <p:spPr>
          <a:xfrm>
            <a:off x="1152525" y="4762500"/>
            <a:ext cx="6705600" cy="117157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9674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12.7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객체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변수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950" y="1476375"/>
            <a:ext cx="6981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ko-KR" altLang="en-US" sz="1200" dirty="0">
                <a:latin typeface="+mj-ea"/>
                <a:ea typeface="+mj-ea"/>
              </a:rPr>
              <a:t>두 번째 </a:t>
            </a:r>
            <a:r>
              <a:rPr lang="en-US" altLang="ko-KR" sz="1200" dirty="0">
                <a:latin typeface="+mj-ea"/>
                <a:ea typeface="+mj-ea"/>
              </a:rPr>
              <a:t>JSP</a:t>
            </a:r>
            <a:r>
              <a:rPr lang="ko-KR" altLang="en-US" sz="1200" dirty="0">
                <a:latin typeface="+mj-ea"/>
                <a:ea typeface="+mj-ea"/>
              </a:rPr>
              <a:t>인 </a:t>
            </a:r>
            <a:r>
              <a:rPr lang="en-US" altLang="ko-KR" sz="1200" dirty="0">
                <a:latin typeface="+mj-ea"/>
                <a:ea typeface="+mj-ea"/>
              </a:rPr>
              <a:t>request2.jsp</a:t>
            </a:r>
            <a:r>
              <a:rPr lang="ko-KR" altLang="en-US" sz="1200" dirty="0">
                <a:latin typeface="+mj-ea"/>
                <a:ea typeface="+mj-ea"/>
              </a:rPr>
              <a:t>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286" y="1753374"/>
            <a:ext cx="6448425" cy="3894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9674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12.7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객체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변수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524000"/>
            <a:ext cx="836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ko-KR" altLang="en-US" sz="1200" dirty="0">
                <a:latin typeface="+mj-ea"/>
                <a:ea typeface="+mj-ea"/>
              </a:rPr>
              <a:t>브라우저에서 </a:t>
            </a:r>
            <a:r>
              <a:rPr lang="en-US" altLang="ko-KR" sz="1200" dirty="0">
                <a:latin typeface="+mj-ea"/>
                <a:ea typeface="+mj-ea"/>
              </a:rPr>
              <a:t>request1.jsp</a:t>
            </a:r>
            <a:r>
              <a:rPr lang="ko-KR" altLang="en-US" sz="1200" dirty="0">
                <a:latin typeface="+mj-ea"/>
                <a:ea typeface="+mj-ea"/>
              </a:rPr>
              <a:t>로 요청하면 </a:t>
            </a:r>
            <a:r>
              <a:rPr lang="en-US" altLang="ko-KR" sz="1200" dirty="0">
                <a:latin typeface="+mj-ea"/>
                <a:ea typeface="+mj-ea"/>
              </a:rPr>
              <a:t>request </a:t>
            </a:r>
            <a:r>
              <a:rPr lang="ko-KR" altLang="en-US" sz="1200" dirty="0">
                <a:latin typeface="+mj-ea"/>
                <a:ea typeface="+mj-ea"/>
              </a:rPr>
              <a:t>객체에 바인딩한 후 </a:t>
            </a:r>
            <a:r>
              <a:rPr lang="en-US" altLang="ko-KR" sz="1200" dirty="0">
                <a:latin typeface="+mj-ea"/>
                <a:ea typeface="+mj-ea"/>
              </a:rPr>
              <a:t>request2.jsp</a:t>
            </a:r>
            <a:r>
              <a:rPr lang="ko-KR" altLang="en-US" sz="1200" dirty="0">
                <a:latin typeface="+mj-ea"/>
                <a:ea typeface="+mj-ea"/>
              </a:rPr>
              <a:t>로 포워딩하여 이름과 주소를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ko-KR" altLang="en-US" sz="1200" dirty="0">
                <a:latin typeface="+mj-ea"/>
                <a:ea typeface="+mj-ea"/>
              </a:rPr>
              <a:t>출력합니다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5999" y="2059305"/>
            <a:ext cx="3683000" cy="18249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29820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12.7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객체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변수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35052"/>
            <a:ext cx="8039113" cy="454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12.7.4 out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객체 이용해 데이터 출력하기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5825" y="1790048"/>
            <a:ext cx="7524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ko-KR" altLang="en-US" sz="1200" dirty="0">
                <a:latin typeface="+mj-ea"/>
                <a:ea typeface="+mj-ea"/>
              </a:rPr>
              <a:t>다음과 같이 실습 파일 </a:t>
            </a:r>
            <a:r>
              <a:rPr lang="en-US" altLang="ko-KR" sz="1200" dirty="0">
                <a:latin typeface="+mj-ea"/>
                <a:ea typeface="+mj-ea"/>
              </a:rPr>
              <a:t>out1.jsp, out2.jsp</a:t>
            </a:r>
            <a:r>
              <a:rPr lang="ko-KR" altLang="en-US" sz="1200" dirty="0">
                <a:latin typeface="+mj-ea"/>
                <a:ea typeface="+mj-ea"/>
              </a:rPr>
              <a:t>를 준비합니다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9412" y="2181225"/>
            <a:ext cx="2143125" cy="3238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14913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12.7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객체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변수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62100"/>
            <a:ext cx="8210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ko-KR" altLang="en-US" sz="1200" dirty="0">
                <a:latin typeface="+mj-ea"/>
                <a:ea typeface="+mj-ea"/>
              </a:rPr>
              <a:t>첫 번째 </a:t>
            </a:r>
            <a:r>
              <a:rPr lang="en-US" altLang="ko-KR" sz="1200" dirty="0">
                <a:latin typeface="+mj-ea"/>
                <a:ea typeface="+mj-ea"/>
              </a:rPr>
              <a:t>JSP </a:t>
            </a:r>
            <a:r>
              <a:rPr lang="ko-KR" altLang="en-US" sz="1200" dirty="0">
                <a:latin typeface="+mj-ea"/>
                <a:ea typeface="+mj-ea"/>
              </a:rPr>
              <a:t>페이지인 </a:t>
            </a:r>
            <a:r>
              <a:rPr lang="en-US" altLang="ko-KR" sz="1200" dirty="0">
                <a:latin typeface="+mj-ea"/>
                <a:ea typeface="+mj-ea"/>
              </a:rPr>
              <a:t>out1.jsp</a:t>
            </a:r>
            <a:r>
              <a:rPr lang="ko-KR" altLang="en-US" sz="1200" dirty="0">
                <a:latin typeface="+mj-ea"/>
                <a:ea typeface="+mj-ea"/>
              </a:rPr>
              <a:t>를 작성합니다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이름과 나이를 두 번째 </a:t>
            </a:r>
            <a:r>
              <a:rPr lang="en-US" altLang="ko-KR" sz="1200" dirty="0">
                <a:latin typeface="+mj-ea"/>
                <a:ea typeface="+mj-ea"/>
              </a:rPr>
              <a:t>JSP</a:t>
            </a:r>
            <a:r>
              <a:rPr lang="ko-KR" altLang="en-US" sz="1200" dirty="0">
                <a:latin typeface="+mj-ea"/>
                <a:ea typeface="+mj-ea"/>
              </a:rPr>
              <a:t>로 전송합니다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11" y="1839099"/>
            <a:ext cx="6886575" cy="3650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29820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12.7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객체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변수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0550" y="1485900"/>
            <a:ext cx="7296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ko-KR" altLang="en-US" sz="1200" dirty="0">
                <a:latin typeface="+mj-ea"/>
                <a:ea typeface="+mj-ea"/>
              </a:rPr>
              <a:t>두 번째 </a:t>
            </a:r>
            <a:r>
              <a:rPr lang="en-US" altLang="ko-KR" sz="1200" dirty="0">
                <a:latin typeface="+mj-ea"/>
                <a:ea typeface="+mj-ea"/>
              </a:rPr>
              <a:t>JSP </a:t>
            </a:r>
            <a:r>
              <a:rPr lang="ko-KR" altLang="en-US" sz="1200" dirty="0">
                <a:latin typeface="+mj-ea"/>
                <a:ea typeface="+mj-ea"/>
              </a:rPr>
              <a:t>페이지인 </a:t>
            </a:r>
            <a:r>
              <a:rPr lang="en-US" altLang="ko-KR" sz="1200" dirty="0">
                <a:latin typeface="+mj-ea"/>
                <a:ea typeface="+mj-ea"/>
              </a:rPr>
              <a:t>out2.jsp</a:t>
            </a:r>
            <a:r>
              <a:rPr lang="ko-KR" altLang="en-US" sz="1200" dirty="0">
                <a:latin typeface="+mj-ea"/>
                <a:ea typeface="+mj-ea"/>
              </a:rPr>
              <a:t>를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061" y="1762899"/>
            <a:ext cx="6238875" cy="4632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29820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12.7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객체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변수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602932"/>
            <a:ext cx="6305849" cy="394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29820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12.7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객체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 변수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7700" y="1514475"/>
            <a:ext cx="7362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ko-KR" altLang="en-US" sz="1200" dirty="0">
                <a:latin typeface="+mj-ea"/>
                <a:ea typeface="+mj-ea"/>
              </a:rPr>
              <a:t>브라우저에서 요청하여 이름과 나이를 입력한 후 전송합니다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7700" y="4005649"/>
            <a:ext cx="7058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5. </a:t>
            </a:r>
            <a:r>
              <a:rPr lang="ko-KR" altLang="en-US" sz="1200" dirty="0">
                <a:latin typeface="+mj-ea"/>
                <a:ea typeface="+mj-ea"/>
              </a:rPr>
              <a:t>전달받은 정보를 표현식과 </a:t>
            </a:r>
            <a:r>
              <a:rPr lang="en-US" altLang="ko-KR" sz="1200" dirty="0">
                <a:latin typeface="+mj-ea"/>
                <a:ea typeface="+mj-ea"/>
              </a:rPr>
              <a:t>out </a:t>
            </a:r>
            <a:r>
              <a:rPr lang="ko-KR" altLang="en-US" sz="1200" dirty="0">
                <a:latin typeface="+mj-ea"/>
                <a:ea typeface="+mj-ea"/>
              </a:rPr>
              <a:t>내장 객체로 출력합니다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1044" y="1791474"/>
            <a:ext cx="3619500" cy="1590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91044" y="4448175"/>
            <a:ext cx="3476625" cy="20764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04164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12.8 JSP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 예외 처리하기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1022" y="1438841"/>
            <a:ext cx="7229027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사용자 입장에선 예외 발생 시 웹 페이지에 코드 출력 시 사이트에 큰 문제가 발생한 것으로 인식함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예외 처리 전용 페이지로 예외 처리 시 신뢰 있고 친화적인 웹 페이지가 가능</a:t>
            </a: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8771" y="2418715"/>
            <a:ext cx="5037455" cy="39065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3760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12.3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스크립트릿 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4206" y="1580322"/>
            <a:ext cx="4235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스크립트릿</a:t>
            </a:r>
            <a:r>
              <a:rPr lang="en-US" altLang="ko-KR" sz="1200" b="1" dirty="0">
                <a:latin typeface="+mj-ea"/>
                <a:ea typeface="+mj-ea"/>
              </a:rPr>
              <a:t>(Scriptlet)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5313" y="1857321"/>
            <a:ext cx="7166113" cy="2769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주로 초기 웹페이지에서 </a:t>
            </a:r>
            <a:r>
              <a:rPr lang="ko-KR" altLang="en-US" sz="1200" dirty="0">
                <a:solidFill>
                  <a:srgbClr val="0000FF"/>
                </a:solidFill>
              </a:rPr>
              <a:t>동적인 기능을 구현하기 위해서 사용</a:t>
            </a:r>
            <a:r>
              <a:rPr lang="ko-KR" altLang="en-US" sz="1200" dirty="0"/>
              <a:t>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206" y="2325757"/>
            <a:ext cx="4235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스크립트릿 형식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5313" y="2640854"/>
            <a:ext cx="3583056" cy="58477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&lt;% </a:t>
            </a:r>
            <a:r>
              <a:rPr lang="ko-KR" altLang="en-US" sz="3200" b="1" dirty="0">
                <a:solidFill>
                  <a:srgbClr val="C00000"/>
                </a:solidFill>
              </a:rPr>
              <a:t>자바 코드 </a:t>
            </a:r>
            <a:r>
              <a:rPr lang="en-US" altLang="ko-KR" sz="3200" b="1" dirty="0"/>
              <a:t>%&gt;</a:t>
            </a:r>
            <a:endParaRPr lang="ko-KR" altLang="en-US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7" y="3306727"/>
            <a:ext cx="8039113" cy="454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12.3.1 JSP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스크립트릿 실습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5314" y="3829050"/>
            <a:ext cx="8007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en-US" altLang="ko-KR" sz="1200" dirty="0">
                <a:latin typeface="+mj-ea"/>
                <a:ea typeface="+mj-ea"/>
              </a:rPr>
              <a:t>JSP</a:t>
            </a:r>
            <a:r>
              <a:rPr lang="ko-KR" altLang="en-US" sz="1200" dirty="0">
                <a:latin typeface="+mj-ea"/>
                <a:ea typeface="+mj-ea"/>
              </a:rPr>
              <a:t>에서 스크립트릿 실습을 위해 </a:t>
            </a:r>
            <a:r>
              <a:rPr lang="en-US" altLang="ko-KR" sz="1200" dirty="0">
                <a:latin typeface="+mj-ea"/>
                <a:ea typeface="+mj-ea"/>
              </a:rPr>
              <a:t>hello2.jsp </a:t>
            </a:r>
            <a:r>
              <a:rPr lang="ko-KR" altLang="en-US" sz="1200" dirty="0">
                <a:latin typeface="+mj-ea"/>
                <a:ea typeface="+mj-ea"/>
              </a:rPr>
              <a:t>파일을 준비합니다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11" name="그림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6744" y="4144147"/>
            <a:ext cx="2162175" cy="1914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51469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12.8 JSP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 예외 처리하기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35052"/>
            <a:ext cx="8039113" cy="454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12.8.1 JSP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 예외 처리 과정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7099" y="1818623"/>
            <a:ext cx="5472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+mj-ea"/>
                <a:ea typeface="+mj-ea"/>
              </a:rPr>
              <a:t>JSP </a:t>
            </a:r>
            <a:r>
              <a:rPr lang="ko-KR" altLang="en-US" sz="1200" b="1" dirty="0">
                <a:latin typeface="+mj-ea"/>
                <a:ea typeface="+mj-ea"/>
              </a:rPr>
              <a:t>예외 처리 페이지 만드는 과정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2799" y="5301049"/>
            <a:ext cx="3714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실습예제 예외 처리 과정</a:t>
            </a:r>
          </a:p>
        </p:txBody>
      </p:sp>
      <p:sp>
        <p:nvSpPr>
          <p:cNvPr id="9" name="사각형 설명선 8"/>
          <p:cNvSpPr/>
          <p:nvPr/>
        </p:nvSpPr>
        <p:spPr>
          <a:xfrm>
            <a:off x="6438899" y="5578048"/>
            <a:ext cx="2105332" cy="446425"/>
          </a:xfrm>
          <a:prstGeom prst="wedgeRectCallout">
            <a:avLst>
              <a:gd name="adj1" fmla="val -57902"/>
              <a:gd name="adj2" fmla="val 2307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120"/>
              </a:spcAft>
            </a:pPr>
            <a:r>
              <a:rPr lang="en-US" sz="1000" b="1" kern="1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/>
              </a:rPr>
              <a:t>exception </a:t>
            </a:r>
            <a:r>
              <a:rPr lang="ko-KR" sz="1000" b="1" kern="1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/>
              </a:rPr>
              <a:t>내장 객체를 사용해서</a:t>
            </a:r>
            <a:endParaRPr lang="en-US" altLang="ko-KR" sz="1000" b="1" kern="100" dirty="0">
              <a:solidFill>
                <a:srgbClr val="000000"/>
              </a:solidFill>
              <a:effectLst/>
              <a:latin typeface="+mj-ea"/>
              <a:ea typeface="+mj-ea"/>
              <a:cs typeface="Times New Roman"/>
            </a:endParaRPr>
          </a:p>
          <a:p>
            <a:pPr algn="l" latinLnBrk="1">
              <a:spcAft>
                <a:spcPts val="120"/>
              </a:spcAft>
            </a:pPr>
            <a:r>
              <a:rPr lang="ko-KR" sz="1000" b="1" kern="1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/>
              </a:rPr>
              <a:t> 예외 처리를 합니다</a:t>
            </a:r>
            <a:r>
              <a:rPr lang="en-US" sz="1000" b="1" kern="1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/>
              </a:rPr>
              <a:t>.</a:t>
            </a:r>
            <a:endParaRPr lang="ko-KR" sz="1100" kern="100" dirty="0">
              <a:effectLst/>
              <a:latin typeface="+mj-ea"/>
              <a:ea typeface="+mj-ea"/>
              <a:cs typeface="Times New Roman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624" y="5362168"/>
            <a:ext cx="5873750" cy="218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319" y="2002998"/>
            <a:ext cx="5873750" cy="357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10494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12.8 JSP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 예외 처리하기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35052"/>
            <a:ext cx="8039113" cy="454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12.8.2 JSP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 예외 처리 실습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0075" y="1790048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ko-KR" altLang="en-US" sz="1200" dirty="0">
                <a:latin typeface="+mj-ea"/>
                <a:ea typeface="+mj-ea"/>
              </a:rPr>
              <a:t>실습을 위해 </a:t>
            </a:r>
            <a:r>
              <a:rPr lang="en-US" altLang="ko-KR" sz="1200" dirty="0">
                <a:latin typeface="+mj-ea"/>
                <a:ea typeface="+mj-ea"/>
              </a:rPr>
              <a:t>WebContent </a:t>
            </a:r>
            <a:r>
              <a:rPr lang="ko-KR" altLang="en-US" sz="1200" dirty="0">
                <a:latin typeface="+mj-ea"/>
                <a:ea typeface="+mj-ea"/>
              </a:rPr>
              <a:t>아래 </a:t>
            </a:r>
            <a:r>
              <a:rPr lang="en-US" altLang="ko-KR" sz="1200" dirty="0">
                <a:latin typeface="+mj-ea"/>
                <a:ea typeface="+mj-ea"/>
              </a:rPr>
              <a:t>test02 </a:t>
            </a:r>
            <a:r>
              <a:rPr lang="ko-KR" altLang="en-US" sz="1200" dirty="0">
                <a:latin typeface="+mj-ea"/>
                <a:ea typeface="+mj-ea"/>
              </a:rPr>
              <a:t>폴더를 만들고 다음과 같이 </a:t>
            </a:r>
            <a:r>
              <a:rPr lang="en-US" altLang="ko-KR" sz="1200" dirty="0">
                <a:latin typeface="+mj-ea"/>
                <a:ea typeface="+mj-ea"/>
              </a:rPr>
              <a:t>add.html, add.jsp, addException.jsp</a:t>
            </a:r>
          </a:p>
          <a:p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ko-KR" altLang="en-US" sz="1200" dirty="0">
                <a:latin typeface="+mj-ea"/>
                <a:ea typeface="+mj-ea"/>
              </a:rPr>
              <a:t>파일들을 준비합니다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4175" y="2343150"/>
            <a:ext cx="2190750" cy="2552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10494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12.8 JSP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 예외 처리하기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562100"/>
            <a:ext cx="7658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en-US" altLang="ko-KR" sz="1200" dirty="0">
                <a:latin typeface="+mj-ea"/>
                <a:ea typeface="+mj-ea"/>
              </a:rPr>
              <a:t>add.html</a:t>
            </a:r>
            <a:r>
              <a:rPr lang="ko-KR" altLang="en-US" sz="1200" dirty="0">
                <a:latin typeface="+mj-ea"/>
                <a:ea typeface="+mj-ea"/>
              </a:rPr>
              <a:t>을 다음과 같이 작성합니다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입력창에서 숫자를 입력 받아 </a:t>
            </a:r>
            <a:r>
              <a:rPr lang="en-US" altLang="ko-KR" sz="1200" dirty="0">
                <a:latin typeface="+mj-ea"/>
                <a:ea typeface="+mj-ea"/>
              </a:rPr>
              <a:t>action</a:t>
            </a:r>
            <a:r>
              <a:rPr lang="ko-KR" altLang="en-US" sz="1200" dirty="0">
                <a:latin typeface="+mj-ea"/>
                <a:ea typeface="+mj-ea"/>
              </a:rPr>
              <a:t>에 지정한 </a:t>
            </a:r>
            <a:r>
              <a:rPr lang="en-US" altLang="ko-KR" sz="1200" dirty="0">
                <a:latin typeface="+mj-ea"/>
                <a:ea typeface="+mj-ea"/>
              </a:rPr>
              <a:t>add.jsp</a:t>
            </a:r>
            <a:r>
              <a:rPr lang="ko-KR" altLang="en-US" sz="1200" dirty="0">
                <a:latin typeface="+mj-ea"/>
                <a:ea typeface="+mj-ea"/>
              </a:rPr>
              <a:t>로 전송합니다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49" y="1839099"/>
            <a:ext cx="6739237" cy="357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7604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12.8 JSP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 예외 처리하기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52575"/>
            <a:ext cx="7553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en-US" altLang="ko-KR" sz="1200" dirty="0">
                <a:latin typeface="+mj-ea"/>
                <a:ea typeface="+mj-ea"/>
              </a:rPr>
              <a:t>add.jsp</a:t>
            </a:r>
            <a:r>
              <a:rPr lang="ko-KR" altLang="en-US" sz="1200" dirty="0">
                <a:latin typeface="+mj-ea"/>
                <a:ea typeface="+mj-ea"/>
              </a:rPr>
              <a:t>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9574"/>
            <a:ext cx="6057900" cy="487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7604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12.8 JSP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 예외 처리하기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24000"/>
            <a:ext cx="6962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ko-KR" altLang="en-US" sz="1200" dirty="0">
                <a:latin typeface="+mj-ea"/>
                <a:ea typeface="+mj-ea"/>
              </a:rPr>
              <a:t>또 다른 </a:t>
            </a:r>
            <a:r>
              <a:rPr lang="en-US" altLang="ko-KR" sz="1200" dirty="0">
                <a:latin typeface="+mj-ea"/>
                <a:ea typeface="+mj-ea"/>
              </a:rPr>
              <a:t>JSP </a:t>
            </a:r>
            <a:r>
              <a:rPr lang="ko-KR" altLang="en-US" sz="1200" dirty="0">
                <a:latin typeface="+mj-ea"/>
                <a:ea typeface="+mj-ea"/>
              </a:rPr>
              <a:t>페이지인 </a:t>
            </a:r>
            <a:r>
              <a:rPr lang="en-US" altLang="ko-KR" sz="1200" dirty="0">
                <a:latin typeface="+mj-ea"/>
                <a:ea typeface="+mj-ea"/>
              </a:rPr>
              <a:t>addException.jsp</a:t>
            </a:r>
            <a:r>
              <a:rPr lang="ko-KR" altLang="en-US" sz="1200" dirty="0">
                <a:latin typeface="+mj-ea"/>
                <a:ea typeface="+mj-ea"/>
              </a:rPr>
              <a:t>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649" y="1800999"/>
            <a:ext cx="5981700" cy="4468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7604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12.8 JSP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 예외 처리하기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0075" y="1495425"/>
            <a:ext cx="750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5. </a:t>
            </a:r>
            <a:r>
              <a:rPr lang="en-US" altLang="ko-KR" sz="1200" dirty="0">
                <a:latin typeface="+mj-ea"/>
                <a:ea typeface="+mj-ea"/>
              </a:rPr>
              <a:t>http://localhost:8090/pro12/test02/add.html</a:t>
            </a:r>
            <a:r>
              <a:rPr lang="ko-KR" altLang="en-US" sz="1200" dirty="0">
                <a:latin typeface="+mj-ea"/>
                <a:ea typeface="+mj-ea"/>
              </a:rPr>
              <a:t>로 요청하여 입력창에 정상적인 숫자를 입력한 후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 계산하기를 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0075" y="3987284"/>
            <a:ext cx="2358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6. </a:t>
            </a:r>
            <a:r>
              <a:rPr lang="ko-KR" altLang="en-US" sz="1200" dirty="0">
                <a:latin typeface="+mj-ea"/>
                <a:ea typeface="+mj-ea"/>
              </a:rPr>
              <a:t>정상적인 결과가 출력됩니다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1006" y="2119312"/>
            <a:ext cx="3629025" cy="1457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91006" y="4264283"/>
            <a:ext cx="4123055" cy="17792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104943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12.8 JSP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 예외 처리하기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6775" y="1396484"/>
            <a:ext cx="472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7. </a:t>
            </a:r>
            <a:r>
              <a:rPr lang="ko-KR" altLang="en-US" sz="1200" dirty="0">
                <a:latin typeface="+mj-ea"/>
                <a:ea typeface="+mj-ea"/>
              </a:rPr>
              <a:t>이번에는 문자를 입력해 볼까요</a:t>
            </a:r>
            <a:r>
              <a:rPr lang="en-US" altLang="ko-KR" sz="1200" dirty="0">
                <a:latin typeface="+mj-ea"/>
                <a:ea typeface="+mj-ea"/>
              </a:rPr>
              <a:t>?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6775" y="3495288"/>
            <a:ext cx="803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8. </a:t>
            </a:r>
            <a:r>
              <a:rPr lang="ko-KR" altLang="en-US" sz="1200" dirty="0">
                <a:latin typeface="+mj-ea"/>
                <a:ea typeface="+mj-ea"/>
              </a:rPr>
              <a:t>문자는 처리 시 예외가 발생합니다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다음과 같이 예외 처리 페이지에서 예외를 처리합니다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5025" y="1743075"/>
            <a:ext cx="3486150" cy="1409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400" y="3772287"/>
            <a:ext cx="5943600" cy="25355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56394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12.8 JSP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 예외 처리하기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35052"/>
            <a:ext cx="8039113" cy="454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12.8.3 JSP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페이지의 오류 페이지 종류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699" y="2093911"/>
            <a:ext cx="5943600" cy="2155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181100" y="1790048"/>
            <a:ext cx="582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ko-KR" sz="1200" b="1" dirty="0">
                <a:latin typeface="+mj-ea"/>
                <a:ea typeface="+mj-ea"/>
              </a:rPr>
              <a:t>존재하지 않는 </a:t>
            </a:r>
            <a:r>
              <a:rPr lang="en-US" altLang="ko-KR" sz="1200" b="1" dirty="0">
                <a:latin typeface="+mj-ea"/>
                <a:ea typeface="+mj-ea"/>
              </a:rPr>
              <a:t>sum.jsp </a:t>
            </a:r>
            <a:r>
              <a:rPr lang="ko-KR" altLang="ko-KR" sz="1200" b="1" dirty="0">
                <a:latin typeface="+mj-ea"/>
                <a:ea typeface="+mj-ea"/>
              </a:rPr>
              <a:t>요청 시 표시되는</a:t>
            </a:r>
            <a:r>
              <a:rPr lang="en-US" altLang="ko-KR" sz="1200" b="1" dirty="0">
                <a:latin typeface="+mj-ea"/>
                <a:ea typeface="+mj-ea"/>
              </a:rPr>
              <a:t> 404 </a:t>
            </a:r>
            <a:r>
              <a:rPr lang="ko-KR" altLang="ko-KR" sz="1200" b="1" dirty="0">
                <a:latin typeface="+mj-ea"/>
                <a:ea typeface="+mj-ea"/>
              </a:rPr>
              <a:t>에러</a:t>
            </a:r>
            <a:endParaRPr lang="ko-KR" altLang="en-US" sz="1200" b="1" dirty="0"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224" y="4535704"/>
            <a:ext cx="5934075" cy="21794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79179" y="4258704"/>
            <a:ext cx="6490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ko-KR" sz="1200" b="1" dirty="0">
                <a:latin typeface="+mj-ea"/>
                <a:ea typeface="+mj-ea"/>
              </a:rPr>
              <a:t>컨테이너 처리 중</a:t>
            </a:r>
            <a:r>
              <a:rPr lang="en-US" altLang="ko-KR" sz="1200" b="1" dirty="0">
                <a:latin typeface="+mj-ea"/>
                <a:ea typeface="+mj-ea"/>
              </a:rPr>
              <a:t> JSP</a:t>
            </a:r>
            <a:r>
              <a:rPr lang="ko-KR" altLang="ko-KR" sz="1200" b="1" dirty="0">
                <a:latin typeface="+mj-ea"/>
                <a:ea typeface="+mj-ea"/>
              </a:rPr>
              <a:t>에서 에러 발생 시 표시하는</a:t>
            </a:r>
            <a:r>
              <a:rPr lang="en-US" altLang="ko-KR" sz="1200" b="1" dirty="0">
                <a:latin typeface="+mj-ea"/>
                <a:ea typeface="+mj-ea"/>
              </a:rPr>
              <a:t> 500 </a:t>
            </a:r>
            <a:r>
              <a:rPr lang="ko-KR" altLang="ko-KR" sz="1200" b="1" dirty="0">
                <a:latin typeface="+mj-ea"/>
                <a:ea typeface="+mj-ea"/>
              </a:rPr>
              <a:t>에러</a:t>
            </a:r>
          </a:p>
        </p:txBody>
      </p:sp>
    </p:spTree>
    <p:extLst>
      <p:ext uri="{BB962C8B-B14F-4D97-AF65-F5344CB8AC3E}">
        <p14:creationId xmlns:p14="http://schemas.microsoft.com/office/powerpoint/2010/main" val="2365639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35061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12.8 JSP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 예외 처리하기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35052"/>
            <a:ext cx="8039113" cy="45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12.8.4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오류 코드에 따른 예외 페이지 지정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7056" y="1817282"/>
            <a:ext cx="7877175" cy="2769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전체 </a:t>
            </a:r>
            <a:r>
              <a:rPr lang="en-US" altLang="ko-KR" sz="1200" dirty="0">
                <a:latin typeface="+mn-ea"/>
              </a:rPr>
              <a:t>JSP </a:t>
            </a:r>
            <a:r>
              <a:rPr lang="ko-KR" altLang="en-US" sz="1200" dirty="0">
                <a:latin typeface="+mn-ea"/>
              </a:rPr>
              <a:t>페이지에 대해 발생하는 오류에 따라서 화면에 표시되는 각각의 예외 처리 </a:t>
            </a:r>
            <a:r>
              <a:rPr lang="en-US" altLang="ko-KR" sz="1200" dirty="0">
                <a:latin typeface="+mn-ea"/>
              </a:rPr>
              <a:t>JSP </a:t>
            </a:r>
            <a:r>
              <a:rPr lang="ko-KR" altLang="en-US" sz="1200" dirty="0">
                <a:latin typeface="+mn-ea"/>
              </a:rPr>
              <a:t>페이지를 지정함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5119" y="2419350"/>
            <a:ext cx="32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web.xml</a:t>
            </a:r>
            <a:r>
              <a:rPr lang="ko-KR" altLang="en-US" sz="1200" b="1" dirty="0">
                <a:latin typeface="+mj-ea"/>
                <a:ea typeface="+mj-ea"/>
              </a:rPr>
              <a:t>에 지정 방법</a:t>
            </a: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24" y="2696349"/>
            <a:ext cx="7219950" cy="1399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35322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12.8 JSP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 예외 처리하기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9" y="1389876"/>
            <a:ext cx="32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web.xml</a:t>
            </a:r>
            <a:r>
              <a:rPr lang="ko-KR" altLang="en-US" sz="1200" b="1" dirty="0">
                <a:latin typeface="+mj-ea"/>
                <a:ea typeface="+mj-ea"/>
              </a:rPr>
              <a:t>에 예외 페이지 지정하기 실습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5119" y="1752600"/>
            <a:ext cx="8010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err="1">
                <a:latin typeface="+mj-ea"/>
                <a:ea typeface="+mj-ea"/>
              </a:rPr>
              <a:t>WebContent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폴더 내에 오류 페이지들이 위치할 </a:t>
            </a:r>
            <a:r>
              <a:rPr lang="en-US" altLang="ko-KR" sz="1200" dirty="0">
                <a:latin typeface="+mj-ea"/>
                <a:ea typeface="+mj-ea"/>
              </a:rPr>
              <a:t>error </a:t>
            </a:r>
            <a:r>
              <a:rPr lang="ko-KR" altLang="en-US" sz="1200" dirty="0">
                <a:latin typeface="+mj-ea"/>
                <a:ea typeface="+mj-ea"/>
              </a:rPr>
              <a:t>폴더를 만들고 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 error_404.jsp, error_500.jsp </a:t>
            </a:r>
            <a:r>
              <a:rPr lang="ko-KR" altLang="en-US" sz="1200" dirty="0">
                <a:latin typeface="+mj-ea"/>
                <a:ea typeface="+mj-ea"/>
              </a:rPr>
              <a:t>파일을 준비합니다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1811" y="2252661"/>
            <a:ext cx="2105025" cy="3629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2034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12.3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스크립트릿 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650" y="1533525"/>
            <a:ext cx="773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ko-KR" altLang="en-US" sz="1200" dirty="0">
                <a:latin typeface="+mj-ea"/>
                <a:ea typeface="+mj-ea"/>
              </a:rPr>
              <a:t>브라우저에서 </a:t>
            </a:r>
            <a:r>
              <a:rPr lang="en-US" altLang="ko-KR" sz="1200" dirty="0">
                <a:latin typeface="+mj-ea"/>
                <a:ea typeface="+mj-ea"/>
              </a:rPr>
              <a:t>JSP</a:t>
            </a:r>
            <a:r>
              <a:rPr lang="ko-KR" altLang="en-US" sz="1200" dirty="0">
                <a:latin typeface="+mj-ea"/>
                <a:ea typeface="+mj-ea"/>
              </a:rPr>
              <a:t>로 전송된 값을 얻기 위해 </a:t>
            </a:r>
            <a:r>
              <a:rPr lang="en-US" altLang="ko-KR" sz="1200" dirty="0">
                <a:latin typeface="+mj-ea"/>
                <a:ea typeface="+mj-ea"/>
              </a:rPr>
              <a:t>&lt;% %&gt; </a:t>
            </a:r>
            <a:r>
              <a:rPr lang="ko-KR" altLang="en-US" sz="1200" dirty="0">
                <a:latin typeface="+mj-ea"/>
                <a:ea typeface="+mj-ea"/>
              </a:rPr>
              <a:t>안에 자바 코드를 사용하여 </a:t>
            </a:r>
            <a:r>
              <a:rPr lang="en-US" altLang="ko-KR" sz="1200" dirty="0">
                <a:latin typeface="+mj-ea"/>
                <a:ea typeface="+mj-ea"/>
              </a:rPr>
              <a:t>age </a:t>
            </a:r>
            <a:r>
              <a:rPr lang="ko-KR" altLang="en-US" sz="1200" dirty="0">
                <a:latin typeface="+mj-ea"/>
                <a:ea typeface="+mj-ea"/>
              </a:rPr>
              <a:t>값을 가져옵니다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38250" y="1879663"/>
            <a:ext cx="6376988" cy="4485665"/>
            <a:chOff x="971550" y="2098738"/>
            <a:chExt cx="6376988" cy="4485665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2098738"/>
              <a:ext cx="6376988" cy="12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24" y="3238982"/>
              <a:ext cx="6024563" cy="3345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직사각형 7"/>
          <p:cNvSpPr/>
          <p:nvPr/>
        </p:nvSpPr>
        <p:spPr>
          <a:xfrm>
            <a:off x="1294410" y="2137558"/>
            <a:ext cx="5676406" cy="16269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514693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12.8 JSP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 예외 처리하기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04950"/>
            <a:ext cx="7781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en-US" altLang="ko-KR" sz="1200" dirty="0">
                <a:latin typeface="+mj-ea"/>
                <a:ea typeface="+mj-ea"/>
              </a:rPr>
              <a:t>web.xml</a:t>
            </a:r>
            <a:r>
              <a:rPr lang="ko-KR" altLang="en-US" sz="1200" dirty="0">
                <a:latin typeface="+mj-ea"/>
                <a:ea typeface="+mj-ea"/>
              </a:rPr>
              <a:t>에 </a:t>
            </a:r>
            <a:r>
              <a:rPr lang="en-US" altLang="ko-KR" sz="1200" dirty="0">
                <a:latin typeface="+mj-ea"/>
                <a:ea typeface="+mj-ea"/>
              </a:rPr>
              <a:t>&lt;error-page&gt; </a:t>
            </a:r>
            <a:r>
              <a:rPr lang="ko-KR" altLang="en-US" sz="1200" dirty="0">
                <a:latin typeface="+mj-ea"/>
                <a:ea typeface="+mj-ea"/>
              </a:rPr>
              <a:t>태그를 이용해 각각의 에러 코드에 대해 처리할 오류 페이지가 있는 경로를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 지정합니다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90924" y="1966615"/>
            <a:ext cx="5986463" cy="3517884"/>
            <a:chOff x="1067099" y="2173304"/>
            <a:chExt cx="5986463" cy="3517884"/>
          </a:xfrm>
        </p:grpSpPr>
        <p:pic>
          <p:nvPicPr>
            <p:cNvPr id="7987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7099" y="2173304"/>
              <a:ext cx="5948662" cy="1098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87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7099" y="3365059"/>
              <a:ext cx="5986463" cy="2326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8203490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12.8 JSP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 예외 처리하기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2274" y="1485899"/>
            <a:ext cx="7410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en-US" altLang="ko-KR" sz="1200" dirty="0">
                <a:latin typeface="+mj-ea"/>
                <a:ea typeface="+mj-ea"/>
              </a:rPr>
              <a:t>404 </a:t>
            </a:r>
            <a:r>
              <a:rPr lang="ko-KR" altLang="en-US" sz="1200" dirty="0">
                <a:latin typeface="+mj-ea"/>
                <a:ea typeface="+mj-ea"/>
              </a:rPr>
              <a:t>오류를 처리하는 </a:t>
            </a:r>
            <a:r>
              <a:rPr lang="en-US" altLang="ko-KR" sz="1200" dirty="0">
                <a:latin typeface="+mj-ea"/>
                <a:ea typeface="+mj-ea"/>
              </a:rPr>
              <a:t>JSP </a:t>
            </a:r>
            <a:r>
              <a:rPr lang="ko-KR" altLang="en-US" sz="1200" dirty="0">
                <a:latin typeface="+mj-ea"/>
                <a:ea typeface="+mj-ea"/>
              </a:rPr>
              <a:t>페이지인 </a:t>
            </a:r>
            <a:r>
              <a:rPr lang="en-US" altLang="ko-KR" sz="1200" dirty="0">
                <a:latin typeface="+mj-ea"/>
                <a:ea typeface="+mj-ea"/>
              </a:rPr>
              <a:t>error_404.jsp</a:t>
            </a:r>
            <a:r>
              <a:rPr lang="ko-KR" altLang="en-US" sz="1200" dirty="0">
                <a:latin typeface="+mj-ea"/>
                <a:ea typeface="+mj-ea"/>
              </a:rPr>
              <a:t>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42" y="1762898"/>
            <a:ext cx="6767513" cy="330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668277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12.8 JSP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 예외 처리하기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225" y="1543050"/>
            <a:ext cx="746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en-US" altLang="ko-KR" sz="1200" dirty="0">
                <a:latin typeface="+mj-ea"/>
                <a:ea typeface="+mj-ea"/>
              </a:rPr>
              <a:t>500 </a:t>
            </a:r>
            <a:r>
              <a:rPr lang="ko-KR" altLang="en-US" sz="1200" dirty="0">
                <a:latin typeface="+mj-ea"/>
                <a:ea typeface="+mj-ea"/>
              </a:rPr>
              <a:t>오류를 처리하는 </a:t>
            </a:r>
            <a:r>
              <a:rPr lang="en-US" altLang="ko-KR" sz="1200" dirty="0">
                <a:latin typeface="+mj-ea"/>
                <a:ea typeface="+mj-ea"/>
              </a:rPr>
              <a:t>JSP </a:t>
            </a:r>
            <a:r>
              <a:rPr lang="ko-KR" altLang="en-US" sz="1200" dirty="0">
                <a:latin typeface="+mj-ea"/>
                <a:ea typeface="+mj-ea"/>
              </a:rPr>
              <a:t>페이지인 </a:t>
            </a:r>
            <a:r>
              <a:rPr lang="en-US" altLang="ko-KR" sz="1200" dirty="0">
                <a:latin typeface="+mj-ea"/>
                <a:ea typeface="+mj-ea"/>
              </a:rPr>
              <a:t>error_500.jsp</a:t>
            </a:r>
            <a:r>
              <a:rPr lang="ko-KR" altLang="en-US" sz="1200" dirty="0">
                <a:latin typeface="+mj-ea"/>
                <a:ea typeface="+mj-ea"/>
              </a:rPr>
              <a:t>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99" y="1909993"/>
            <a:ext cx="6477000" cy="360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668277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12.8 JSP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 예외 처리하기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599" y="1442650"/>
            <a:ext cx="7953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5. </a:t>
            </a:r>
            <a:r>
              <a:rPr lang="ko-KR" altLang="en-US" sz="1200" dirty="0">
                <a:latin typeface="+mj-ea"/>
                <a:ea typeface="+mj-ea"/>
              </a:rPr>
              <a:t>브라우저 요청 시 예외를 발생시키는 </a:t>
            </a:r>
            <a:r>
              <a:rPr lang="en-US" altLang="ko-KR" sz="1200" dirty="0">
                <a:latin typeface="+mj-ea"/>
                <a:ea typeface="+mj-ea"/>
              </a:rPr>
              <a:t>number.jsp</a:t>
            </a:r>
            <a:r>
              <a:rPr lang="ko-KR" altLang="en-US" sz="1200" dirty="0">
                <a:latin typeface="+mj-ea"/>
                <a:ea typeface="+mj-ea"/>
              </a:rPr>
              <a:t>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874" y="1719648"/>
            <a:ext cx="6296025" cy="3989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668277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12.8 JSP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 예외 처리하기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7" y="1409700"/>
            <a:ext cx="7914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6. </a:t>
            </a:r>
            <a:r>
              <a:rPr lang="ko-KR" altLang="en-US" sz="1200" dirty="0">
                <a:latin typeface="+mj-ea"/>
                <a:ea typeface="+mj-ea"/>
              </a:rPr>
              <a:t>이제 각각의 예외를 고의로 발생시켜 볼까요</a:t>
            </a:r>
            <a:r>
              <a:rPr lang="en-US" altLang="ko-KR" sz="1200" dirty="0">
                <a:latin typeface="+mj-ea"/>
                <a:ea typeface="+mj-ea"/>
              </a:rPr>
              <a:t>? </a:t>
            </a:r>
          </a:p>
          <a:p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ko-KR" altLang="en-US" sz="1200" dirty="0">
                <a:latin typeface="+mj-ea"/>
                <a:ea typeface="+mj-ea"/>
              </a:rPr>
              <a:t>먼저 존재하지 않는 </a:t>
            </a:r>
            <a:r>
              <a:rPr lang="en-US" altLang="ko-KR" sz="1200" dirty="0">
                <a:latin typeface="+mj-ea"/>
                <a:ea typeface="+mj-ea"/>
              </a:rPr>
              <a:t>http://localhost:8090/pro12/test02/num.jsp</a:t>
            </a:r>
            <a:r>
              <a:rPr lang="ko-KR" altLang="en-US" sz="1200" dirty="0">
                <a:latin typeface="+mj-ea"/>
                <a:ea typeface="+mj-ea"/>
              </a:rPr>
              <a:t>를 요청한 결과를 확인해 봅시다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119" y="3448050"/>
            <a:ext cx="7524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7. </a:t>
            </a:r>
            <a:r>
              <a:rPr lang="ko-KR" altLang="en-US" sz="1200" dirty="0">
                <a:latin typeface="+mj-ea"/>
                <a:ea typeface="+mj-ea"/>
              </a:rPr>
              <a:t>실행 중 예외를 발생시키는 </a:t>
            </a:r>
            <a:r>
              <a:rPr lang="en-US" altLang="ko-KR" sz="1200" dirty="0">
                <a:latin typeface="+mj-ea"/>
                <a:ea typeface="+mj-ea"/>
              </a:rPr>
              <a:t>http://localhost:8090/pro12/test02/number.jsp</a:t>
            </a:r>
            <a:r>
              <a:rPr lang="ko-KR" altLang="en-US" sz="1200" dirty="0">
                <a:latin typeface="+mj-ea"/>
                <a:ea typeface="+mj-ea"/>
              </a:rPr>
              <a:t>를 요청합니다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7722" y="5858123"/>
            <a:ext cx="7324725" cy="52892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000" b="1" dirty="0">
                <a:solidFill>
                  <a:srgbClr val="0000FF"/>
                </a:solidFill>
              </a:rPr>
              <a:t>만약 한 개의 </a:t>
            </a:r>
            <a:r>
              <a:rPr lang="en-US" altLang="ko-KR" sz="1000" b="1" dirty="0">
                <a:solidFill>
                  <a:srgbClr val="0000FF"/>
                </a:solidFill>
              </a:rPr>
              <a:t>JSP </a:t>
            </a:r>
            <a:r>
              <a:rPr lang="ko-KR" altLang="en-US" sz="1000" b="1" dirty="0">
                <a:solidFill>
                  <a:srgbClr val="0000FF"/>
                </a:solidFill>
              </a:rPr>
              <a:t>페이지에 페이지 디렉티브의 </a:t>
            </a:r>
            <a:r>
              <a:rPr lang="en-US" altLang="ko-KR" sz="1000" b="1" dirty="0">
                <a:solidFill>
                  <a:srgbClr val="0000FF"/>
                </a:solidFill>
              </a:rPr>
              <a:t>errorPage </a:t>
            </a:r>
            <a:r>
              <a:rPr lang="ko-KR" altLang="en-US" sz="1000" b="1" dirty="0">
                <a:solidFill>
                  <a:srgbClr val="0000FF"/>
                </a:solidFill>
              </a:rPr>
              <a:t>속성과 </a:t>
            </a:r>
            <a:r>
              <a:rPr lang="en-US" altLang="ko-KR" sz="1000" b="1" dirty="0">
                <a:solidFill>
                  <a:srgbClr val="0000FF"/>
                </a:solidFill>
              </a:rPr>
              <a:t>web.xml</a:t>
            </a:r>
            <a:r>
              <a:rPr lang="ko-KR" altLang="en-US" sz="1000" b="1" dirty="0">
                <a:solidFill>
                  <a:srgbClr val="0000FF"/>
                </a:solidFill>
              </a:rPr>
              <a:t>이 같이 지정되어 있으면 </a:t>
            </a:r>
            <a:endParaRPr lang="en-US" altLang="ko-KR" sz="1000" b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0000FF"/>
                </a:solidFill>
              </a:rPr>
              <a:t>      page</a:t>
            </a:r>
            <a:r>
              <a:rPr lang="ko-KR" altLang="en-US" sz="1000" b="1" dirty="0">
                <a:solidFill>
                  <a:srgbClr val="0000FF"/>
                </a:solidFill>
              </a:rPr>
              <a:t> 디렉티브의 </a:t>
            </a:r>
            <a:r>
              <a:rPr lang="en-US" altLang="ko-KR" sz="1000" b="1" dirty="0">
                <a:solidFill>
                  <a:srgbClr val="0000FF"/>
                </a:solidFill>
              </a:rPr>
              <a:t>errorPage</a:t>
            </a:r>
            <a:r>
              <a:rPr lang="ko-KR" altLang="en-US" sz="1000" b="1" dirty="0">
                <a:solidFill>
                  <a:srgbClr val="0000FF"/>
                </a:solidFill>
              </a:rPr>
              <a:t>가 우선적으로 나타납니다</a:t>
            </a:r>
            <a:r>
              <a:rPr lang="en-US" altLang="ko-KR" sz="1000" b="1" dirty="0">
                <a:solidFill>
                  <a:srgbClr val="0000FF"/>
                </a:solidFill>
              </a:rPr>
              <a:t>.</a:t>
            </a:r>
            <a:endParaRPr lang="ko-KR" altLang="en-US" sz="1000" b="1" dirty="0">
              <a:solidFill>
                <a:srgbClr val="0000FF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4" y="1995190"/>
            <a:ext cx="4524375" cy="12147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0468" y="3725049"/>
            <a:ext cx="3132139" cy="18869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668277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12.9 JSP welcome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지정하기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8650" y="1676400"/>
            <a:ext cx="7048500" cy="2769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+mj-ea"/>
                <a:ea typeface="+mj-ea"/>
              </a:rPr>
              <a:t>  web.xml</a:t>
            </a:r>
            <a:r>
              <a:rPr lang="ko-KR" altLang="en-US" sz="1200" dirty="0">
                <a:latin typeface="+mj-ea"/>
                <a:ea typeface="+mj-ea"/>
              </a:rPr>
              <a:t>에 웹 애플리케이션의 홈페이지 설정 기능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0550" y="1409700"/>
            <a:ext cx="3343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welcome </a:t>
            </a:r>
            <a:r>
              <a:rPr lang="ko-KR" altLang="en-US" sz="1400" b="1" dirty="0">
                <a:latin typeface="+mj-ea"/>
                <a:ea typeface="+mj-ea"/>
              </a:rPr>
              <a:t>파일 리스트</a:t>
            </a:r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7" y="2262411"/>
            <a:ext cx="6677026" cy="1499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0349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12.9 JSP welcome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지정하기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0550" y="1417343"/>
            <a:ext cx="3343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welcome </a:t>
            </a:r>
            <a:r>
              <a:rPr lang="ko-KR" altLang="en-US" sz="1400" b="1" dirty="0">
                <a:latin typeface="+mj-ea"/>
                <a:ea typeface="+mj-ea"/>
              </a:rPr>
              <a:t>파일 실습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5981" y="1694342"/>
            <a:ext cx="7781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ko-KR" altLang="en-US" sz="1200" dirty="0">
                <a:latin typeface="+mj-ea"/>
                <a:ea typeface="+mj-ea"/>
              </a:rPr>
              <a:t>다음과 같이 </a:t>
            </a:r>
            <a:r>
              <a:rPr lang="en-US" altLang="ko-KR" sz="1200" dirty="0">
                <a:latin typeface="+mj-ea"/>
                <a:ea typeface="+mj-ea"/>
              </a:rPr>
              <a:t>test02 </a:t>
            </a:r>
            <a:r>
              <a:rPr lang="ko-KR" altLang="en-US" sz="1200" dirty="0">
                <a:latin typeface="+mj-ea"/>
                <a:ea typeface="+mj-ea"/>
              </a:rPr>
              <a:t>폴더 하위에 </a:t>
            </a:r>
            <a:r>
              <a:rPr lang="en-US" altLang="ko-KR" sz="1200" dirty="0">
                <a:latin typeface="+mj-ea"/>
                <a:ea typeface="+mj-ea"/>
              </a:rPr>
              <a:t>main.jsp </a:t>
            </a:r>
            <a:r>
              <a:rPr lang="ko-KR" altLang="en-US" sz="1200" dirty="0">
                <a:latin typeface="+mj-ea"/>
                <a:ea typeface="+mj-ea"/>
              </a:rPr>
              <a:t>파일과 </a:t>
            </a:r>
            <a:r>
              <a:rPr lang="en-US" altLang="ko-KR" sz="1200" dirty="0" err="1">
                <a:latin typeface="+mj-ea"/>
                <a:ea typeface="+mj-ea"/>
              </a:rPr>
              <a:t>WebContent</a:t>
            </a:r>
            <a:r>
              <a:rPr lang="en-US" altLang="ko-KR" sz="1200" dirty="0">
                <a:latin typeface="+mj-ea"/>
                <a:ea typeface="+mj-ea"/>
              </a:rPr>
              <a:t>/WEB-INF/web.xml </a:t>
            </a:r>
            <a:r>
              <a:rPr lang="ko-KR" altLang="en-US" sz="1200" dirty="0">
                <a:latin typeface="+mj-ea"/>
                <a:ea typeface="+mj-ea"/>
              </a:rPr>
              <a:t>파일을 준비합니다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4187" y="2076116"/>
            <a:ext cx="1819275" cy="3438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570303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12.9 JSP welcome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지정하기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0550" y="1524000"/>
            <a:ext cx="781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en-US" altLang="ko-KR" sz="1200" dirty="0">
                <a:latin typeface="+mj-ea"/>
                <a:ea typeface="+mj-ea"/>
              </a:rPr>
              <a:t>web.xml</a:t>
            </a:r>
            <a:r>
              <a:rPr lang="ko-KR" altLang="en-US" sz="1200" dirty="0">
                <a:latin typeface="+mj-ea"/>
                <a:ea typeface="+mj-ea"/>
              </a:rPr>
              <a:t>에 </a:t>
            </a:r>
            <a:r>
              <a:rPr lang="en-US" altLang="ko-KR" sz="1200" dirty="0">
                <a:latin typeface="+mj-ea"/>
                <a:ea typeface="+mj-ea"/>
              </a:rPr>
              <a:t>&lt;welcome-file-list&gt; </a:t>
            </a:r>
            <a:r>
              <a:rPr lang="ko-KR" altLang="en-US" sz="1200" dirty="0">
                <a:latin typeface="+mj-ea"/>
                <a:ea typeface="+mj-ea"/>
              </a:rPr>
              <a:t>태그 경로를 포함하여 홈페이지에 해당하는 파일들을 나열합니다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36" y="1800999"/>
            <a:ext cx="6596063" cy="282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570303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12.9 JSP welcome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지정하기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8474" y="1395799"/>
            <a:ext cx="7486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ko-KR" altLang="en-US" sz="1200" dirty="0">
                <a:latin typeface="+mj-ea"/>
                <a:ea typeface="+mj-ea"/>
              </a:rPr>
              <a:t>첫 번째 홈페이지인 </a:t>
            </a:r>
            <a:r>
              <a:rPr lang="en-US" altLang="ko-KR" sz="1200" dirty="0">
                <a:latin typeface="+mj-ea"/>
                <a:ea typeface="+mj-ea"/>
              </a:rPr>
              <a:t>main.jsp </a:t>
            </a:r>
            <a:r>
              <a:rPr lang="ko-KR" altLang="en-US" sz="1200" dirty="0">
                <a:latin typeface="+mj-ea"/>
                <a:ea typeface="+mj-ea"/>
              </a:rPr>
              <a:t>페이지를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86" y="1672798"/>
            <a:ext cx="6677025" cy="3753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161875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067099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12.9 JSP welcome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지정하기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0550" y="1543050"/>
            <a:ext cx="7381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ko-KR" altLang="en-US" sz="1200" dirty="0">
                <a:latin typeface="+mj-ea"/>
                <a:ea typeface="+mj-ea"/>
              </a:rPr>
              <a:t>톰캣을 다시 실행한 후 브라우저에서 컨텍스트 이름</a:t>
            </a:r>
            <a:r>
              <a:rPr lang="en-US" altLang="ko-KR" sz="1200" dirty="0">
                <a:latin typeface="+mj-ea"/>
                <a:ea typeface="+mj-ea"/>
              </a:rPr>
              <a:t>( /pro12)</a:t>
            </a:r>
            <a:r>
              <a:rPr lang="ko-KR" altLang="en-US" sz="1200" dirty="0">
                <a:latin typeface="+mj-ea"/>
                <a:ea typeface="+mj-ea"/>
              </a:rPr>
              <a:t>으로 요청합니다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0550" y="5451859"/>
            <a:ext cx="7972425" cy="82137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100" dirty="0">
                <a:latin typeface="+mj-ea"/>
                <a:ea typeface="+mj-ea"/>
              </a:rPr>
              <a:t>개발을 모두 마치고 실제 서비스를 제공할 때는 웹 사이트에 대한 </a:t>
            </a:r>
            <a:r>
              <a:rPr lang="ko-KR" altLang="en-US" sz="1100" b="1" dirty="0">
                <a:solidFill>
                  <a:srgbClr val="0000FF"/>
                </a:solidFill>
                <a:latin typeface="+mj-ea"/>
                <a:ea typeface="+mj-ea"/>
              </a:rPr>
              <a:t>도메인 이름을 구한 후 웹 호스팅 업체에서 제공하는 방법으로 브라우저에서 도메인 이름으로 요청해야 합니다</a:t>
            </a:r>
            <a:r>
              <a:rPr lang="en-US" altLang="ko-KR" sz="1100" b="1" dirty="0">
                <a:solidFill>
                  <a:srgbClr val="0000FF"/>
                </a:solidFill>
                <a:latin typeface="+mj-ea"/>
                <a:ea typeface="+mj-ea"/>
              </a:rPr>
              <a:t>. </a:t>
            </a:r>
            <a:r>
              <a:rPr lang="ko-KR" altLang="en-US" sz="1100" b="1" dirty="0">
                <a:solidFill>
                  <a:srgbClr val="0000FF"/>
                </a:solidFill>
                <a:latin typeface="+mj-ea"/>
                <a:ea typeface="+mj-ea"/>
              </a:rPr>
              <a:t>그리고 다시 컨텍스트 이름으로 재요청하도록 설정하면 됩니다</a:t>
            </a:r>
            <a:r>
              <a:rPr lang="en-US" altLang="ko-KR" sz="1100" b="1" dirty="0">
                <a:solidFill>
                  <a:srgbClr val="0000FF"/>
                </a:solidFill>
                <a:latin typeface="+mj-ea"/>
                <a:ea typeface="+mj-ea"/>
              </a:rPr>
              <a:t>.</a:t>
            </a:r>
            <a:endParaRPr lang="ko-KR" altLang="en-US" sz="11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4551" y="1820049"/>
            <a:ext cx="3985895" cy="33598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1618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12.3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스크립트릿 사용하기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1402" y="1457573"/>
            <a:ext cx="7448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3. </a:t>
            </a:r>
            <a:r>
              <a:rPr lang="en-US" altLang="ko-KR" sz="1600" dirty="0">
                <a:latin typeface="+mj-ea"/>
                <a:ea typeface="+mj-ea"/>
              </a:rPr>
              <a:t>http:localhost:8090/</a:t>
            </a:r>
            <a:r>
              <a:rPr lang="en-US" altLang="ko-KR" sz="1600" b="1" dirty="0">
                <a:solidFill>
                  <a:srgbClr val="FF0000"/>
                </a:solidFill>
                <a:latin typeface="+mj-ea"/>
                <a:ea typeface="+mj-ea"/>
              </a:rPr>
              <a:t>hello2.jsp?age=22</a:t>
            </a:r>
            <a:r>
              <a:rPr lang="ko-KR" altLang="en-US" sz="1600" dirty="0">
                <a:latin typeface="+mj-ea"/>
                <a:ea typeface="+mj-ea"/>
              </a:rPr>
              <a:t>로 요청합니다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1712" y="1829574"/>
            <a:ext cx="3819525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514693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23759" y="604360"/>
            <a:ext cx="855023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12.10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스크립트 요소 이용해 회원 정보 조회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8650" y="1468949"/>
            <a:ext cx="7762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en-US" altLang="ko-KR" sz="1200" dirty="0">
                <a:latin typeface="+mj-ea"/>
                <a:ea typeface="+mj-ea"/>
              </a:rPr>
              <a:t>sec02.ex01 </a:t>
            </a:r>
            <a:r>
              <a:rPr lang="ko-KR" altLang="en-US" sz="1200" dirty="0">
                <a:latin typeface="+mj-ea"/>
                <a:ea typeface="+mj-ea"/>
              </a:rPr>
              <a:t>패키지를 생성한 후 </a:t>
            </a:r>
            <a:r>
              <a:rPr lang="en-US" altLang="ko-KR" sz="1200" dirty="0">
                <a:latin typeface="+mj-ea"/>
                <a:ea typeface="+mj-ea"/>
              </a:rPr>
              <a:t>pro09/sec05/ex01/</a:t>
            </a:r>
            <a:r>
              <a:rPr lang="en-US" altLang="ko-KR" sz="1200" dirty="0" err="1">
                <a:latin typeface="+mj-ea"/>
                <a:ea typeface="+mj-ea"/>
              </a:rPr>
              <a:t>MemberVO</a:t>
            </a:r>
            <a:r>
              <a:rPr lang="en-US" altLang="ko-KR" sz="1200" dirty="0">
                <a:latin typeface="+mj-ea"/>
                <a:ea typeface="+mj-ea"/>
              </a:rPr>
              <a:t>, MeberDAO </a:t>
            </a:r>
            <a:r>
              <a:rPr lang="ko-KR" altLang="en-US" sz="1200" dirty="0">
                <a:latin typeface="+mj-ea"/>
                <a:ea typeface="+mj-ea"/>
              </a:rPr>
              <a:t>클래스를 복사해 붙여 넣습니다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그리고 </a:t>
            </a:r>
            <a:r>
              <a:rPr lang="en-US" altLang="ko-KR" sz="1200" dirty="0">
                <a:latin typeface="+mj-ea"/>
                <a:ea typeface="+mj-ea"/>
              </a:rPr>
              <a:t>test03 </a:t>
            </a:r>
            <a:r>
              <a:rPr lang="ko-KR" altLang="en-US" sz="1200" dirty="0">
                <a:latin typeface="+mj-ea"/>
                <a:ea typeface="+mj-ea"/>
              </a:rPr>
              <a:t>폴더에 </a:t>
            </a:r>
            <a:r>
              <a:rPr lang="en-US" altLang="ko-KR" sz="1200" dirty="0">
                <a:latin typeface="+mj-ea"/>
                <a:ea typeface="+mj-ea"/>
              </a:rPr>
              <a:t>member.jsp, search.jsp </a:t>
            </a:r>
            <a:r>
              <a:rPr lang="ko-KR" altLang="en-US" sz="1200" dirty="0">
                <a:latin typeface="+mj-ea"/>
                <a:ea typeface="+mj-ea"/>
              </a:rPr>
              <a:t>파일을 추가합니다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5112" y="2014537"/>
            <a:ext cx="2124075" cy="3819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161875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5119" y="1543824"/>
            <a:ext cx="7781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ko-KR" altLang="en-US" sz="1200" dirty="0">
                <a:latin typeface="+mj-ea"/>
                <a:ea typeface="+mj-ea"/>
              </a:rPr>
              <a:t>데이터베이스의 회원을 조회하는 </a:t>
            </a:r>
            <a:r>
              <a:rPr lang="en-US" altLang="ko-KR" sz="1200" dirty="0">
                <a:latin typeface="+mj-ea"/>
                <a:ea typeface="+mj-ea"/>
              </a:rPr>
              <a:t>JSP </a:t>
            </a:r>
            <a:r>
              <a:rPr lang="ko-KR" altLang="en-US" sz="1200" dirty="0">
                <a:latin typeface="+mj-ea"/>
                <a:ea typeface="+mj-ea"/>
              </a:rPr>
              <a:t>페이지인 </a:t>
            </a:r>
            <a:r>
              <a:rPr lang="en-US" altLang="ko-KR" sz="1200" dirty="0">
                <a:latin typeface="+mj-ea"/>
                <a:ea typeface="+mj-ea"/>
              </a:rPr>
              <a:t>search.jsp</a:t>
            </a:r>
            <a:r>
              <a:rPr lang="ko-KR" altLang="en-US" sz="1200" dirty="0">
                <a:latin typeface="+mj-ea"/>
                <a:ea typeface="+mj-ea"/>
              </a:rPr>
              <a:t>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81227" y="1820823"/>
            <a:ext cx="6629694" cy="3860252"/>
            <a:chOff x="981227" y="2002295"/>
            <a:chExt cx="6629694" cy="3860252"/>
          </a:xfrm>
        </p:grpSpPr>
        <p:pic>
          <p:nvPicPr>
            <p:cNvPr id="9011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949" y="2002295"/>
              <a:ext cx="6515100" cy="1640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11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227" y="3642406"/>
              <a:ext cx="6629694" cy="2220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23759" y="604360"/>
            <a:ext cx="855023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12.10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스크립트 요소 이용해 회원 정보 조회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570303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7699" y="1449899"/>
            <a:ext cx="7419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en-US" altLang="ko-KR" sz="1200" dirty="0">
                <a:latin typeface="+mj-ea"/>
                <a:ea typeface="+mj-ea"/>
              </a:rPr>
              <a:t>member.jsp</a:t>
            </a:r>
            <a:r>
              <a:rPr lang="ko-KR" altLang="en-US" sz="1200" dirty="0">
                <a:latin typeface="+mj-ea"/>
                <a:ea typeface="+mj-ea"/>
              </a:rPr>
              <a:t>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99" y="1726898"/>
            <a:ext cx="5991225" cy="4272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23759" y="604360"/>
            <a:ext cx="855023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12.10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스크립트 요소 이용해 회원 정보 조회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8C9B45-89E3-420F-8965-B198723C8F76}"/>
              </a:ext>
            </a:extLst>
          </p:cNvPr>
          <p:cNvSpPr txBox="1"/>
          <p:nvPr/>
        </p:nvSpPr>
        <p:spPr>
          <a:xfrm>
            <a:off x="4682836" y="2475345"/>
            <a:ext cx="35512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import=</a:t>
            </a:r>
            <a:r>
              <a:rPr lang="en-US" altLang="ko-KR" i="1" dirty="0"/>
              <a:t>"</a:t>
            </a:r>
            <a:r>
              <a:rPr lang="en-US" altLang="ko-KR" i="1" dirty="0" err="1"/>
              <a:t>java.util.List</a:t>
            </a:r>
            <a:r>
              <a:rPr lang="en-US" altLang="ko-KR" i="1" dirty="0"/>
              <a:t>"</a:t>
            </a:r>
          </a:p>
          <a:p>
            <a:r>
              <a:rPr lang="en-US" altLang="ko-KR" dirty="0"/>
              <a:t>import=</a:t>
            </a:r>
            <a:r>
              <a:rPr lang="en-US" altLang="ko-KR" i="1" dirty="0"/>
              <a:t>"</a:t>
            </a:r>
            <a:r>
              <a:rPr lang="en-US" altLang="ko-KR" i="1" dirty="0" err="1"/>
              <a:t>java.sql.Date</a:t>
            </a:r>
            <a:r>
              <a:rPr lang="en-US" altLang="ko-KR" i="1" dirty="0"/>
              <a:t>"</a:t>
            </a:r>
          </a:p>
          <a:p>
            <a:r>
              <a:rPr lang="en-US" altLang="ko-KR" dirty="0"/>
              <a:t>import=</a:t>
            </a:r>
            <a:r>
              <a:rPr lang="en-US" altLang="ko-KR" i="1" dirty="0"/>
              <a:t>"sec02.ex01.MemberVO" </a:t>
            </a:r>
          </a:p>
          <a:p>
            <a:r>
              <a:rPr lang="en-US" altLang="ko-KR" dirty="0"/>
              <a:t>import=</a:t>
            </a:r>
            <a:r>
              <a:rPr lang="en-US" altLang="ko-KR" i="1" dirty="0"/>
              <a:t>"sec02.ex01.MemberDAO"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82636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988517" y="1139880"/>
            <a:ext cx="6319838" cy="5718120"/>
            <a:chOff x="988517" y="1368479"/>
            <a:chExt cx="6319838" cy="5718120"/>
          </a:xfrm>
        </p:grpSpPr>
        <p:pic>
          <p:nvPicPr>
            <p:cNvPr id="9216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517" y="1368479"/>
              <a:ext cx="6319838" cy="1953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163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517" y="3098986"/>
              <a:ext cx="6162675" cy="3987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23759" y="604360"/>
            <a:ext cx="855023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12.10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스크립트 요소 이용해 회원 정보 조회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382636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5" y="1581149"/>
            <a:ext cx="6380434" cy="325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23759" y="604360"/>
            <a:ext cx="855023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12.10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스크립트 요소 이용해 회원 정보 조회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382636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3084" y="1172900"/>
            <a:ext cx="7343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en-US" altLang="ko-KR" sz="1200" dirty="0">
                <a:latin typeface="+mj-ea"/>
                <a:ea typeface="+mj-ea"/>
              </a:rPr>
              <a:t>MemberDAO </a:t>
            </a:r>
            <a:r>
              <a:rPr lang="ko-KR" altLang="en-US" sz="1200" dirty="0">
                <a:latin typeface="+mj-ea"/>
                <a:ea typeface="+mj-ea"/>
              </a:rPr>
              <a:t>클래스를 다음과 같이 수정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86369" y="1494724"/>
            <a:ext cx="5238750" cy="5328538"/>
            <a:chOff x="838200" y="1801754"/>
            <a:chExt cx="5600700" cy="5659040"/>
          </a:xfrm>
        </p:grpSpPr>
        <p:pic>
          <p:nvPicPr>
            <p:cNvPr id="942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1801754"/>
              <a:ext cx="5600700" cy="1403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904875" y="3205163"/>
              <a:ext cx="27336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...</a:t>
              </a:r>
              <a:endParaRPr lang="ko-KR" altLang="en-US" sz="1200" dirty="0"/>
            </a:p>
          </p:txBody>
        </p:sp>
        <p:pic>
          <p:nvPicPr>
            <p:cNvPr id="9421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937" y="3492074"/>
              <a:ext cx="5229225" cy="3968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23759" y="604360"/>
            <a:ext cx="855023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12.10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스크립트 요소 이용해 회원 정보 조회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13E885-EA12-46C0-9C20-B2AB9DB00720}"/>
              </a:ext>
            </a:extLst>
          </p:cNvPr>
          <p:cNvSpPr txBox="1"/>
          <p:nvPr/>
        </p:nvSpPr>
        <p:spPr>
          <a:xfrm>
            <a:off x="5235388" y="1828800"/>
            <a:ext cx="36029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기존의 </a:t>
            </a:r>
            <a:r>
              <a:rPr lang="en-US" altLang="ko-KR" dirty="0" err="1"/>
              <a:t>listMembers</a:t>
            </a:r>
            <a:r>
              <a:rPr lang="en-US" altLang="ko-KR" dirty="0"/>
              <a:t>() </a:t>
            </a:r>
            <a:r>
              <a:rPr lang="ko-KR" altLang="en-US" dirty="0"/>
              <a:t>메소드 정의 </a:t>
            </a:r>
            <a:endParaRPr lang="en-US" altLang="ko-KR" dirty="0"/>
          </a:p>
          <a:p>
            <a:r>
              <a:rPr lang="ko-KR" altLang="en-US" dirty="0"/>
              <a:t>전체를 복사하여 </a:t>
            </a:r>
            <a:r>
              <a:rPr lang="ko-KR" altLang="en-US" dirty="0" err="1"/>
              <a:t>붙여넣고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메소드이름을</a:t>
            </a:r>
            <a:r>
              <a:rPr lang="ko-KR" altLang="en-US" dirty="0"/>
              <a:t> </a:t>
            </a:r>
            <a:r>
              <a:rPr lang="en-US" altLang="ko-KR" dirty="0" err="1"/>
              <a:t>searchedMembers</a:t>
            </a:r>
            <a:r>
              <a:rPr lang="ko-KR" altLang="en-US" dirty="0"/>
              <a:t>로</a:t>
            </a:r>
            <a:endParaRPr lang="en-US" altLang="ko-KR" dirty="0"/>
          </a:p>
          <a:p>
            <a:r>
              <a:rPr lang="ko-KR" altLang="en-US" dirty="0"/>
              <a:t>수정한 후</a:t>
            </a:r>
            <a:r>
              <a:rPr lang="en-US" altLang="ko-KR" dirty="0"/>
              <a:t>, </a:t>
            </a:r>
            <a:r>
              <a:rPr lang="ko-KR" altLang="en-US" dirty="0"/>
              <a:t>교재 내용대로 코드를 </a:t>
            </a:r>
            <a:endParaRPr lang="en-US" altLang="ko-KR" dirty="0"/>
          </a:p>
          <a:p>
            <a:r>
              <a:rPr lang="ko-KR" altLang="en-US" dirty="0"/>
              <a:t>수정합니다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82636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285873" y="1562100"/>
            <a:ext cx="6315075" cy="3894532"/>
            <a:chOff x="809624" y="1676400"/>
            <a:chExt cx="6315075" cy="3894532"/>
          </a:xfrm>
        </p:grpSpPr>
        <p:pic>
          <p:nvPicPr>
            <p:cNvPr id="9523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7099" y="1676400"/>
              <a:ext cx="4481290" cy="3081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523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624" y="4757738"/>
              <a:ext cx="6315075" cy="813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23759" y="604360"/>
            <a:ext cx="855023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12.10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스크립트 요소 이용해 회원 정보 조회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382636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5118" y="1432948"/>
            <a:ext cx="7895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5. </a:t>
            </a:r>
            <a:r>
              <a:rPr lang="en-US" altLang="ko-KR" sz="1200" dirty="0">
                <a:latin typeface="+mj-ea"/>
                <a:ea typeface="+mj-ea"/>
              </a:rPr>
              <a:t>http://localhost:8090/pro12/test03/search.jsp</a:t>
            </a:r>
            <a:r>
              <a:rPr lang="ko-KR" altLang="en-US" sz="1200" dirty="0">
                <a:latin typeface="+mj-ea"/>
                <a:ea typeface="+mj-ea"/>
              </a:rPr>
              <a:t>로 요청한 다음 조회할 이름을 입력하고 </a:t>
            </a:r>
            <a:r>
              <a:rPr lang="en-US" altLang="ko-KR" sz="1200" dirty="0">
                <a:latin typeface="+mj-ea"/>
                <a:ea typeface="+mj-ea"/>
              </a:rPr>
              <a:t>member.jsp</a:t>
            </a:r>
            <a:r>
              <a:rPr lang="ko-KR" altLang="en-US" sz="1200" dirty="0">
                <a:latin typeface="+mj-ea"/>
                <a:ea typeface="+mj-ea"/>
              </a:rPr>
              <a:t>로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</a:t>
            </a:r>
            <a:r>
              <a:rPr lang="ko-KR" altLang="en-US" sz="1200" dirty="0">
                <a:latin typeface="+mj-ea"/>
                <a:ea typeface="+mj-ea"/>
              </a:rPr>
              <a:t> 전송합니다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118" y="3586549"/>
            <a:ext cx="789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6. </a:t>
            </a:r>
            <a:r>
              <a:rPr lang="ko-KR" altLang="en-US" sz="1200" dirty="0">
                <a:latin typeface="+mj-ea"/>
                <a:ea typeface="+mj-ea"/>
              </a:rPr>
              <a:t>그러면 조회한 회원 정보가 출력됩니다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4369" y="1894613"/>
            <a:ext cx="3524250" cy="1343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5699" y="3863548"/>
            <a:ext cx="5943600" cy="14744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23759" y="604360"/>
            <a:ext cx="855023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12.10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스크립트 요소 이용해 회원 정보 조회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56394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요소 기능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6750" y="1590675"/>
            <a:ext cx="7334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만약 이름을 입력하지 않고 조회할 경우에는 모든 회원 정보가 출력됩니다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7099" y="1867674"/>
            <a:ext cx="5943600" cy="18554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23759" y="604360"/>
            <a:ext cx="855023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12.10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스크립트 요소 이용해 회원 정보 조회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979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10897</TotalTime>
  <Words>3831</Words>
  <Application>Microsoft Office PowerPoint</Application>
  <PresentationFormat>화면 슬라이드 쇼(4:3)</PresentationFormat>
  <Paragraphs>485</Paragraphs>
  <Slides>98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98</vt:i4>
      </vt:variant>
    </vt:vector>
  </HeadingPairs>
  <TitlesOfParts>
    <vt:vector size="105" baseType="lpstr">
      <vt:lpstr>나눔스퀘어</vt:lpstr>
      <vt:lpstr>나눔스퀘어 Bold</vt:lpstr>
      <vt:lpstr>맑은 고딕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 Kim</dc:creator>
  <cp:lastModifiedBy>goott2</cp:lastModifiedBy>
  <cp:revision>807</cp:revision>
  <dcterms:created xsi:type="dcterms:W3CDTF">2018-08-29T04:30:46Z</dcterms:created>
  <dcterms:modified xsi:type="dcterms:W3CDTF">2020-11-24T09:41:35Z</dcterms:modified>
</cp:coreProperties>
</file>