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4"/>
  </p:notesMasterIdLst>
  <p:sldIdLst>
    <p:sldId id="270" r:id="rId2"/>
    <p:sldId id="271" r:id="rId3"/>
    <p:sldId id="405" r:id="rId4"/>
    <p:sldId id="633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20" r:id="rId25"/>
    <p:sldId id="721" r:id="rId26"/>
    <p:sldId id="717" r:id="rId27"/>
    <p:sldId id="722" r:id="rId28"/>
    <p:sldId id="719" r:id="rId29"/>
    <p:sldId id="723" r:id="rId30"/>
    <p:sldId id="724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732" r:id="rId39"/>
    <p:sldId id="733" r:id="rId40"/>
    <p:sldId id="734" r:id="rId41"/>
    <p:sldId id="739" r:id="rId42"/>
    <p:sldId id="735" r:id="rId43"/>
    <p:sldId id="736" r:id="rId44"/>
    <p:sldId id="738" r:id="rId45"/>
    <p:sldId id="737" r:id="rId46"/>
    <p:sldId id="740" r:id="rId47"/>
    <p:sldId id="741" r:id="rId48"/>
    <p:sldId id="742" r:id="rId49"/>
    <p:sldId id="743" r:id="rId50"/>
    <p:sldId id="744" r:id="rId51"/>
    <p:sldId id="745" r:id="rId52"/>
    <p:sldId id="746" r:id="rId53"/>
    <p:sldId id="747" r:id="rId54"/>
    <p:sldId id="748" r:id="rId55"/>
    <p:sldId id="749" r:id="rId56"/>
    <p:sldId id="750" r:id="rId57"/>
    <p:sldId id="751" r:id="rId58"/>
    <p:sldId id="753" r:id="rId59"/>
    <p:sldId id="752" r:id="rId60"/>
    <p:sldId id="754" r:id="rId61"/>
    <p:sldId id="755" r:id="rId62"/>
    <p:sldId id="756" r:id="rId63"/>
    <p:sldId id="757" r:id="rId64"/>
    <p:sldId id="758" r:id="rId65"/>
    <p:sldId id="759" r:id="rId66"/>
    <p:sldId id="760" r:id="rId67"/>
    <p:sldId id="761" r:id="rId68"/>
    <p:sldId id="762" r:id="rId69"/>
    <p:sldId id="763" r:id="rId70"/>
    <p:sldId id="773" r:id="rId71"/>
    <p:sldId id="764" r:id="rId72"/>
    <p:sldId id="765" r:id="rId73"/>
    <p:sldId id="766" r:id="rId74"/>
    <p:sldId id="767" r:id="rId75"/>
    <p:sldId id="768" r:id="rId76"/>
    <p:sldId id="769" r:id="rId77"/>
    <p:sldId id="770" r:id="rId78"/>
    <p:sldId id="771" r:id="rId79"/>
    <p:sldId id="774" r:id="rId80"/>
    <p:sldId id="775" r:id="rId81"/>
    <p:sldId id="777" r:id="rId82"/>
    <p:sldId id="776" r:id="rId83"/>
    <p:sldId id="778" r:id="rId84"/>
    <p:sldId id="779" r:id="rId85"/>
    <p:sldId id="781" r:id="rId86"/>
    <p:sldId id="780" r:id="rId87"/>
    <p:sldId id="782" r:id="rId88"/>
    <p:sldId id="783" r:id="rId89"/>
    <p:sldId id="784" r:id="rId90"/>
    <p:sldId id="785" r:id="rId91"/>
    <p:sldId id="786" r:id="rId92"/>
    <p:sldId id="787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71"/>
    <a:srgbClr val="1B12C8"/>
    <a:srgbClr val="E367A5"/>
    <a:srgbClr val="F3BBD7"/>
    <a:srgbClr val="EEA0C7"/>
    <a:srgbClr val="CDB189"/>
    <a:srgbClr val="5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4E5C-8609-4749-86B4-8323BC541331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9F08-F2C9-491E-BBEB-2B13BFEAF3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A4287-2798-417F-A769-C00FFDC034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7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57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7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3E3A-067D-4A2A-A0EE-41D9522C14E5}" type="datetimeFigureOut">
              <a:rPr lang="ko-KR" altLang="en-US" smtClean="0"/>
              <a:pPr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5764-23F8-4790-ACBE-3CA1D5267E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9308" y="3121572"/>
            <a:ext cx="12663055" cy="877238"/>
          </a:xfrm>
          <a:prstGeom prst="rect">
            <a:avLst/>
          </a:prstGeom>
          <a:pattFill prst="pct9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7135" y="2890434"/>
            <a:ext cx="10515600" cy="13395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자바 프로그래밍</a:t>
            </a:r>
            <a:r>
              <a:rPr lang="en-US" altLang="ko-KR" sz="2800" b="1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아이디어 구현 중심 자바</a:t>
            </a:r>
            <a:r>
              <a:rPr lang="en-US" altLang="ko-KR" sz="2800" b="1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ko-KR" altLang="en-US" sz="2800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09" y="704239"/>
            <a:ext cx="1631016" cy="2301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217565" y="2479020"/>
            <a:ext cx="4554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초보자를 위한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9507" y="4570468"/>
            <a:ext cx="859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B12C8"/>
                </a:solidFill>
              </a:rPr>
              <a:t>저자</a:t>
            </a:r>
            <a:r>
              <a:rPr lang="en-US" altLang="ko-KR" sz="2000" b="1" dirty="0">
                <a:solidFill>
                  <a:srgbClr val="1B12C8"/>
                </a:solidFill>
              </a:rPr>
              <a:t>:</a:t>
            </a:r>
            <a:r>
              <a:rPr lang="ko-KR" altLang="en-US" sz="2000" b="1" dirty="0">
                <a:solidFill>
                  <a:srgbClr val="1B12C8"/>
                </a:solidFill>
              </a:rPr>
              <a:t>이 병 승</a:t>
            </a:r>
            <a:endParaRPr lang="en-US" altLang="ko-KR" sz="2000" b="1" dirty="0">
              <a:solidFill>
                <a:srgbClr val="1B12C8"/>
              </a:solidFill>
            </a:endParaRPr>
          </a:p>
          <a:p>
            <a:r>
              <a:rPr lang="ko-KR" altLang="en-US" sz="2000" b="1" dirty="0">
                <a:solidFill>
                  <a:srgbClr val="1B12C8"/>
                </a:solidFill>
              </a:rPr>
              <a:t>동영상 및 </a:t>
            </a:r>
            <a:r>
              <a:rPr lang="en-US" altLang="ko-KR" sz="2000" b="1" dirty="0" err="1">
                <a:solidFill>
                  <a:srgbClr val="1B12C8"/>
                </a:solidFill>
              </a:rPr>
              <a:t>QnA</a:t>
            </a:r>
            <a:r>
              <a:rPr lang="en-US" altLang="ko-KR" sz="2000" b="1">
                <a:solidFill>
                  <a:srgbClr val="1B12C8"/>
                </a:solidFill>
              </a:rPr>
              <a:t> </a:t>
            </a:r>
            <a:r>
              <a:rPr lang="ko-KR" altLang="en-US" sz="2000" b="1">
                <a:solidFill>
                  <a:srgbClr val="1B12C8"/>
                </a:solidFill>
              </a:rPr>
              <a:t>카페</a:t>
            </a:r>
            <a:r>
              <a:rPr lang="en-US" altLang="ko-KR" sz="2000" b="1">
                <a:solidFill>
                  <a:srgbClr val="1B12C8"/>
                </a:solidFill>
              </a:rPr>
              <a:t>:http://cafe.naver.com/standardjava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60" y="4254761"/>
            <a:ext cx="1762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62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관계형 </a:t>
            </a:r>
            <a:r>
              <a:rPr lang="en-US" altLang="ko-KR" sz="1600" b="1"/>
              <a:t>DBMS </a:t>
            </a:r>
            <a:r>
              <a:rPr lang="ko-KR" altLang="en-US" sz="1600" b="1"/>
              <a:t>테이블 구조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7916"/>
              </p:ext>
            </p:extLst>
          </p:nvPr>
        </p:nvGraphicFramePr>
        <p:xfrm>
          <a:off x="1306285" y="1603593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6285" y="1295816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(a)</a:t>
            </a:r>
            <a:r>
              <a:rPr lang="ko-KR" altLang="en-US" sz="1400" b="1"/>
              <a:t>사원 테이블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06285" y="3834299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(b)</a:t>
            </a:r>
            <a:r>
              <a:rPr lang="ko-KR" altLang="en-US" sz="1400" b="1"/>
              <a:t>부서 테이블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9035"/>
              </p:ext>
            </p:extLst>
          </p:nvPr>
        </p:nvGraphicFramePr>
        <p:xfrm>
          <a:off x="1329874" y="4189824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71422" y="1965278"/>
            <a:ext cx="9205342" cy="3684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356871" y="1937982"/>
            <a:ext cx="156793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1B12C8"/>
                </a:solidFill>
              </a:rPr>
              <a:t>row,record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8549" y="1592987"/>
            <a:ext cx="1665027" cy="2207896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3514" y="3236834"/>
            <a:ext cx="135503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1B12C8"/>
                </a:solidFill>
              </a:rPr>
              <a:t>column,field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2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관계형 </a:t>
            </a:r>
            <a:r>
              <a:rPr lang="en-US" altLang="ko-KR" sz="1600" b="1"/>
              <a:t>DBMS </a:t>
            </a:r>
            <a:r>
              <a:rPr lang="ko-KR" altLang="en-US" sz="1600" b="1"/>
              <a:t>테이블 구조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36224"/>
              </p:ext>
            </p:extLst>
          </p:nvPr>
        </p:nvGraphicFramePr>
        <p:xfrm>
          <a:off x="1306285" y="1603593"/>
          <a:ext cx="88116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6285" y="1295816"/>
            <a:ext cx="4466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(a)</a:t>
            </a:r>
            <a:r>
              <a:rPr lang="ko-KR" altLang="en-US" sz="1400" b="1"/>
              <a:t>테이블에 데이터가 잘못 저장된 경우</a:t>
            </a:r>
          </a:p>
        </p:txBody>
      </p:sp>
    </p:spTree>
    <p:extLst>
      <p:ext uri="{BB962C8B-B14F-4D97-AF65-F5344CB8AC3E}">
        <p14:creationId xmlns:p14="http://schemas.microsoft.com/office/powerpoint/2010/main" val="363522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기본키</a:t>
            </a:r>
            <a:r>
              <a:rPr lang="en-US" altLang="ko-KR" sz="1600" b="1"/>
              <a:t>(Primary key)</a:t>
            </a:r>
            <a:r>
              <a:rPr lang="ko-KR" altLang="en-US" sz="1600" b="1"/>
              <a:t>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 </a:t>
            </a:r>
            <a:r>
              <a:rPr lang="ko-KR" altLang="en-US" sz="1400" b="1"/>
              <a:t>테이블의 각 레코드를 다른 레코드와 구분해주는 역할을 하는 필드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-  </a:t>
            </a:r>
            <a:r>
              <a:rPr lang="ko-KR" altLang="en-US" sz="1400" b="1"/>
              <a:t>기본키의 값은 다른 값과 중복과 </a:t>
            </a:r>
            <a:r>
              <a:rPr lang="en-US" altLang="ko-KR" sz="1400" b="1"/>
              <a:t>null</a:t>
            </a:r>
            <a:r>
              <a:rPr lang="ko-KR" altLang="en-US" sz="1400" b="1"/>
              <a:t>을 허용하지 않는다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98737"/>
              </p:ext>
            </p:extLst>
          </p:nvPr>
        </p:nvGraphicFramePr>
        <p:xfrm>
          <a:off x="1164040" y="2287876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26843"/>
              </p:ext>
            </p:extLst>
          </p:nvPr>
        </p:nvGraphicFramePr>
        <p:xfrm>
          <a:off x="1209964" y="4917703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19617" y="2347414"/>
            <a:ext cx="1282890" cy="1926305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19617" y="4779303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5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외래키</a:t>
            </a:r>
            <a:r>
              <a:rPr lang="en-US" altLang="ko-KR" sz="1600" b="1"/>
              <a:t>(foreign key) </a:t>
            </a:r>
            <a:r>
              <a:rPr lang="ko-KR" altLang="en-US" sz="1600" b="1"/>
              <a:t>정의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 - 2</a:t>
            </a:r>
            <a:r>
              <a:rPr lang="ko-KR" altLang="en-US" sz="1400" b="1"/>
              <a:t>개 이상의 테이블 관계를 연결할 때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- </a:t>
            </a:r>
            <a:r>
              <a:rPr lang="ko-KR" altLang="en-US" sz="1400" b="1"/>
              <a:t>외래키는 테이블의 </a:t>
            </a:r>
            <a:r>
              <a:rPr lang="en-US" altLang="ko-KR" sz="1400" b="1"/>
              <a:t>1</a:t>
            </a:r>
            <a:r>
              <a:rPr lang="ko-KR" altLang="en-US" sz="1400" b="1"/>
              <a:t>개의 필드인 동시에 다른 테이블이 기본키가 된다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1177"/>
              </p:ext>
            </p:extLst>
          </p:nvPr>
        </p:nvGraphicFramePr>
        <p:xfrm>
          <a:off x="1164040" y="2560836"/>
          <a:ext cx="874254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21015"/>
              </p:ext>
            </p:extLst>
          </p:nvPr>
        </p:nvGraphicFramePr>
        <p:xfrm>
          <a:off x="1209964" y="4917703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761862" y="2497544"/>
            <a:ext cx="1282890" cy="1926305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19617" y="4779303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02507" y="4423849"/>
            <a:ext cx="5759355" cy="6284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57773" y="2122335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두 테이블 사이의 외래키 관계</a:t>
            </a:r>
          </a:p>
        </p:txBody>
      </p:sp>
    </p:spTree>
    <p:extLst>
      <p:ext uri="{BB962C8B-B14F-4D97-AF65-F5344CB8AC3E}">
        <p14:creationId xmlns:p14="http://schemas.microsoft.com/office/powerpoint/2010/main" val="309931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08128"/>
              </p:ext>
            </p:extLst>
          </p:nvPr>
        </p:nvGraphicFramePr>
        <p:xfrm>
          <a:off x="1023309" y="1563262"/>
          <a:ext cx="874254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7231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이순신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20110304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박지성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20090819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20080202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7899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홍길순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20141228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39018"/>
              </p:ext>
            </p:extLst>
          </p:nvPr>
        </p:nvGraphicFramePr>
        <p:xfrm>
          <a:off x="1057772" y="4425096"/>
          <a:ext cx="6096000" cy="159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부서위치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총무부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개발부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회계부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endParaRPr lang="en-US" altLang="ko-KR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621131" y="3417462"/>
            <a:ext cx="1282890" cy="458502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67425" y="4286696"/>
            <a:ext cx="1282890" cy="1744327"/>
          </a:xfrm>
          <a:prstGeom prst="rect">
            <a:avLst/>
          </a:prstGeom>
          <a:noFill/>
          <a:ln>
            <a:solidFill>
              <a:srgbClr val="1B12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850316" y="3972489"/>
            <a:ext cx="5770815" cy="6284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57772" y="101962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외래키가 잘못 사용된 경우</a:t>
            </a:r>
          </a:p>
        </p:txBody>
      </p:sp>
      <p:sp>
        <p:nvSpPr>
          <p:cNvPr id="4" name="사각형 설명선 3"/>
          <p:cNvSpPr/>
          <p:nvPr/>
        </p:nvSpPr>
        <p:spPr>
          <a:xfrm>
            <a:off x="7820167" y="4286696"/>
            <a:ext cx="2083854" cy="736984"/>
          </a:xfrm>
          <a:prstGeom prst="wedgeRectCallout">
            <a:avLst>
              <a:gd name="adj1" fmla="val -63683"/>
              <a:gd name="adj2" fmla="val -690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rgbClr val="FF0000"/>
                </a:solidFill>
              </a:rPr>
              <a:t>참조 무결성</a:t>
            </a:r>
            <a:r>
              <a:rPr lang="en-US" altLang="ko-KR" sz="1400" b="1">
                <a:solidFill>
                  <a:srgbClr val="FF0000"/>
                </a:solidFill>
              </a:rPr>
              <a:t>(integrity)</a:t>
            </a:r>
          </a:p>
          <a:p>
            <a:r>
              <a:rPr lang="ko-KR" altLang="en-US" sz="1400" b="1">
                <a:solidFill>
                  <a:srgbClr val="FF0000"/>
                </a:solidFill>
              </a:rPr>
              <a:t>를 위반한다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4.SQL 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SQL(Structured Query Language)</a:t>
            </a:r>
            <a:r>
              <a:rPr lang="ko-KR" altLang="en-US" sz="1600" b="1"/>
              <a:t>의 정의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</a:t>
            </a:r>
            <a:r>
              <a:rPr lang="ko-KR" altLang="en-US" sz="1400" b="1"/>
              <a:t>응용 프로그램이 데이터베이스의 데이터를 사용하기 위해 </a:t>
            </a:r>
            <a:r>
              <a:rPr lang="en-US" altLang="ko-KR" sz="1400" b="1"/>
              <a:t>DBMS</a:t>
            </a:r>
            <a:r>
              <a:rPr lang="ko-KR" altLang="en-US" sz="1400" b="1"/>
              <a:t>에게 요청하는 명령어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- RDMBS</a:t>
            </a:r>
            <a:r>
              <a:rPr lang="ko-KR" altLang="en-US" sz="1400" b="1"/>
              <a:t>의 </a:t>
            </a:r>
            <a:r>
              <a:rPr lang="en-US" altLang="ko-KR" sz="1400" b="1"/>
              <a:t>SQL</a:t>
            </a:r>
            <a:r>
              <a:rPr lang="ko-KR" altLang="en-US" sz="1400" b="1"/>
              <a:t>문은 표준화되어 있다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관계형 </a:t>
            </a:r>
            <a:r>
              <a:rPr lang="en-US" altLang="ko-KR" sz="1600" b="1"/>
              <a:t>DBMS </a:t>
            </a:r>
            <a:r>
              <a:rPr lang="ko-KR" altLang="en-US" sz="1600" b="1"/>
              <a:t>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11475" y="3861823"/>
            <a:ext cx="1894011" cy="1310185"/>
          </a:xfrm>
          <a:prstGeom prst="rect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9872" y="4142163"/>
            <a:ext cx="23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관계형</a:t>
            </a:r>
            <a:endParaRPr lang="en-US" altLang="ko-KR" b="1"/>
          </a:p>
          <a:p>
            <a:pPr algn="ctr"/>
            <a:r>
              <a:rPr lang="en-US" altLang="ko-KR" b="1"/>
              <a:t>DBMS</a:t>
            </a:r>
            <a:endParaRPr lang="ko-KR" altLang="en-US" b="1"/>
          </a:p>
        </p:txBody>
      </p:sp>
      <p:sp>
        <p:nvSpPr>
          <p:cNvPr id="8" name="타원 7"/>
          <p:cNvSpPr/>
          <p:nvPr/>
        </p:nvSpPr>
        <p:spPr>
          <a:xfrm>
            <a:off x="1071416" y="3150027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1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71416" y="4413748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2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71416" y="5447401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3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1041798">
            <a:off x="3741189" y="3569112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3705874" y="4436977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20575383">
            <a:off x="3762346" y="5284868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9444251" y="3861822"/>
            <a:ext cx="1719618" cy="120701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90530" y="4332248"/>
            <a:ext cx="23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데이터베이스</a:t>
            </a:r>
          </a:p>
        </p:txBody>
      </p:sp>
      <p:sp>
        <p:nvSpPr>
          <p:cNvPr id="27" name="왼쪽/오른쪽 화살표 26"/>
          <p:cNvSpPr/>
          <p:nvPr/>
        </p:nvSpPr>
        <p:spPr>
          <a:xfrm>
            <a:off x="7648333" y="4200901"/>
            <a:ext cx="1542197" cy="47215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5248070" y="5671491"/>
            <a:ext cx="2640336" cy="603116"/>
          </a:xfrm>
          <a:prstGeom prst="wedgeRectCallout">
            <a:avLst>
              <a:gd name="adj1" fmla="val -62634"/>
              <a:gd name="adj2" fmla="val -4348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SQL</a:t>
            </a:r>
            <a:r>
              <a:rPr lang="ko-KR" altLang="en-US" sz="1200" b="1">
                <a:solidFill>
                  <a:srgbClr val="FF0000"/>
                </a:solidFill>
              </a:rPr>
              <a:t>문을 이용해서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DBMS</a:t>
            </a:r>
            <a:r>
              <a:rPr lang="ko-KR" altLang="en-US" sz="1200" b="1">
                <a:solidFill>
                  <a:srgbClr val="FF0000"/>
                </a:solidFill>
              </a:rPr>
              <a:t>에 데이터 작업을 요청한다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9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4.SQL 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SQL</a:t>
            </a:r>
            <a:r>
              <a:rPr lang="ko-KR" altLang="en-US" sz="1600" b="1"/>
              <a:t>문 종류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00082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•DDL(Data Definition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데이터 베이스의 구조를 정의하는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테이블의 생성</a:t>
            </a:r>
            <a:r>
              <a:rPr lang="en-US" altLang="ko-KR" sz="1400" b="1"/>
              <a:t>, </a:t>
            </a:r>
            <a:r>
              <a:rPr lang="ko-KR" altLang="en-US" sz="1400" b="1"/>
              <a:t>삭제</a:t>
            </a:r>
            <a:r>
              <a:rPr lang="en-US" altLang="ko-KR" sz="1400" b="1"/>
              <a:t>, </a:t>
            </a:r>
            <a:r>
              <a:rPr lang="ko-KR" altLang="en-US" sz="1400" b="1"/>
              <a:t>수정 등에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•DML(Data Manipulation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데이터의 추가</a:t>
            </a:r>
            <a:r>
              <a:rPr lang="en-US" altLang="ko-KR" sz="1400" b="1"/>
              <a:t>, </a:t>
            </a:r>
            <a:r>
              <a:rPr lang="ko-KR" altLang="en-US" sz="1400" b="1"/>
              <a:t>조회</a:t>
            </a:r>
            <a:r>
              <a:rPr lang="en-US" altLang="ko-KR" sz="1400" b="1"/>
              <a:t>, </a:t>
            </a:r>
            <a:r>
              <a:rPr lang="ko-KR" altLang="en-US" sz="1400" b="1"/>
              <a:t>수정</a:t>
            </a:r>
            <a:r>
              <a:rPr lang="en-US" altLang="ko-KR" sz="1400" b="1"/>
              <a:t>, </a:t>
            </a:r>
            <a:r>
              <a:rPr lang="ko-KR" altLang="en-US" sz="1400" b="1"/>
              <a:t>변경 시 사용하는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응용 프로그램에서 주로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•DCL(Data Control Language)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데이터베이스의 관리자가 주로 사용한다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데이터베이스 접근 권한을 부여한다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06406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4.SQL 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여러가지 </a:t>
            </a:r>
            <a:r>
              <a:rPr lang="en-US" altLang="ko-KR" sz="1600" b="1"/>
              <a:t>SQL </a:t>
            </a:r>
            <a:r>
              <a:rPr lang="ko-KR" altLang="en-US" sz="1600" b="1"/>
              <a:t>명령어 기능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09535"/>
              </p:ext>
            </p:extLst>
          </p:nvPr>
        </p:nvGraphicFramePr>
        <p:xfrm>
          <a:off x="1071423" y="1402054"/>
          <a:ext cx="9737604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DDL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테이블을 생성한다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테이블을 제거한다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테이블의 구조를 수정한다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DML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레코드를 추가한다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레코드의 데이터를 수정한다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레코드를 삭제한다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테이블에 있는 데이터를 검색한다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DCL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사용자에게 데이터베이스 권한을 부여한다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사용자의 권한을 박탈한다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3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09698"/>
              </p:ext>
            </p:extLst>
          </p:nvPr>
        </p:nvGraphicFramePr>
        <p:xfrm>
          <a:off x="1164040" y="4235417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/>
                        <a:t>create table Member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400" b="1"/>
                        <a:t> </a:t>
                      </a:r>
                    </a:p>
                    <a:p>
                      <a:r>
                        <a:rPr lang="en-US" altLang="ko-KR" sz="1400" b="1"/>
                        <a:t>     id varchar2(10)  primary key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R" sz="1400" b="1"/>
                        <a:t> </a:t>
                      </a:r>
                    </a:p>
                    <a:p>
                      <a:r>
                        <a:rPr lang="en-US" altLang="ko-KR" sz="1400" b="1"/>
                        <a:t>     name   varchar2(10), </a:t>
                      </a:r>
                    </a:p>
                    <a:p>
                      <a:r>
                        <a:rPr lang="en-US" altLang="ko-KR" sz="1400" b="1"/>
                        <a:t>     height  number(5), </a:t>
                      </a:r>
                    </a:p>
                    <a:p>
                      <a:r>
                        <a:rPr lang="en-US" altLang="ko-KR" sz="1400" b="1"/>
                        <a:t>     weight number(5), </a:t>
                      </a:r>
                    </a:p>
                    <a:p>
                      <a:r>
                        <a:rPr lang="en-US" altLang="ko-KR" sz="1400" b="1"/>
                        <a:t>     age  number(5) </a:t>
                      </a:r>
                    </a:p>
                    <a:p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);</a:t>
                      </a:r>
                      <a:r>
                        <a:rPr lang="en-US" altLang="ko-KR" sz="1400" b="1"/>
                        <a:t> </a:t>
                      </a:r>
                      <a:endParaRPr lang="ko-KR" altLang="en-US" sz="1400" b="1">
                        <a:solidFill>
                          <a:srgbClr val="1B12C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Create</a:t>
            </a:r>
            <a:r>
              <a:rPr lang="ko-KR" altLang="en-US" sz="1600" b="1"/>
              <a:t>문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 create</a:t>
            </a:r>
            <a:r>
              <a:rPr lang="ko-KR" altLang="en-US" sz="1400" b="1"/>
              <a:t>문은 데이터베이스에 테이블</a:t>
            </a:r>
            <a:r>
              <a:rPr lang="en-US" altLang="ko-KR" sz="1400" b="1"/>
              <a:t>(table)</a:t>
            </a:r>
            <a:r>
              <a:rPr lang="ko-KR" altLang="en-US" sz="1400" b="1"/>
              <a:t>을 생성 시키는 명령문이다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1776125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Create</a:t>
            </a:r>
            <a:r>
              <a:rPr lang="ko-KR" altLang="en-US" sz="1600" b="1"/>
              <a:t>문 형식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146023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146023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en-US" altLang="ko-KR" sz="1400" b="1">
                <a:solidFill>
                  <a:srgbClr val="1B12C8"/>
                </a:solidFill>
              </a:rPr>
              <a:t>create Table</a:t>
            </a:r>
            <a:r>
              <a:rPr lang="ko-KR" altLang="en-US" sz="1400" b="1">
                <a:solidFill>
                  <a:srgbClr val="1B12C8"/>
                </a:solidFill>
              </a:rPr>
              <a:t>명</a:t>
            </a:r>
            <a:r>
              <a:rPr lang="en-US" altLang="ko-KR" sz="1400" b="1">
                <a:solidFill>
                  <a:srgbClr val="1B12C8"/>
                </a:solidFill>
              </a:rPr>
              <a:t>(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1B12C8"/>
                </a:solidFill>
              </a:rPr>
              <a:t>    필드명</a:t>
            </a:r>
            <a:r>
              <a:rPr lang="en-US" altLang="ko-KR" sz="1400" b="1">
                <a:solidFill>
                  <a:srgbClr val="1B12C8"/>
                </a:solidFill>
              </a:rPr>
              <a:t>1 </a:t>
            </a:r>
            <a:r>
              <a:rPr lang="ko-KR" altLang="en-US" sz="1400" b="1">
                <a:solidFill>
                  <a:srgbClr val="1B12C8"/>
                </a:solidFill>
              </a:rPr>
              <a:t>타입 </a:t>
            </a:r>
            <a:r>
              <a:rPr lang="en-US" altLang="ko-KR" sz="1400" b="1">
                <a:solidFill>
                  <a:srgbClr val="1B12C8"/>
                </a:solidFill>
              </a:rPr>
              <a:t>primary key,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1B12C8"/>
                </a:solidFill>
              </a:rPr>
              <a:t>    필드명</a:t>
            </a:r>
            <a:r>
              <a:rPr lang="en-US" altLang="ko-KR" sz="1400" b="1">
                <a:solidFill>
                  <a:srgbClr val="1B12C8"/>
                </a:solidFill>
              </a:rPr>
              <a:t>2 </a:t>
            </a:r>
            <a:r>
              <a:rPr lang="ko-KR" altLang="en-US" sz="1400" b="1">
                <a:solidFill>
                  <a:srgbClr val="1B12C8"/>
                </a:solidFill>
              </a:rPr>
              <a:t>타입</a:t>
            </a:r>
            <a:r>
              <a:rPr lang="en-US" altLang="ko-KR" sz="1400" b="1">
                <a:solidFill>
                  <a:srgbClr val="1B12C8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   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3 </a:t>
            </a:r>
            <a:r>
              <a:rPr lang="ko-KR" altLang="en-US" sz="1400" b="1">
                <a:solidFill>
                  <a:srgbClr val="1B12C8"/>
                </a:solidFill>
              </a:rPr>
              <a:t>타입</a:t>
            </a:r>
            <a:r>
              <a:rPr lang="en-US" altLang="ko-KR" sz="1400" b="1">
                <a:solidFill>
                  <a:srgbClr val="1B12C8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    …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); 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1071423" y="4197119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Create</a:t>
            </a:r>
            <a:r>
              <a:rPr lang="ko-KR" altLang="en-US" sz="1600" b="1"/>
              <a:t>문 사용 하기</a:t>
            </a:r>
          </a:p>
        </p:txBody>
      </p:sp>
      <p:sp>
        <p:nvSpPr>
          <p:cNvPr id="3" name="사각형 설명선 2"/>
          <p:cNvSpPr/>
          <p:nvPr/>
        </p:nvSpPr>
        <p:spPr>
          <a:xfrm>
            <a:off x="4852510" y="4712130"/>
            <a:ext cx="3411941" cy="440395"/>
          </a:xfrm>
          <a:prstGeom prst="wedgeRectCallout">
            <a:avLst>
              <a:gd name="adj1" fmla="val -64984"/>
              <a:gd name="adj2" fmla="val 65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다음 필드 전에는 반드시 “</a:t>
            </a:r>
            <a:r>
              <a:rPr lang="en-US" altLang="ko-KR" sz="1200" b="1">
                <a:solidFill>
                  <a:srgbClr val="FF0000"/>
                </a:solidFill>
              </a:rPr>
              <a:t>,</a:t>
            </a:r>
            <a:r>
              <a:rPr lang="ko-KR" altLang="en-US" sz="1200" b="1">
                <a:solidFill>
                  <a:srgbClr val="FF0000"/>
                </a:solidFill>
              </a:rPr>
              <a:t>”로 구분한다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3887233" y="5570113"/>
            <a:ext cx="3769162" cy="440395"/>
          </a:xfrm>
          <a:prstGeom prst="wedgeRectCallout">
            <a:avLst>
              <a:gd name="adj1" fmla="val -64984"/>
              <a:gd name="adj2" fmla="val 65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마지막 필드명 다음에는 “</a:t>
            </a:r>
            <a:r>
              <a:rPr lang="en-US" altLang="ko-KR" sz="1200" b="1">
                <a:solidFill>
                  <a:srgbClr val="FF0000"/>
                </a:solidFill>
              </a:rPr>
              <a:t>,”</a:t>
            </a:r>
            <a:r>
              <a:rPr lang="ko-KR" altLang="en-US" sz="1200" b="1">
                <a:solidFill>
                  <a:srgbClr val="FF0000"/>
                </a:solidFill>
              </a:rPr>
              <a:t>를 사용하면 안 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1852525" y="6104592"/>
            <a:ext cx="2637589" cy="440395"/>
          </a:xfrm>
          <a:prstGeom prst="wedgeRectCallout">
            <a:avLst>
              <a:gd name="adj1" fmla="val -56656"/>
              <a:gd name="adj2" fmla="val -802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SQL</a:t>
            </a:r>
            <a:r>
              <a:rPr lang="ko-KR" altLang="en-US" sz="1200" b="1">
                <a:solidFill>
                  <a:srgbClr val="FF0000"/>
                </a:solidFill>
              </a:rPr>
              <a:t>문의 마지막은 “</a:t>
            </a:r>
            <a:r>
              <a:rPr lang="en-US" altLang="ko-KR" sz="1200" b="1">
                <a:solidFill>
                  <a:srgbClr val="FF0000"/>
                </a:solidFill>
              </a:rPr>
              <a:t>;”</a:t>
            </a:r>
            <a:r>
              <a:rPr lang="ko-KR" altLang="en-US" sz="1200" b="1">
                <a:solidFill>
                  <a:srgbClr val="FF0000"/>
                </a:solidFill>
              </a:rPr>
              <a:t>로 마친다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0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insert</a:t>
            </a:r>
            <a:r>
              <a:rPr lang="ko-KR" altLang="en-US" sz="1600" b="1"/>
              <a:t>문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</a:t>
            </a:r>
            <a:r>
              <a:rPr lang="ko-KR" altLang="en-US" sz="1400" b="1"/>
              <a:t>테이블에 새로운 레코드를 추가할 때 사용하는 명령문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-  </a:t>
            </a:r>
            <a:r>
              <a:rPr lang="ko-KR" altLang="en-US" sz="1400" b="1"/>
              <a:t>문자열을 입력할 때는 ‘   ’로 묶는다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insert</a:t>
            </a:r>
            <a:r>
              <a:rPr lang="ko-KR" altLang="en-US" sz="1600" b="1"/>
              <a:t>문 형식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Insert into </a:t>
            </a:r>
            <a:r>
              <a:rPr lang="ko-KR" altLang="en-US" sz="1400" b="1">
                <a:solidFill>
                  <a:srgbClr val="1B12C8"/>
                </a:solidFill>
              </a:rPr>
              <a:t>테이블명</a:t>
            </a:r>
            <a:r>
              <a:rPr lang="en-US" altLang="ko-KR" sz="1400" b="1">
                <a:solidFill>
                  <a:srgbClr val="1B12C8"/>
                </a:solidFill>
              </a:rPr>
              <a:t>[(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n)]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values(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n); 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1B12C8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Insert into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 values(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1, 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 ……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n);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263" y="4957405"/>
            <a:ext cx="4692740" cy="179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/>
              <a:t>1.</a:t>
            </a:r>
            <a:r>
              <a:rPr lang="ko-KR" altLang="en-US" sz="1400" b="1"/>
              <a:t>데이터베이스</a:t>
            </a:r>
            <a:r>
              <a:rPr lang="en-US" altLang="ko-KR" sz="1400" b="1"/>
              <a:t>(Database) </a:t>
            </a:r>
            <a:r>
              <a:rPr lang="ko-KR" altLang="en-US" sz="1400" b="1"/>
              <a:t>정의 </a:t>
            </a:r>
          </a:p>
          <a:p>
            <a:pPr marL="0" indent="0">
              <a:buNone/>
            </a:pPr>
            <a:r>
              <a:rPr lang="en-US" altLang="ko-KR" sz="1400" b="1"/>
              <a:t>2.</a:t>
            </a:r>
            <a:r>
              <a:rPr lang="ko-KR" altLang="en-US" sz="1400" b="1"/>
              <a:t>오라클 </a:t>
            </a:r>
            <a:r>
              <a:rPr lang="en-US" altLang="ko-KR" sz="1400" b="1"/>
              <a:t>DBMS </a:t>
            </a:r>
            <a:r>
              <a:rPr lang="ko-KR" altLang="en-US" sz="1400" b="1"/>
              <a:t>설치하기 </a:t>
            </a:r>
          </a:p>
          <a:p>
            <a:pPr marL="0" indent="0">
              <a:buNone/>
            </a:pPr>
            <a:r>
              <a:rPr lang="en-US" altLang="ko-KR" sz="1400" b="1"/>
              <a:t>3.</a:t>
            </a:r>
            <a:r>
              <a:rPr lang="ko-KR" altLang="en-US" sz="1400" b="1"/>
              <a:t>관계형 </a:t>
            </a:r>
            <a:r>
              <a:rPr lang="en-US" altLang="ko-KR" sz="1400" b="1"/>
              <a:t>DBMS</a:t>
            </a:r>
            <a:r>
              <a:rPr lang="ko-KR" altLang="en-US" sz="1400" b="1"/>
              <a:t>의 특징 </a:t>
            </a:r>
          </a:p>
          <a:p>
            <a:pPr marL="0" indent="0">
              <a:buNone/>
            </a:pPr>
            <a:r>
              <a:rPr lang="en-US" altLang="ko-KR" sz="1400" b="1"/>
              <a:t>4.SQL(Strucutued Query Language)</a:t>
            </a:r>
            <a:r>
              <a:rPr lang="ko-KR" altLang="en-US" sz="1400" b="1"/>
              <a:t>의 정의와 용법 </a:t>
            </a:r>
          </a:p>
          <a:p>
            <a:pPr marL="0" indent="0">
              <a:buNone/>
            </a:pPr>
            <a:r>
              <a:rPr lang="en-US" altLang="ko-KR" sz="1400" b="1"/>
              <a:t>5.SQL(Strucutued Query Language) </a:t>
            </a:r>
            <a:r>
              <a:rPr lang="ko-KR" altLang="en-US" sz="1400" b="1"/>
              <a:t>실습 </a:t>
            </a:r>
          </a:p>
          <a:p>
            <a:pPr marL="0" indent="0">
              <a:buNone/>
            </a:pPr>
            <a:r>
              <a:rPr lang="en-US" altLang="ko-KR" sz="1400" b="1"/>
              <a:t>6.JDBC(Java Database Connectivity) </a:t>
            </a:r>
            <a:r>
              <a:rPr lang="ko-KR" altLang="en-US" sz="1400" b="1"/>
              <a:t>정의와 사용법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-362465" y="107090"/>
            <a:ext cx="2850292" cy="675503"/>
          </a:xfrm>
          <a:prstGeom prst="chevron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4"/>
          <p:cNvSpPr/>
          <p:nvPr/>
        </p:nvSpPr>
        <p:spPr>
          <a:xfrm>
            <a:off x="2263350" y="107090"/>
            <a:ext cx="10291119" cy="675503"/>
          </a:xfrm>
          <a:prstGeom prst="chevron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31" y="152457"/>
            <a:ext cx="213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Chapter</a:t>
            </a:r>
            <a:r>
              <a:rPr lang="en-US" altLang="ko-KR" sz="2800" b="1">
                <a:solidFill>
                  <a:schemeClr val="bg1"/>
                </a:solidFill>
              </a:rPr>
              <a:t>. 17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2456" y="197799"/>
            <a:ext cx="2329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아이디어 구현 중심 </a:t>
            </a:r>
            <a:endParaRPr lang="en-US" altLang="ko-KR" sz="1400" dirty="0">
              <a:solidFill>
                <a:schemeClr val="accent2">
                  <a:lumMod val="20000"/>
                  <a:lumOff val="8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r"/>
            <a:r>
              <a:rPr lang="en-US" altLang="ko-K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나눔명조" panose="02020603020101020101" pitchFamily="18" charset="-127"/>
              </a:rPr>
              <a:t>Java</a:t>
            </a:r>
            <a:endParaRPr lang="ko-KR" altLang="en-US" b="1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ea typeface="나눔명조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2639" y="886410"/>
            <a:ext cx="11989836" cy="5868955"/>
          </a:xfrm>
          <a:prstGeom prst="roundRect">
            <a:avLst>
              <a:gd name="adj" fmla="val 4266"/>
            </a:avLst>
          </a:prstGeom>
          <a:noFill/>
          <a:ln w="22225">
            <a:solidFill>
              <a:srgbClr val="E367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9056" y="210548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데이터베이스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50096" y="1089726"/>
            <a:ext cx="10628416" cy="3015290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678012" y="4957405"/>
            <a:ext cx="5414463" cy="179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/>
              <a:t> 7.JDBC</a:t>
            </a:r>
            <a:r>
              <a:rPr lang="ko-KR" altLang="en-US" sz="1400" b="1"/>
              <a:t>를 이용한 데이터베이스 연동 순서 </a:t>
            </a:r>
          </a:p>
          <a:p>
            <a:pPr marL="0" indent="0">
              <a:buNone/>
            </a:pPr>
            <a:r>
              <a:rPr lang="en-US" altLang="ko-KR" sz="1400" b="1"/>
              <a:t> 8.PreparedStatement </a:t>
            </a:r>
            <a:r>
              <a:rPr lang="ko-KR" altLang="en-US" sz="1400" b="1"/>
              <a:t>사용법 </a:t>
            </a:r>
            <a:endParaRPr lang="en-US" altLang="ko-KR" sz="1400" b="1"/>
          </a:p>
          <a:p>
            <a:pPr marL="0" indent="0">
              <a:buNone/>
            </a:pPr>
            <a:r>
              <a:rPr lang="en-US" altLang="ko-KR" sz="1400" b="1"/>
              <a:t> 9.ConnectionPool </a:t>
            </a:r>
            <a:r>
              <a:rPr lang="ko-KR" altLang="en-US" sz="1400" b="1"/>
              <a:t>기능 </a:t>
            </a:r>
          </a:p>
          <a:p>
            <a:pPr marL="0" indent="0">
              <a:buNone/>
            </a:pPr>
            <a:r>
              <a:rPr lang="en-US" altLang="ko-KR" sz="1400" b="1"/>
              <a:t>10.DAO</a:t>
            </a:r>
            <a:r>
              <a:rPr lang="ko-KR" altLang="en-US" sz="1400" b="1"/>
              <a:t>와 </a:t>
            </a:r>
            <a:r>
              <a:rPr lang="en-US" altLang="ko-KR" sz="1400" b="1"/>
              <a:t>VO</a:t>
            </a:r>
            <a:r>
              <a:rPr lang="ko-KR" altLang="en-US" sz="1400" b="1"/>
              <a:t>의 정의와 사용법 </a:t>
            </a:r>
          </a:p>
          <a:p>
            <a:pPr marL="0" indent="0">
              <a:buNone/>
            </a:pPr>
            <a:r>
              <a:rPr lang="en-US" altLang="ko-KR" sz="1400" b="1"/>
              <a:t>11.</a:t>
            </a:r>
            <a:r>
              <a:rPr lang="ko-KR" altLang="en-US" sz="1400" b="1"/>
              <a:t>제품 정보 저장 및 조회 기능 구현하기 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380" y="1105669"/>
            <a:ext cx="105431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12</a:t>
            </a:r>
            <a:r>
              <a:rPr lang="ko-KR" altLang="en-US" sz="1600" b="1" dirty="0"/>
              <a:t>장에서 자바 애플리케이션에서 데이터를 저장하고 필요한 데이터를 가지고 오는 여러 가지 방법에 대하여 학습했다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초기에 데이터 저장 장치 중 가장 많이 사용한 장치가 ‘파일’이다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그런데 네트워크 기능이 발달하고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실시간으로 사용자들에게 원하는 데이터를 제공하는 기능이 요구되면서 파일로 데이터를 관리하는 데에 많은 불편이 생겼다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이와 같은 기존의 파일 기능의 단점을 보완하여 새로 등장한 데이터 관리 기능이 바로 ‘데이터베이스’이다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자바를 포함한 모든 프로그램은 데이터베이스를 필수적으로 사용한다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모바일 애플리케이션인 안드로이드 앱의 내부에서도 데이터베이스를 제공한다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따라서 데이터베이스에 접근하여 데이터를 다루는 능력은 프로그래밍의 필수다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 장에서 배우는 데이터베이스 연동 기능을 잘 학습하면 다른 종류의 데이터베이스와 연동할 수도 있게 되므로 잘 알아두어야 한다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954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insert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2599"/>
              </p:ext>
            </p:extLst>
          </p:nvPr>
        </p:nvGraphicFramePr>
        <p:xfrm>
          <a:off x="1190373" y="991601"/>
          <a:ext cx="5879167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(id, name, height, weight, age) </a:t>
                      </a: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VALUES ('0001',‘</a:t>
                      </a:r>
                      <a:r>
                        <a:rPr lang="ko-KR" altLang="en-US" sz="14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홍길동’</a:t>
                      </a:r>
                      <a:r>
                        <a:rPr lang="en-US" altLang="ko-KR" sz="14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,175,67,24); </a:t>
                      </a: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</a:t>
                      </a: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(</a:t>
                      </a:r>
                      <a:r>
                        <a:rPr lang="en-US" altLang="ko-KR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'0001'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,‘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임꺽정’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,188,78,31); </a:t>
                      </a: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member </a:t>
                      </a: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 ('0002',‘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임꺽정’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,188,78,31); </a:t>
                      </a: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commit;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사각형 설명선 19"/>
          <p:cNvSpPr/>
          <p:nvPr/>
        </p:nvSpPr>
        <p:spPr>
          <a:xfrm>
            <a:off x="5605153" y="1685988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필드명의 타입과 </a:t>
            </a:r>
            <a:r>
              <a:rPr lang="en-US" altLang="ko-KR" sz="1200" b="1">
                <a:solidFill>
                  <a:srgbClr val="FF0000"/>
                </a:solidFill>
              </a:rPr>
              <a:t>values </a:t>
            </a:r>
            <a:r>
              <a:rPr lang="ko-KR" altLang="en-US" sz="1200" b="1">
                <a:solidFill>
                  <a:srgbClr val="FF0000"/>
                </a:solidFill>
              </a:rPr>
              <a:t>다음의 데이터 타입이 일치해야 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605152" y="2368377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기존 “홍길동”회원의 </a:t>
            </a:r>
            <a:r>
              <a:rPr lang="en-US" altLang="ko-KR" sz="1200" b="1">
                <a:solidFill>
                  <a:srgbClr val="FF0000"/>
                </a:solidFill>
              </a:rPr>
              <a:t>id</a:t>
            </a:r>
            <a:r>
              <a:rPr lang="ko-KR" altLang="en-US" sz="1200" b="1">
                <a:solidFill>
                  <a:srgbClr val="FF0000"/>
                </a:solidFill>
              </a:rPr>
              <a:t>가 ‘</a:t>
            </a:r>
            <a:r>
              <a:rPr lang="en-US" altLang="ko-KR" sz="1200" b="1">
                <a:solidFill>
                  <a:srgbClr val="FF0000"/>
                </a:solidFill>
              </a:rPr>
              <a:t>0001’</a:t>
            </a:r>
            <a:r>
              <a:rPr lang="ko-KR" altLang="en-US" sz="1200" b="1">
                <a:solidFill>
                  <a:srgbClr val="FF0000"/>
                </a:solidFill>
              </a:rPr>
              <a:t>이므로 오류가 발생한다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3366919" y="3419254"/>
            <a:ext cx="3411941" cy="440395"/>
          </a:xfrm>
          <a:prstGeom prst="wedgeRectCallout">
            <a:avLst>
              <a:gd name="adj1" fmla="val -76584"/>
              <a:gd name="adj2" fmla="val -461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데이터베이스 저장소에 영구적으로 저장된다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10" y="4260091"/>
            <a:ext cx="5429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8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select</a:t>
            </a:r>
            <a:r>
              <a:rPr lang="ko-KR" altLang="en-US" sz="1600" b="1"/>
              <a:t>문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- </a:t>
            </a:r>
            <a:r>
              <a:rPr lang="ko-KR" altLang="en-US" sz="1400" b="1"/>
              <a:t>데이터베이스의 테이블의 데이터를 조회 시 사용되는 명령어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- </a:t>
            </a:r>
            <a:r>
              <a:rPr lang="ko-KR" altLang="en-US" sz="1400" b="1"/>
              <a:t>가장 많이 쓰이는 명령어</a:t>
            </a:r>
            <a:r>
              <a:rPr lang="en-US" altLang="ko-KR" sz="1400" b="1"/>
              <a:t> </a:t>
            </a:r>
            <a:endParaRPr lang="ko-KR" altLang="en-US" sz="1400" b="1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select </a:t>
            </a:r>
            <a:r>
              <a:rPr lang="ko-KR" altLang="en-US" sz="1600" b="1"/>
              <a:t>문 형식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03132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select [ALL|DISTINCT]{*|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>
                <a:solidFill>
                  <a:srgbClr val="1B12C8"/>
                </a:solidFill>
              </a:rPr>
              <a:t>,...}]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From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</a:t>
            </a:r>
            <a:r>
              <a:rPr lang="en-US" altLang="ko-KR" sz="1400" b="1">
                <a:solidFill>
                  <a:srgbClr val="1B12C8"/>
                </a:solidFill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[group by {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>
                <a:solidFill>
                  <a:srgbClr val="1B12C8"/>
                </a:solidFill>
              </a:rPr>
              <a:t>,..}]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[having </a:t>
            </a:r>
            <a:r>
              <a:rPr lang="ko-KR" altLang="en-US" sz="1400" b="1">
                <a:solidFill>
                  <a:srgbClr val="1B12C8"/>
                </a:solidFill>
              </a:rPr>
              <a:t>조건</a:t>
            </a:r>
            <a:r>
              <a:rPr lang="en-US" altLang="ko-KR" sz="1400" b="1">
                <a:solidFill>
                  <a:srgbClr val="1B12C8"/>
                </a:solidFill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[order by {</a:t>
            </a:r>
            <a:r>
              <a:rPr lang="ko-KR" altLang="en-US" sz="1400" b="1">
                <a:solidFill>
                  <a:srgbClr val="1B12C8"/>
                </a:solidFill>
              </a:rPr>
              <a:t>컬럼명</a:t>
            </a:r>
            <a:r>
              <a:rPr lang="en-US" altLang="ko-KR" sz="1400" b="1">
                <a:solidFill>
                  <a:srgbClr val="1B12C8"/>
                </a:solidFill>
              </a:rPr>
              <a:t>,...} [ASC,DESC]];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0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14456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74368"/>
              </p:ext>
            </p:extLst>
          </p:nvPr>
        </p:nvGraphicFramePr>
        <p:xfrm>
          <a:off x="1071423" y="1304939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테이블의 레코드를 조회하는 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Member; </a:t>
                      </a: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70244" y="2129051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34137"/>
            <a:ext cx="4533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4201"/>
              </p:ext>
            </p:extLst>
          </p:nvPr>
        </p:nvGraphicFramePr>
        <p:xfrm>
          <a:off x="1071423" y="3706945"/>
          <a:ext cx="43740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컬럼의 값만 조회하는 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Member; </a:t>
                      </a:r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>
            <a:off x="2470244" y="4531057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399" y="4949423"/>
            <a:ext cx="885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58154"/>
              </p:ext>
            </p:extLst>
          </p:nvPr>
        </p:nvGraphicFramePr>
        <p:xfrm>
          <a:off x="6243925" y="3656918"/>
          <a:ext cx="437403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(b)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컬럼의 값만 조회하는 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8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id,name,age</a:t>
                      </a: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 Member; </a:t>
                      </a:r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8120416" y="4353636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96" y="4883317"/>
            <a:ext cx="2695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32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1074118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16607"/>
              </p:ext>
            </p:extLst>
          </p:nvPr>
        </p:nvGraphicFramePr>
        <p:xfrm>
          <a:off x="1071423" y="1432333"/>
          <a:ext cx="587916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컬럼값을 기준으로 레코드 정렬하기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Member </a:t>
                      </a:r>
                      <a:r>
                        <a:rPr lang="en-US" altLang="ko-KR" sz="18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 by height</a:t>
                      </a: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3571164" y="2115404"/>
            <a:ext cx="382137" cy="354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39" y="2612551"/>
            <a:ext cx="4505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09832" y="2612551"/>
            <a:ext cx="686937" cy="7048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6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조건절이 있는 </a:t>
            </a: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803614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name=‘</a:t>
            </a:r>
            <a:r>
              <a:rPr lang="ko-KR" altLang="en-US" sz="1100" b="1">
                <a:solidFill>
                  <a:schemeClr val="tx1"/>
                </a:solidFill>
              </a:rPr>
              <a:t>홍길동’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771840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BF237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name=‘</a:t>
            </a:r>
            <a:r>
              <a:rPr lang="ko-KR" altLang="en-US" sz="1100" b="1">
                <a:solidFill>
                  <a:schemeClr val="tx1"/>
                </a:solidFill>
              </a:rPr>
              <a:t>홍길동’</a:t>
            </a:r>
            <a:r>
              <a:rPr lang="en-US" altLang="ko-KR" sz="1100" b="1">
                <a:solidFill>
                  <a:schemeClr val="tx1"/>
                </a:solidFill>
              </a:rPr>
              <a:t>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808093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name=‘</a:t>
            </a:r>
            <a:r>
              <a:rPr lang="ko-KR" altLang="en-US" sz="1100" b="1">
                <a:solidFill>
                  <a:srgbClr val="BF2371"/>
                </a:solidFill>
              </a:rPr>
              <a:t>홍길동’</a:t>
            </a:r>
            <a:r>
              <a:rPr lang="en-US" altLang="ko-KR" sz="1100" b="1">
                <a:solidFill>
                  <a:srgbClr val="BF2371"/>
                </a:solidFill>
              </a:rPr>
              <a:t>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1</a:t>
            </a:r>
            <a:r>
              <a:rPr lang="ko-KR" altLang="en-US" sz="1400" b="1"/>
              <a:t>단계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2</a:t>
            </a:r>
            <a:r>
              <a:rPr lang="ko-KR" altLang="en-US" sz="1400" b="1"/>
              <a:t>단계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레코드에서 </a:t>
            </a:r>
            <a:r>
              <a:rPr lang="en-US" altLang="ko-KR" sz="1200" b="1">
                <a:solidFill>
                  <a:srgbClr val="FF0000"/>
                </a:solidFill>
              </a:rPr>
              <a:t>where </a:t>
            </a:r>
            <a:r>
              <a:rPr lang="ko-KR" altLang="en-US" sz="1200" b="1">
                <a:solidFill>
                  <a:srgbClr val="FF0000"/>
                </a:solidFill>
              </a:rPr>
              <a:t>조건절의 조건과 일치하는 레코드만 최종적으로 출력한다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3059159"/>
            <a:ext cx="3275341" cy="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4896114"/>
            <a:ext cx="3275341" cy="56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1" y="5920112"/>
            <a:ext cx="3275341" cy="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3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조건절이 있는 </a:t>
            </a: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803614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20; 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771840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BF237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20;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808093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age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20; 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1</a:t>
            </a:r>
            <a:r>
              <a:rPr lang="ko-KR" altLang="en-US" sz="1400" b="1"/>
              <a:t>단계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2</a:t>
            </a:r>
            <a:r>
              <a:rPr lang="ko-KR" altLang="en-US" sz="1400" b="1"/>
              <a:t>단계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레코드에서 </a:t>
            </a:r>
            <a:r>
              <a:rPr lang="en-US" altLang="ko-KR" sz="1200" b="1">
                <a:solidFill>
                  <a:srgbClr val="FF0000"/>
                </a:solidFill>
              </a:rPr>
              <a:t>where </a:t>
            </a:r>
            <a:r>
              <a:rPr lang="ko-KR" altLang="en-US" sz="1200" b="1">
                <a:solidFill>
                  <a:srgbClr val="FF0000"/>
                </a:solidFill>
              </a:rPr>
              <a:t>조건절의 조건과 일치하는 레코드만 최종적으로 출력한다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62" y="3059159"/>
            <a:ext cx="3275341" cy="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37" y="4658129"/>
            <a:ext cx="3243666" cy="5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20" y="5751075"/>
            <a:ext cx="3143623" cy="61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92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조건절이 있는 </a:t>
            </a: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and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BF237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and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select*fromm 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height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175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and age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30;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1</a:t>
            </a:r>
            <a:r>
              <a:rPr lang="ko-KR" altLang="en-US" sz="1400" b="1"/>
              <a:t>단계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2</a:t>
            </a:r>
            <a:r>
              <a:rPr lang="ko-KR" altLang="en-US" sz="1400" b="1"/>
              <a:t>단계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레코드의 </a:t>
            </a:r>
            <a:r>
              <a:rPr lang="en-US" altLang="ko-KR" sz="1200" b="1">
                <a:solidFill>
                  <a:srgbClr val="FF0000"/>
                </a:solidFill>
              </a:rPr>
              <a:t>height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age </a:t>
            </a:r>
            <a:r>
              <a:rPr lang="ko-KR" altLang="en-US" sz="1200" b="1">
                <a:solidFill>
                  <a:srgbClr val="FF0000"/>
                </a:solidFill>
              </a:rPr>
              <a:t>컬럼값이 모두 조건식중 모두가 참인 레코드를 리턴한다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2620052"/>
            <a:ext cx="3451319" cy="10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02" y="4517672"/>
            <a:ext cx="3451319" cy="1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6124828"/>
            <a:ext cx="3569610" cy="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386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192154" y="923990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조건절이 있는 </a:t>
            </a:r>
            <a:r>
              <a:rPr lang="en-US" altLang="ko-KR" sz="1600" b="1"/>
              <a:t>select</a:t>
            </a:r>
            <a:r>
              <a:rPr lang="ko-KR" altLang="en-US" sz="1600" b="1"/>
              <a:t>문 </a:t>
            </a:r>
            <a:r>
              <a:rPr lang="en-US" altLang="ko-KR" sz="1600" b="1"/>
              <a:t> </a:t>
            </a:r>
            <a:r>
              <a:rPr lang="ko-KR" altLang="en-US" sz="1600" b="1"/>
              <a:t>사용하기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283155" y="1365023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or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314929" y="3002196"/>
            <a:ext cx="1669505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rgbClr val="BF237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where height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175 </a:t>
            </a:r>
          </a:p>
          <a:p>
            <a:r>
              <a:rPr lang="en-US" altLang="ko-KR" sz="1100" b="1">
                <a:solidFill>
                  <a:schemeClr val="tx1"/>
                </a:solidFill>
              </a:rPr>
              <a:t>or age</a:t>
            </a:r>
            <a:r>
              <a:rPr lang="ko-KR" altLang="en-US" sz="1100" b="1">
                <a:solidFill>
                  <a:schemeClr val="tx1"/>
                </a:solidFill>
              </a:rPr>
              <a:t>＞</a:t>
            </a:r>
            <a:r>
              <a:rPr lang="en-US" altLang="ko-KR" sz="1100" b="1">
                <a:solidFill>
                  <a:schemeClr val="tx1"/>
                </a:solidFill>
              </a:rPr>
              <a:t>30; 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78676" y="4983119"/>
            <a:ext cx="1705758" cy="730029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>
                <a:solidFill>
                  <a:schemeClr val="tx1"/>
                </a:solidFill>
              </a:rPr>
              <a:t>select*from Member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where height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175 </a:t>
            </a:r>
          </a:p>
          <a:p>
            <a:r>
              <a:rPr lang="en-US" altLang="ko-KR" sz="1100" b="1">
                <a:solidFill>
                  <a:srgbClr val="BF2371"/>
                </a:solidFill>
              </a:rPr>
              <a:t>or age</a:t>
            </a:r>
            <a:r>
              <a:rPr lang="ko-KR" altLang="en-US" sz="1100" b="1">
                <a:solidFill>
                  <a:srgbClr val="BF2371"/>
                </a:solidFill>
              </a:rPr>
              <a:t>＞</a:t>
            </a:r>
            <a:r>
              <a:rPr lang="en-US" altLang="ko-KR" sz="1100" b="1">
                <a:solidFill>
                  <a:srgbClr val="BF2371"/>
                </a:solidFill>
              </a:rPr>
              <a:t>30; </a:t>
            </a:r>
            <a:endParaRPr lang="ko-KR" altLang="en-US" sz="1100" b="1">
              <a:solidFill>
                <a:srgbClr val="BF237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26840" y="2326190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26840" y="4159551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8222" y="3192395"/>
            <a:ext cx="154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1</a:t>
            </a:r>
            <a:r>
              <a:rPr lang="ko-KR" altLang="en-US" sz="1400" b="1"/>
              <a:t>단계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3107" y="5279559"/>
            <a:ext cx="131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2</a:t>
            </a:r>
            <a:r>
              <a:rPr lang="ko-KR" altLang="en-US" sz="1400" b="1"/>
              <a:t>단계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664333" y="2326190"/>
            <a:ext cx="4135271" cy="587724"/>
          </a:xfrm>
          <a:prstGeom prst="wedgeRectCallout">
            <a:avLst>
              <a:gd name="adj1" fmla="val 36593"/>
              <a:gd name="adj2" fmla="val 728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Member </a:t>
            </a:r>
            <a:r>
              <a:rPr lang="ko-KR" altLang="en-US" sz="1200" b="1">
                <a:solidFill>
                  <a:srgbClr val="FF0000"/>
                </a:solidFill>
              </a:rPr>
              <a:t>테이블에서 모든 레코드를 조회한 후 메모리에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664331" y="4070405"/>
            <a:ext cx="4135271" cy="587724"/>
          </a:xfrm>
          <a:prstGeom prst="wedgeRectCallout">
            <a:avLst>
              <a:gd name="adj1" fmla="val 38574"/>
              <a:gd name="adj2" fmla="val 103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단계 </a:t>
            </a:r>
            <a:r>
              <a:rPr lang="en-US" altLang="ko-KR" sz="1200" b="1">
                <a:solidFill>
                  <a:srgbClr val="FF0000"/>
                </a:solidFill>
              </a:rPr>
              <a:t>: </a:t>
            </a:r>
            <a:r>
              <a:rPr lang="ko-KR" altLang="en-US" sz="1200" b="1">
                <a:solidFill>
                  <a:srgbClr val="FF0000"/>
                </a:solidFill>
              </a:rPr>
              <a:t>각 레코드의 </a:t>
            </a:r>
            <a:r>
              <a:rPr lang="en-US" altLang="ko-KR" sz="1200" b="1">
                <a:solidFill>
                  <a:srgbClr val="FF0000"/>
                </a:solidFill>
              </a:rPr>
              <a:t>height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age </a:t>
            </a:r>
            <a:r>
              <a:rPr lang="ko-KR" altLang="en-US" sz="1200" b="1">
                <a:solidFill>
                  <a:srgbClr val="FF0000"/>
                </a:solidFill>
              </a:rPr>
              <a:t>컬럼값이 모두 조건식중 하나라도 참인 레코드를 리턴한다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2620052"/>
            <a:ext cx="3451319" cy="10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02" y="4517672"/>
            <a:ext cx="3451319" cy="10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아래쪽 화살표 23"/>
          <p:cNvSpPr/>
          <p:nvPr/>
        </p:nvSpPr>
        <p:spPr>
          <a:xfrm>
            <a:off x="4876724" y="5920112"/>
            <a:ext cx="382137" cy="40943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93" y="5929030"/>
            <a:ext cx="3426728" cy="57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85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update</a:t>
            </a:r>
            <a:r>
              <a:rPr lang="ko-KR" altLang="en-US" sz="1600" b="1"/>
              <a:t>문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- </a:t>
            </a:r>
            <a:r>
              <a:rPr lang="ko-KR" altLang="en-US" sz="1400" b="1"/>
              <a:t>기존의 레코드의 필드값을 변경할 때 사용하는 명령문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update</a:t>
            </a:r>
            <a:r>
              <a:rPr lang="ko-KR" altLang="en-US" sz="1600" b="1"/>
              <a:t>문 형식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update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set 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1=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1[,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2=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2,...,</a:t>
            </a:r>
            <a:r>
              <a:rPr lang="ko-KR" altLang="en-US" sz="1400" b="1">
                <a:solidFill>
                  <a:srgbClr val="1B12C8"/>
                </a:solidFill>
              </a:rPr>
              <a:t>필드명</a:t>
            </a:r>
            <a:r>
              <a:rPr lang="en-US" altLang="ko-KR" sz="1400" b="1">
                <a:solidFill>
                  <a:srgbClr val="1B12C8"/>
                </a:solidFill>
              </a:rPr>
              <a:t>n=</a:t>
            </a:r>
            <a:r>
              <a:rPr lang="ko-KR" altLang="en-US" sz="1400" b="1">
                <a:solidFill>
                  <a:srgbClr val="1B12C8"/>
                </a:solidFill>
              </a:rPr>
              <a:t>값</a:t>
            </a:r>
            <a:r>
              <a:rPr lang="en-US" altLang="ko-KR" sz="1400" b="1">
                <a:solidFill>
                  <a:srgbClr val="1B12C8"/>
                </a:solidFill>
              </a:rPr>
              <a:t>n]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조건식</a:t>
            </a:r>
            <a:r>
              <a:rPr lang="en-US" altLang="ko-KR" sz="1400" b="1">
                <a:solidFill>
                  <a:srgbClr val="1B12C8"/>
                </a:solidFill>
              </a:rPr>
              <a:t>];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update</a:t>
            </a:r>
            <a:r>
              <a:rPr lang="ko-KR" altLang="en-US" sz="1600" b="1"/>
              <a:t>문 사용 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02168"/>
              </p:ext>
            </p:extLst>
          </p:nvPr>
        </p:nvGraphicFramePr>
        <p:xfrm>
          <a:off x="1071423" y="1240504"/>
          <a:ext cx="587916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Member </a:t>
                      </a:r>
                    </a:p>
                    <a:p>
                      <a:r>
                        <a:rPr lang="en-US" altLang="ko-KR" sz="18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set age=24;</a:t>
                      </a:r>
                      <a:endParaRPr lang="en-US" altLang="ko-KR" sz="14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Member </a:t>
                      </a:r>
                    </a:p>
                    <a:p>
                      <a:r>
                        <a:rPr lang="en-US" altLang="ko-KR" sz="18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ko-KR" sz="18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age=30 </a:t>
                      </a:r>
                    </a:p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</a:p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name='</a:t>
                      </a:r>
                      <a:r>
                        <a:rPr lang="ko-KR" altLang="en-US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'; </a:t>
                      </a: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15654" y="238835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09" y="2854657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1151"/>
              </p:ext>
            </p:extLst>
          </p:nvPr>
        </p:nvGraphicFramePr>
        <p:xfrm>
          <a:off x="1545609" y="5106892"/>
          <a:ext cx="35723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ID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NAME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HEIGHT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WEIGHT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AGE</a:t>
                      </a:r>
                      <a:endParaRPr lang="ko-KR" altLang="en-US" sz="1200"/>
                    </a:p>
                  </a:txBody>
                  <a:tcPr>
                    <a:solidFill>
                      <a:srgbClr val="BF23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0001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홍길동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175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67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30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0002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임꺽정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188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78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24</a:t>
                      </a:r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2224586" y="4626591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1.</a:t>
            </a:r>
            <a:r>
              <a:rPr lang="ko-KR" altLang="en-US" sz="2400" b="1">
                <a:solidFill>
                  <a:srgbClr val="FF6600"/>
                </a:solidFill>
              </a:rPr>
              <a:t>데이터베이스 정의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데이터베이스</a:t>
            </a:r>
            <a:r>
              <a:rPr lang="en-US" altLang="ko-KR" sz="1600" b="1"/>
              <a:t>(Database) </a:t>
            </a:r>
            <a:r>
              <a:rPr lang="ko-KR" altLang="en-US" sz="1600" b="1"/>
              <a:t>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020216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•</a:t>
            </a:r>
            <a:r>
              <a:rPr lang="ko-KR" altLang="en-US" sz="1400" b="1" dirty="0"/>
              <a:t>여러 사용자가 동시에 이용하는 데이터를 저장하는 물리적인 데이터 저장소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</a:t>
            </a:r>
            <a:r>
              <a:rPr lang="ko-KR" altLang="en-US" sz="1400" b="1" dirty="0"/>
              <a:t>도서관의 도서 정보 데이터베이스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</a:t>
            </a:r>
            <a:r>
              <a:rPr lang="ko-KR" altLang="en-US" sz="1400" b="1" dirty="0"/>
              <a:t>회사의 사원 정보 데이터베이스 </a:t>
            </a:r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DBMS(Database Management System) </a:t>
            </a:r>
            <a:r>
              <a:rPr lang="ko-KR" altLang="en-US" sz="1600" b="1" dirty="0"/>
              <a:t>정의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4030" y="2934804"/>
            <a:ext cx="10204555" cy="677992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1164037" y="2915745"/>
            <a:ext cx="8299276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  - </a:t>
            </a:r>
            <a:r>
              <a:rPr lang="ko-KR" altLang="en-US" sz="1400" b="1" dirty="0"/>
              <a:t>데이터베이스를 효율적으로 관리하는 일종의 시스템 프로그램이다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- </a:t>
            </a:r>
            <a:r>
              <a:rPr lang="ko-KR" altLang="en-US" sz="1400" b="1" dirty="0"/>
              <a:t>데이터베이스에 데이터 추가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변경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삭제 등의 기능을 제공한다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076222" y="3943282"/>
            <a:ext cx="5952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DBMS</a:t>
            </a:r>
            <a:r>
              <a:rPr lang="ko-KR" altLang="en-US" sz="1600" b="1" dirty="0"/>
              <a:t>의 종류와 관계형 </a:t>
            </a:r>
            <a:r>
              <a:rPr lang="en-US" altLang="ko-KR" sz="1600" b="1" dirty="0"/>
              <a:t>DBMS</a:t>
            </a:r>
            <a:r>
              <a:rPr lang="ko-KR" altLang="en-US" sz="1600" b="1" dirty="0"/>
              <a:t>의 특징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68835" y="4340522"/>
            <a:ext cx="10204555" cy="1814617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1168842" y="4321464"/>
            <a:ext cx="829927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 •DBMS </a:t>
            </a:r>
            <a:r>
              <a:rPr lang="ko-KR" altLang="en-US" sz="1400" b="1" dirty="0"/>
              <a:t>종류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 </a:t>
            </a:r>
            <a:r>
              <a:rPr lang="ko-KR" altLang="en-US" sz="1400" b="1" dirty="0" err="1"/>
              <a:t>계층형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네트워크형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관계형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로 구분한다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•</a:t>
            </a:r>
            <a:r>
              <a:rPr lang="ko-KR" altLang="en-US" sz="1400" b="1" dirty="0"/>
              <a:t>관계형 </a:t>
            </a:r>
            <a:r>
              <a:rPr lang="en-US" altLang="ko-KR" sz="1400" b="1" dirty="0"/>
              <a:t>DBMS </a:t>
            </a:r>
            <a:r>
              <a:rPr lang="ko-KR" altLang="en-US" sz="1400" b="1" dirty="0"/>
              <a:t>종류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 </a:t>
            </a:r>
            <a:r>
              <a:rPr lang="ko-KR" altLang="en-US" sz="1400" b="1" dirty="0"/>
              <a:t>현재 가장 많이 사용되는 </a:t>
            </a:r>
            <a:r>
              <a:rPr lang="en-US" altLang="ko-KR" sz="1400" b="1" dirty="0"/>
              <a:t>DBMS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- </a:t>
            </a:r>
            <a:r>
              <a:rPr lang="en-US" altLang="ko-KR" sz="1400" b="1" dirty="0">
                <a:solidFill>
                  <a:srgbClr val="FF0000"/>
                </a:solidFill>
              </a:rPr>
              <a:t>Oracle</a:t>
            </a:r>
            <a:r>
              <a:rPr lang="en-US" altLang="ko-KR" sz="1400" b="1" dirty="0"/>
              <a:t>, DB2, MS-SQL, </a:t>
            </a:r>
            <a:r>
              <a:rPr lang="en-US" altLang="ko-KR" sz="1400" b="1" dirty="0">
                <a:solidFill>
                  <a:srgbClr val="FF0000"/>
                </a:solidFill>
              </a:rPr>
              <a:t>Maria/MySQL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등이 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8521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delete</a:t>
            </a:r>
            <a:r>
              <a:rPr lang="ko-KR" altLang="en-US" sz="1600" b="1"/>
              <a:t>문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- </a:t>
            </a:r>
            <a:r>
              <a:rPr lang="ko-KR" altLang="en-US" sz="1400" b="1"/>
              <a:t>기존 테이블의 레코드를 삭제할 때 사용되는 명령문 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delete</a:t>
            </a:r>
            <a:r>
              <a:rPr lang="ko-KR" altLang="en-US" sz="1600" b="1"/>
              <a:t>문 형식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1306285" y="2514519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delete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from </a:t>
            </a:r>
            <a:r>
              <a:rPr lang="ko-KR" altLang="en-US" sz="1400" b="1">
                <a:solidFill>
                  <a:srgbClr val="1B12C8"/>
                </a:solidFill>
              </a:rPr>
              <a:t>테이블명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1B12C8"/>
                </a:solidFill>
              </a:rPr>
              <a:t>[where </a:t>
            </a:r>
            <a:r>
              <a:rPr lang="ko-KR" altLang="en-US" sz="1400" b="1">
                <a:solidFill>
                  <a:srgbClr val="1B12C8"/>
                </a:solidFill>
              </a:rPr>
              <a:t>조건식</a:t>
            </a:r>
            <a:r>
              <a:rPr lang="en-US" altLang="ko-KR" sz="1400" b="1">
                <a:solidFill>
                  <a:srgbClr val="1B12C8"/>
                </a:solidFill>
              </a:rPr>
              <a:t>]; </a:t>
            </a:r>
            <a:endParaRPr lang="ko-KR" altLang="en-US" sz="1400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3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delete</a:t>
            </a:r>
            <a:r>
              <a:rPr lang="ko-KR" altLang="en-US" sz="1600" b="1"/>
              <a:t>문 사용 하기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5017"/>
              </p:ext>
            </p:extLst>
          </p:nvPr>
        </p:nvGraphicFramePr>
        <p:xfrm>
          <a:off x="1071423" y="1240504"/>
          <a:ext cx="52747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(c) 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컬럼값을 기준으로 레코드 정렬하기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4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from Member </a:t>
                      </a:r>
                    </a:p>
                    <a:p>
                      <a:r>
                        <a:rPr lang="en-US" altLang="ko-KR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where name='</a:t>
                      </a:r>
                      <a:r>
                        <a:rPr lang="ko-KR" altLang="en-US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800" b="0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'; </a:t>
                      </a:r>
                      <a:endParaRPr lang="en-US" altLang="ko-KR" sz="14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rollback; </a:t>
                      </a: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2415654" y="238835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2456598" y="4094328"/>
            <a:ext cx="464024" cy="382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57" y="2770496"/>
            <a:ext cx="3505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82" y="4630856"/>
            <a:ext cx="34956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84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5.SQL</a:t>
            </a:r>
            <a:r>
              <a:rPr lang="ko-KR" altLang="en-US" sz="2400" b="1">
                <a:solidFill>
                  <a:srgbClr val="FF6600"/>
                </a:solidFill>
              </a:rPr>
              <a:t>문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commit </a:t>
            </a:r>
            <a:r>
              <a:rPr lang="ko-KR" altLang="en-US" sz="1600" b="1"/>
              <a:t>실행 시 메모리 상태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61" y="1534876"/>
            <a:ext cx="44672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3" y="341674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rollback </a:t>
            </a:r>
            <a:r>
              <a:rPr lang="ko-KR" altLang="en-US" sz="1600" b="1"/>
              <a:t>실행 시 메모리 상태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361" y="4157663"/>
            <a:ext cx="4476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779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JDBC</a:t>
            </a:r>
            <a:r>
              <a:rPr lang="ko-KR" altLang="en-US" sz="1600" b="1"/>
              <a:t> 정의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272568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 - </a:t>
            </a:r>
            <a:r>
              <a:rPr lang="ko-KR" altLang="en-US" sz="1400" b="1"/>
              <a:t>자바 애플리케이션에서 </a:t>
            </a:r>
            <a:r>
              <a:rPr lang="en-US" altLang="ko-KR" sz="1400" b="1"/>
              <a:t>DMBS </a:t>
            </a:r>
            <a:r>
              <a:rPr lang="ko-KR" altLang="en-US" sz="1400" b="1"/>
              <a:t>종류에 상관없이 일관성 있게 연결해주는 기능 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2144621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자바에서 데이터베이스 접근 시 문제점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514519"/>
            <a:ext cx="10204545" cy="241232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74341" y="2599899"/>
            <a:ext cx="7983941" cy="6687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285" y="2699961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 </a:t>
            </a:r>
            <a:r>
              <a:rPr lang="en-US" altLang="ko-KR" sz="1600" b="1"/>
              <a:t> </a:t>
            </a:r>
            <a:r>
              <a:rPr lang="ko-KR" altLang="en-US" sz="1600" b="1"/>
              <a:t>각 </a:t>
            </a:r>
            <a:r>
              <a:rPr lang="en-US" altLang="ko-KR" sz="1600" b="1"/>
              <a:t>DBMS</a:t>
            </a:r>
            <a:r>
              <a:rPr lang="ko-KR" altLang="en-US" sz="1600" b="1"/>
              <a:t>의 특징과 구조가 틀리다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아래쪽 화살표 3"/>
          <p:cNvSpPr/>
          <p:nvPr/>
        </p:nvSpPr>
        <p:spPr>
          <a:xfrm>
            <a:off x="6013365" y="3417462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21601" y="4048455"/>
            <a:ext cx="7983941" cy="668740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6285" y="4175813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 </a:t>
            </a:r>
            <a:r>
              <a:rPr lang="en-US" altLang="ko-KR" sz="1600" b="1"/>
              <a:t> </a:t>
            </a:r>
            <a:r>
              <a:rPr lang="ko-KR" altLang="en-US" sz="1600" b="1"/>
              <a:t>자바 애플리케이션 관점에서는 각 </a:t>
            </a:r>
            <a:r>
              <a:rPr lang="en-US" altLang="ko-KR" sz="1600" b="1"/>
              <a:t>DBMS</a:t>
            </a:r>
            <a:r>
              <a:rPr lang="ko-KR" altLang="en-US" sz="1600" b="1"/>
              <a:t>에 접근하는 방법을 각각 알아야 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1E6B1-C530-4C58-B5C8-27799757B9A3}"/>
              </a:ext>
            </a:extLst>
          </p:cNvPr>
          <p:cNvSpPr txBox="1"/>
          <p:nvPr/>
        </p:nvSpPr>
        <p:spPr>
          <a:xfrm>
            <a:off x="2221601" y="5280917"/>
            <a:ext cx="497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ODBC: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CONNECTIVITY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55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4" y="101962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기존 데이터베이스 접근 시 문제점 해결 방법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89521"/>
            <a:ext cx="10204545" cy="3673798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42197" y="1474901"/>
            <a:ext cx="9499877" cy="152760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27017" y="1602259"/>
            <a:ext cx="961281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 - </a:t>
            </a:r>
            <a:r>
              <a:rPr lang="ko-KR" altLang="en-US" sz="1600" b="1" dirty="0"/>
              <a:t>자바에서 모든 </a:t>
            </a:r>
            <a:r>
              <a:rPr lang="en-US" altLang="ko-KR" sz="1600" b="1" dirty="0"/>
              <a:t>DBMS</a:t>
            </a:r>
            <a:r>
              <a:rPr lang="ko-KR" altLang="en-US" sz="1600" b="1" dirty="0"/>
              <a:t>에 동일하게 접근할 수 있도록 정의한 인터페이스와 클래스를 미리 정의하고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</a:t>
            </a:r>
            <a:r>
              <a:rPr lang="ko-KR" altLang="en-US" sz="1600" b="1" dirty="0"/>
              <a:t>실제 구현은 각 </a:t>
            </a:r>
            <a:r>
              <a:rPr lang="en-US" altLang="ko-KR" sz="1600" b="1" dirty="0"/>
              <a:t>DBMS </a:t>
            </a:r>
            <a:r>
              <a:rPr lang="ko-KR" altLang="en-US" sz="1600" b="1" dirty="0"/>
              <a:t>개발사에서 한다</a:t>
            </a:r>
            <a:r>
              <a:rPr lang="en-US" altLang="ko-KR" sz="16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- DBMS </a:t>
            </a:r>
            <a:r>
              <a:rPr lang="ko-KR" altLang="en-US" sz="1600" b="1" dirty="0"/>
              <a:t>개발사가 구현한 클래스의 집합을 </a:t>
            </a:r>
            <a:r>
              <a:rPr lang="en-US" altLang="ko-KR" sz="1600" b="1" dirty="0"/>
              <a:t>'</a:t>
            </a:r>
            <a:r>
              <a:rPr lang="ko-KR" altLang="en-US" sz="1600" b="1" dirty="0"/>
              <a:t>드라이버</a:t>
            </a:r>
            <a:r>
              <a:rPr lang="en-US" altLang="ko-KR" sz="1600" b="1" dirty="0"/>
              <a:t>'</a:t>
            </a:r>
            <a:r>
              <a:rPr lang="ko-KR" altLang="en-US" sz="1600" b="1" dirty="0"/>
              <a:t>라고 한다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5833823" y="3160915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42198" y="3878008"/>
            <a:ext cx="9499876" cy="6687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7016" y="4005366"/>
            <a:ext cx="9612811" cy="414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 </a:t>
            </a:r>
            <a:r>
              <a:rPr lang="en-US" altLang="ko-KR" sz="1600" b="1"/>
              <a:t> </a:t>
            </a:r>
            <a:r>
              <a:rPr lang="ko-KR" altLang="en-US" sz="1600" b="1"/>
              <a:t>자바 애플리케이션 개발자는 표준화된 방법으로 모든 </a:t>
            </a:r>
            <a:r>
              <a:rPr lang="en-US" altLang="ko-KR" sz="1600" b="1"/>
              <a:t>DBMS</a:t>
            </a:r>
            <a:r>
              <a:rPr lang="ko-KR" altLang="en-US" sz="1600" b="1"/>
              <a:t>에 쉽게 접근할 수 있다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7532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6.JDBC(Java Database Connectivity)</a:t>
            </a:r>
            <a:r>
              <a:rPr lang="ko-KR" altLang="en-US" sz="2400" b="1">
                <a:solidFill>
                  <a:srgbClr val="FF6600"/>
                </a:solidFill>
              </a:rPr>
              <a:t>정의와 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3" y="1019623"/>
            <a:ext cx="6955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 애플리케이션에서 여러 종류의 </a:t>
            </a:r>
            <a:r>
              <a:rPr lang="en-US" altLang="ko-KR" sz="1600" b="1"/>
              <a:t>DBMS</a:t>
            </a:r>
            <a:r>
              <a:rPr lang="ko-KR" altLang="en-US" sz="1600" b="1"/>
              <a:t>와 연동 과정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89520"/>
            <a:ext cx="10204545" cy="5147758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42197" y="2735547"/>
            <a:ext cx="9499877" cy="3433240"/>
          </a:xfrm>
          <a:prstGeom prst="roundRect">
            <a:avLst>
              <a:gd name="adj" fmla="val 5139"/>
            </a:avLst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67402" y="1482101"/>
            <a:ext cx="2838734" cy="46402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08031" y="1544835"/>
            <a:ext cx="386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자바 프로그램</a:t>
            </a:r>
          </a:p>
        </p:txBody>
      </p:sp>
      <p:sp>
        <p:nvSpPr>
          <p:cNvPr id="17" name="아래쪽 화살표 16"/>
          <p:cNvSpPr/>
          <p:nvPr/>
        </p:nvSpPr>
        <p:spPr>
          <a:xfrm>
            <a:off x="5883086" y="2085977"/>
            <a:ext cx="505891" cy="513093"/>
          </a:xfrm>
          <a:prstGeom prst="downArrow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92567" y="2918712"/>
            <a:ext cx="3477780" cy="490873"/>
          </a:xfrm>
          <a:prstGeom prst="roundRect">
            <a:avLst/>
          </a:prstGeom>
          <a:solidFill>
            <a:srgbClr val="EEA0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23743" y="3024583"/>
            <a:ext cx="280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JDBC </a:t>
            </a:r>
            <a:r>
              <a:rPr lang="ko-KR" altLang="en-US" sz="1600" b="1"/>
              <a:t>인터페이스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85843" y="4067707"/>
            <a:ext cx="2579427" cy="4908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135290" y="4137824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Oracle </a:t>
            </a:r>
            <a:r>
              <a:rPr lang="ko-KR" altLang="en-US" sz="1600" b="1"/>
              <a:t>드라이버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1744" y="4067707"/>
            <a:ext cx="2579427" cy="4908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18487" y="4140374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DB2 </a:t>
            </a:r>
            <a:r>
              <a:rPr lang="ko-KR" altLang="en-US" sz="1600" b="1"/>
              <a:t>드라이버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61748" y="4067707"/>
            <a:ext cx="2579427" cy="490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311195" y="4126726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mySQL </a:t>
            </a:r>
            <a:r>
              <a:rPr lang="ko-KR" altLang="en-US" sz="1600" b="1"/>
              <a:t>드라이버</a:t>
            </a:r>
          </a:p>
        </p:txBody>
      </p:sp>
      <p:sp>
        <p:nvSpPr>
          <p:cNvPr id="28" name="아래쪽 화살표 27"/>
          <p:cNvSpPr/>
          <p:nvPr/>
        </p:nvSpPr>
        <p:spPr>
          <a:xfrm rot="4446998">
            <a:off x="4414456" y="3481482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5883086" y="3485937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8516782">
            <a:off x="7653834" y="3518661"/>
            <a:ext cx="505891" cy="5130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922609" y="4656696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883086" y="4670312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9125811" y="4667599"/>
            <a:ext cx="505891" cy="51309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2094785" y="5278939"/>
            <a:ext cx="2216133" cy="780667"/>
          </a:xfrm>
          <a:prstGeom prst="can">
            <a:avLst>
              <a:gd name="adj" fmla="val 4772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통 34"/>
          <p:cNvSpPr/>
          <p:nvPr/>
        </p:nvSpPr>
        <p:spPr>
          <a:xfrm>
            <a:off x="5055589" y="5278938"/>
            <a:ext cx="2216133" cy="780667"/>
          </a:xfrm>
          <a:prstGeom prst="can">
            <a:avLst>
              <a:gd name="adj" fmla="val 477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 35"/>
          <p:cNvSpPr/>
          <p:nvPr/>
        </p:nvSpPr>
        <p:spPr>
          <a:xfrm>
            <a:off x="8311194" y="5243478"/>
            <a:ext cx="2216133" cy="780667"/>
          </a:xfrm>
          <a:prstGeom prst="can">
            <a:avLst>
              <a:gd name="adj" fmla="val 4772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35288" y="5617449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Oracle</a:t>
            </a:r>
            <a:endParaRPr lang="ko-KR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5136708" y="5696566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DB2</a:t>
            </a:r>
            <a:endParaRPr lang="ko-KR" altLang="en-US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8338491" y="5601087"/>
            <a:ext cx="20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mySQL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442998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오라클 </a:t>
            </a:r>
            <a:r>
              <a:rPr lang="en-US" altLang="ko-KR" sz="1600" b="1" dirty="0"/>
              <a:t>DBMS</a:t>
            </a:r>
            <a:r>
              <a:rPr lang="ko-KR" altLang="en-US" sz="1600" b="1" dirty="0"/>
              <a:t>와 연동하기 위한 설정 순서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38664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1. DBMS</a:t>
            </a:r>
            <a:r>
              <a:rPr lang="ko-KR" altLang="en-US" sz="1400" b="1" dirty="0"/>
              <a:t>를 설치한다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2. </a:t>
            </a:r>
            <a:r>
              <a:rPr lang="ko-KR" altLang="en-US" sz="1400" b="1" dirty="0"/>
              <a:t>드라이버를 다운로드하여 프로젝트의 클래스패스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classpath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설정한다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917800" y="2390277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 dirty="0"/>
              <a:t>➊ 프로젝트를 선택한 후 ‘</a:t>
            </a:r>
            <a:r>
              <a:rPr lang="en-US" altLang="ko-KR" sz="1600" b="1" dirty="0"/>
              <a:t>lib</a:t>
            </a:r>
            <a:r>
              <a:rPr lang="ko-KR" altLang="en-US" sz="1600" b="1" dirty="0"/>
              <a:t>’라는 새 폴더를 만든다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25" y="2838013"/>
            <a:ext cx="4862656" cy="329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37982" y="3084394"/>
            <a:ext cx="1187355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94830" y="4749417"/>
            <a:ext cx="1187355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75" y="2559554"/>
            <a:ext cx="3318354" cy="38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542" y="2578810"/>
            <a:ext cx="1660267" cy="242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56143" y="5117910"/>
            <a:ext cx="368490" cy="327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0606" y="3485700"/>
            <a:ext cx="368490" cy="163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0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➋ </a:t>
            </a:r>
            <a:r>
              <a:rPr lang="en-US" altLang="ko-KR" sz="1600" b="1"/>
              <a:t>lib </a:t>
            </a:r>
            <a:r>
              <a:rPr lang="ko-KR" altLang="en-US" sz="1600" b="1"/>
              <a:t>폴더에 드라이버를 붙여넣기 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53" y="1295816"/>
            <a:ext cx="20764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20621" y="2620370"/>
            <a:ext cx="1119116" cy="17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6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56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➌ 자바 애플리케이션에서 드라이버 관련 클래스를 </a:t>
            </a:r>
            <a:r>
              <a:rPr lang="en-US" altLang="ko-KR" sz="1600" b="1"/>
              <a:t>import</a:t>
            </a:r>
            <a:r>
              <a:rPr lang="ko-KR" altLang="en-US" sz="1600" b="1"/>
              <a:t>할 수 있도록 클래스 패스를 지정 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" y="1421974"/>
            <a:ext cx="59721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252" y="4032913"/>
            <a:ext cx="1163960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59776" y="5238939"/>
            <a:ext cx="1163960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448" y="1932420"/>
            <a:ext cx="5598755" cy="42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9094825" y="2468444"/>
            <a:ext cx="809196" cy="143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FEE099-C4CD-45E8-93FD-46B3DDC13C5E}"/>
              </a:ext>
            </a:extLst>
          </p:cNvPr>
          <p:cNvSpPr/>
          <p:nvPr/>
        </p:nvSpPr>
        <p:spPr>
          <a:xfrm>
            <a:off x="10355316" y="2826620"/>
            <a:ext cx="1569493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47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560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➌ 자바 애플리케이션에서 드라이버 관련 클래스를 </a:t>
            </a:r>
            <a:r>
              <a:rPr lang="en-US" altLang="ko-KR" sz="1600" b="1"/>
              <a:t>import</a:t>
            </a:r>
            <a:r>
              <a:rPr lang="ko-KR" altLang="en-US" sz="1600" b="1"/>
              <a:t>할 수 있도록 클래스 패스를 지정 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8" y="1585771"/>
            <a:ext cx="39719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60310" y="3084394"/>
            <a:ext cx="1050878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9" y="1585771"/>
            <a:ext cx="5897043" cy="444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124130" y="2470245"/>
            <a:ext cx="1569493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오라클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➊ </a:t>
            </a:r>
            <a:r>
              <a:rPr lang="en-US" altLang="ko-KR" sz="1600" b="1"/>
              <a:t>www.oracle.com</a:t>
            </a:r>
            <a:r>
              <a:rPr lang="ko-KR" altLang="en-US" sz="1600" b="1"/>
              <a:t>으로 접속한다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08" y="1437370"/>
            <a:ext cx="8676421" cy="513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47164" y="1678675"/>
            <a:ext cx="176056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192154" y="101962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 애플리케이션에서의 </a:t>
            </a:r>
            <a:r>
              <a:rPr lang="en-US" altLang="ko-KR" sz="1600" b="1"/>
              <a:t>DBMS </a:t>
            </a:r>
            <a:r>
              <a:rPr lang="ko-KR" altLang="en-US" sz="1600" b="1"/>
              <a:t>연동 순서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84772" y="1350618"/>
            <a:ext cx="10204545" cy="5245805"/>
          </a:xfrm>
          <a:prstGeom prst="roundRect">
            <a:avLst>
              <a:gd name="adj" fmla="val 298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36533" y="1516943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1. import java.sql.* </a:t>
            </a:r>
            <a:r>
              <a:rPr lang="ko-KR" altLang="en-US" sz="1600" b="1" dirty="0">
                <a:solidFill>
                  <a:schemeClr val="tx1"/>
                </a:solidFill>
              </a:rPr>
              <a:t>과 </a:t>
            </a:r>
            <a:r>
              <a:rPr lang="en-US" altLang="ko-KR" sz="1600" b="1" dirty="0">
                <a:solidFill>
                  <a:schemeClr val="tx1"/>
                </a:solidFill>
              </a:rPr>
              <a:t>DBMS </a:t>
            </a:r>
            <a:r>
              <a:rPr lang="ko-KR" altLang="en-US" sz="1600" b="1" dirty="0">
                <a:solidFill>
                  <a:schemeClr val="tx1"/>
                </a:solidFill>
              </a:rPr>
              <a:t>연동 관련 네 가지 정보 설정하기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36533" y="2131093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</a:rPr>
              <a:t>드라이버 로딩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36533" y="2731594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3. Connection </a:t>
            </a:r>
            <a:r>
              <a:rPr lang="ko-KR" altLang="en-US" sz="1600" b="1" dirty="0">
                <a:solidFill>
                  <a:schemeClr val="tx1"/>
                </a:solidFill>
              </a:rPr>
              <a:t>맺기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533" y="3355855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4. Statement </a:t>
            </a:r>
            <a:r>
              <a:rPr lang="ko-KR" altLang="en-US" sz="1600" b="1" dirty="0">
                <a:solidFill>
                  <a:schemeClr val="tx1"/>
                </a:solidFill>
              </a:rPr>
              <a:t>객체 생성하기 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436533" y="3874470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5. Query</a:t>
            </a:r>
            <a:r>
              <a:rPr lang="ko-KR" altLang="en-US" sz="1600" b="1">
                <a:solidFill>
                  <a:schemeClr val="tx1"/>
                </a:solidFill>
              </a:rPr>
              <a:t>문 작성하기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436533" y="4461324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6. Query</a:t>
            </a:r>
            <a:r>
              <a:rPr lang="ko-KR" altLang="en-US" sz="1600" b="1">
                <a:solidFill>
                  <a:schemeClr val="tx1"/>
                </a:solidFill>
              </a:rPr>
              <a:t>문 전송하기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436533" y="5024417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7. select</a:t>
            </a:r>
            <a:r>
              <a:rPr lang="ko-KR" altLang="en-US" sz="1600" b="1">
                <a:solidFill>
                  <a:schemeClr val="tx1"/>
                </a:solidFill>
              </a:rPr>
              <a:t>문인 경우 결과값</a:t>
            </a:r>
            <a:r>
              <a:rPr lang="en-US" altLang="ko-KR" sz="1600" b="1">
                <a:solidFill>
                  <a:schemeClr val="tx1"/>
                </a:solidFill>
              </a:rPr>
              <a:t>(ResultSet) </a:t>
            </a:r>
            <a:r>
              <a:rPr lang="ko-KR" altLang="en-US" sz="1600" b="1">
                <a:solidFill>
                  <a:schemeClr val="tx1"/>
                </a:solidFill>
              </a:rPr>
              <a:t>처리하기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36533" y="5515736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8. </a:t>
            </a:r>
            <a:r>
              <a:rPr lang="ko-KR" altLang="en-US" sz="1600" b="1">
                <a:solidFill>
                  <a:schemeClr val="tx1"/>
                </a:solidFill>
              </a:rPr>
              <a:t>결과값 출력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36533" y="6034351"/>
            <a:ext cx="7752337" cy="332136"/>
          </a:xfrm>
          <a:prstGeom prst="roundRect">
            <a:avLst/>
          </a:prstGeom>
          <a:solidFill>
            <a:srgbClr val="F3B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9. close </a:t>
            </a:r>
            <a:r>
              <a:rPr lang="ko-KR" altLang="en-US" sz="1600" b="1">
                <a:solidFill>
                  <a:schemeClr val="tx1"/>
                </a:solidFill>
              </a:rPr>
              <a:t>작업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59BABA-66B2-4B08-9BCD-748BBB3178B7}"/>
              </a:ext>
            </a:extLst>
          </p:cNvPr>
          <p:cNvSpPr/>
          <p:nvPr/>
        </p:nvSpPr>
        <p:spPr>
          <a:xfrm>
            <a:off x="2208944" y="1516943"/>
            <a:ext cx="8137132" cy="1679729"/>
          </a:xfrm>
          <a:prstGeom prst="rect">
            <a:avLst/>
          </a:prstGeom>
          <a:noFill/>
          <a:ln w="28575">
            <a:solidFill>
              <a:srgbClr val="BF237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0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600"/>
                </a:solidFill>
              </a:rPr>
              <a:t>7.JDBC</a:t>
            </a:r>
            <a:r>
              <a:rPr lang="ko-KR" altLang="en-US" sz="2400" b="1" dirty="0">
                <a:solidFill>
                  <a:srgbClr val="FF6600"/>
                </a:solidFill>
              </a:rPr>
              <a:t>를 이용한 데이터베이스 연동하기</a:t>
            </a:r>
            <a:r>
              <a:rPr lang="en-US" altLang="ko-KR" sz="2400" b="1" dirty="0">
                <a:solidFill>
                  <a:srgbClr val="FF6600"/>
                </a:solidFill>
              </a:rPr>
              <a:t>(Statement</a:t>
            </a:r>
            <a:r>
              <a:rPr lang="ko-KR" altLang="en-US" sz="2400" b="1" dirty="0">
                <a:solidFill>
                  <a:srgbClr val="FF6600"/>
                </a:solidFill>
              </a:rPr>
              <a:t> 유형</a:t>
            </a:r>
            <a:r>
              <a:rPr lang="en-US" altLang="ko-KR" sz="2400" b="1" dirty="0">
                <a:solidFill>
                  <a:srgbClr val="FF6600"/>
                </a:solidFill>
              </a:rPr>
              <a:t>)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29487"/>
              </p:ext>
            </p:extLst>
          </p:nvPr>
        </p:nvGraphicFramePr>
        <p:xfrm>
          <a:off x="766618" y="1074118"/>
          <a:ext cx="855480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MemberTest.java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import java.sql.*;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:@127.0.0.1:1521:XE";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stmt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(url, user,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conn.createStatement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("Statement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"INSERT INTO Member VALUES ('0003','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',185,85,23 )"; </a:t>
                      </a:r>
                      <a:endParaRPr lang="ko-KR" altLang="en-US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query) 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stmt.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String query2 = "SELECT * FROM Member" 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query2) 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stmt.executeQuery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 query2);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 설명선 2"/>
          <p:cNvSpPr/>
          <p:nvPr/>
        </p:nvSpPr>
        <p:spPr>
          <a:xfrm>
            <a:off x="6845083" y="1405719"/>
            <a:ext cx="3583049" cy="1214651"/>
          </a:xfrm>
          <a:prstGeom prst="wedgeRectCallout">
            <a:avLst>
              <a:gd name="adj1" fmla="val -61452"/>
              <a:gd name="adj2" fmla="val 1713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네 가지 정보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드라이버명 </a:t>
            </a:r>
            <a:r>
              <a:rPr lang="en-US" altLang="ko-KR" sz="1200" b="1">
                <a:solidFill>
                  <a:srgbClr val="FF0000"/>
                </a:solidFill>
              </a:rPr>
              <a:t>: oracle.jdbc.OracleDriver 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       URL : jdbc:oracle@ip</a:t>
            </a:r>
            <a:r>
              <a:rPr lang="ko-KR" altLang="en-US" sz="1200" b="1">
                <a:solidFill>
                  <a:srgbClr val="FF0000"/>
                </a:solidFill>
              </a:rPr>
              <a:t>번호</a:t>
            </a:r>
            <a:r>
              <a:rPr lang="en-US" altLang="ko-KR" sz="1200" b="1">
                <a:solidFill>
                  <a:srgbClr val="FF0000"/>
                </a:solidFill>
              </a:rPr>
              <a:t>:port</a:t>
            </a:r>
            <a:r>
              <a:rPr lang="ko-KR" altLang="en-US" sz="1200" b="1">
                <a:solidFill>
                  <a:srgbClr val="FF0000"/>
                </a:solidFill>
              </a:rPr>
              <a:t>번호</a:t>
            </a:r>
            <a:r>
              <a:rPr lang="en-US" altLang="ko-KR" sz="1200" b="1">
                <a:solidFill>
                  <a:srgbClr val="FF0000"/>
                </a:solidFill>
              </a:rPr>
              <a:t>:SID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사용자아이디 </a:t>
            </a:r>
            <a:r>
              <a:rPr lang="en-US" altLang="ko-KR" sz="1200" b="1">
                <a:solidFill>
                  <a:srgbClr val="FF0000"/>
                </a:solidFill>
              </a:rPr>
              <a:t>: scott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비밀번호 </a:t>
            </a:r>
            <a:r>
              <a:rPr lang="en-US" altLang="ko-KR" sz="1200" b="1">
                <a:solidFill>
                  <a:srgbClr val="FF0000"/>
                </a:solidFill>
              </a:rPr>
              <a:t>: tiger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3760557" y="3198691"/>
            <a:ext cx="2326212" cy="303663"/>
          </a:xfrm>
          <a:prstGeom prst="wedgeRectCallout">
            <a:avLst>
              <a:gd name="adj1" fmla="val -60865"/>
              <a:gd name="adj2" fmla="val 9354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오라클 드라이버를 로드한다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6023792" y="3744601"/>
            <a:ext cx="4020960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rgbClr val="FF0000"/>
                </a:solidFill>
              </a:rPr>
              <a:t>네 가지 설정값을 이용해서 </a:t>
            </a:r>
            <a:r>
              <a:rPr lang="en-US" altLang="ko-KR" sz="1200" b="1">
                <a:solidFill>
                  <a:srgbClr val="FF0000"/>
                </a:solidFill>
              </a:rPr>
              <a:t>DBMS</a:t>
            </a:r>
            <a:r>
              <a:rPr lang="ko-KR" altLang="en-US" sz="1200" b="1">
                <a:solidFill>
                  <a:srgbClr val="FF0000"/>
                </a:solidFill>
              </a:rPr>
              <a:t>와 </a:t>
            </a:r>
            <a:r>
              <a:rPr lang="en-US" altLang="ko-KR" sz="1200" b="1">
                <a:solidFill>
                  <a:srgbClr val="FF0000"/>
                </a:solidFill>
              </a:rPr>
              <a:t>Connectin </a:t>
            </a:r>
            <a:r>
              <a:rPr lang="ko-KR" altLang="en-US" sz="1200" b="1">
                <a:solidFill>
                  <a:srgbClr val="FF0000"/>
                </a:solidFill>
              </a:rPr>
              <a:t>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883061" y="4125030"/>
            <a:ext cx="4020960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Statement </a:t>
            </a:r>
            <a:r>
              <a:rPr lang="ko-KR" altLang="en-US" sz="1200" b="1">
                <a:solidFill>
                  <a:srgbClr val="FF0000"/>
                </a:solidFill>
              </a:rPr>
              <a:t>객체를 생성한다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7575384" y="4561758"/>
            <a:ext cx="1827923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query</a:t>
            </a:r>
            <a:r>
              <a:rPr lang="ko-KR" altLang="en-US" sz="1200" b="1">
                <a:solidFill>
                  <a:srgbClr val="FF0000"/>
                </a:solidFill>
              </a:rPr>
              <a:t>문을 작성한다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4055138" y="4885887"/>
            <a:ext cx="2503342" cy="303663"/>
          </a:xfrm>
          <a:prstGeom prst="wedgeRectCallout">
            <a:avLst>
              <a:gd name="adj1" fmla="val -61083"/>
              <a:gd name="adj2" fmla="val 4410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DBMS</a:t>
            </a:r>
            <a:r>
              <a:rPr lang="ko-KR" altLang="en-US" sz="1200" b="1">
                <a:solidFill>
                  <a:srgbClr val="FF0000"/>
                </a:solidFill>
              </a:rPr>
              <a:t>로 </a:t>
            </a:r>
            <a:r>
              <a:rPr lang="en-US" altLang="ko-KR" sz="1200" b="1">
                <a:solidFill>
                  <a:srgbClr val="FF0000"/>
                </a:solidFill>
              </a:rPr>
              <a:t>query</a:t>
            </a:r>
            <a:r>
              <a:rPr lang="ko-KR" altLang="en-US" sz="1200" b="1">
                <a:solidFill>
                  <a:srgbClr val="FF0000"/>
                </a:solidFill>
              </a:rPr>
              <a:t>를 전송한다</a:t>
            </a:r>
            <a:r>
              <a:rPr lang="en-US" altLang="ko-KR" sz="1200" b="1">
                <a:solidFill>
                  <a:srgbClr val="FF0000"/>
                </a:solidFill>
              </a:rPr>
              <a:t>.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47321"/>
              </p:ext>
            </p:extLst>
          </p:nvPr>
        </p:nvGraphicFramePr>
        <p:xfrm>
          <a:off x="1574513" y="1306130"/>
          <a:ext cx="47171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("id"));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 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("name"));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("height"));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체중은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("weight"));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",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("age"));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stmt.close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catch(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//end try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//end main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10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executeUpdate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executeQuery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의 차이점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45698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•</a:t>
            </a:r>
            <a:r>
              <a:rPr lang="en-US" altLang="ko-KR" sz="1400" b="1" dirty="0" err="1"/>
              <a:t>executeUpdate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en-US" altLang="ko-KR" sz="1400" b="1" dirty="0">
                <a:solidFill>
                  <a:srgbClr val="1B12C8"/>
                </a:solidFill>
              </a:rPr>
              <a:t>- </a:t>
            </a:r>
            <a:r>
              <a:rPr lang="en-US" altLang="ko-KR" sz="1400" b="1" dirty="0" err="1">
                <a:solidFill>
                  <a:srgbClr val="1B12C8"/>
                </a:solidFill>
              </a:rPr>
              <a:t>insert,update,delete</a:t>
            </a:r>
            <a:r>
              <a:rPr lang="ko-KR" altLang="en-US" sz="1400" b="1" dirty="0">
                <a:solidFill>
                  <a:srgbClr val="1B12C8"/>
                </a:solidFill>
              </a:rPr>
              <a:t>문을 실행할 때는 </a:t>
            </a:r>
            <a:r>
              <a:rPr lang="en-US" altLang="ko-KR" sz="1400" b="1" dirty="0" err="1">
                <a:solidFill>
                  <a:srgbClr val="1B12C8"/>
                </a:solidFill>
              </a:rPr>
              <a:t>executeUpdate</a:t>
            </a:r>
            <a:r>
              <a:rPr lang="en-US" altLang="ko-KR" sz="1400" b="1" dirty="0">
                <a:solidFill>
                  <a:srgbClr val="1B12C8"/>
                </a:solidFill>
              </a:rPr>
              <a:t>()</a:t>
            </a:r>
            <a:r>
              <a:rPr lang="ko-KR" altLang="en-US" sz="1400" b="1" dirty="0">
                <a:solidFill>
                  <a:srgbClr val="1B12C8"/>
                </a:solidFill>
              </a:rPr>
              <a:t>를 호출한다</a:t>
            </a:r>
            <a:r>
              <a:rPr lang="en-US" altLang="ko-KR" sz="1400" b="1" dirty="0">
                <a:solidFill>
                  <a:srgbClr val="1B12C8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•</a:t>
            </a:r>
            <a:r>
              <a:rPr lang="en-US" altLang="ko-KR" sz="1400" b="1" dirty="0" err="1"/>
              <a:t>executeQuery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en-US" altLang="ko-KR" sz="1400" b="1" dirty="0">
                <a:solidFill>
                  <a:srgbClr val="1B12C8"/>
                </a:solidFill>
              </a:rPr>
              <a:t>- select</a:t>
            </a:r>
            <a:r>
              <a:rPr lang="ko-KR" altLang="en-US" sz="1400" b="1" dirty="0">
                <a:solidFill>
                  <a:srgbClr val="1B12C8"/>
                </a:solidFill>
              </a:rPr>
              <a:t>문을 실행할 때는 </a:t>
            </a:r>
            <a:r>
              <a:rPr lang="en-US" altLang="ko-KR" sz="1400" b="1" dirty="0" err="1">
                <a:solidFill>
                  <a:srgbClr val="1B12C8"/>
                </a:solidFill>
              </a:rPr>
              <a:t>executeQuery</a:t>
            </a:r>
            <a:r>
              <a:rPr lang="en-US" altLang="ko-KR" sz="1400" b="1" dirty="0">
                <a:solidFill>
                  <a:srgbClr val="1B12C8"/>
                </a:solidFill>
              </a:rPr>
              <a:t>()</a:t>
            </a:r>
            <a:r>
              <a:rPr lang="ko-KR" altLang="en-US" sz="1400" b="1" dirty="0">
                <a:solidFill>
                  <a:srgbClr val="1B12C8"/>
                </a:solidFill>
              </a:rPr>
              <a:t>를 호출한다</a:t>
            </a:r>
            <a:r>
              <a:rPr lang="en-US" altLang="ko-KR" sz="1400" b="1" dirty="0">
                <a:solidFill>
                  <a:srgbClr val="1B12C8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75" y="4750843"/>
            <a:ext cx="72961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1071419" y="389620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ResultSet </a:t>
            </a:r>
            <a:r>
              <a:rPr lang="ko-KR" altLang="en-US" sz="1600" b="1"/>
              <a:t>처리 과정 </a:t>
            </a: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1071419" y="279781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ResultSet </a:t>
            </a:r>
            <a:r>
              <a:rPr lang="ko-KR" altLang="en-US" sz="1600" b="1"/>
              <a:t>정의와 용법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64038" y="3167715"/>
            <a:ext cx="10204545" cy="145698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1306283" y="3167715"/>
            <a:ext cx="9612811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•ResultSet </a:t>
            </a:r>
            <a:r>
              <a:rPr lang="ko-KR" altLang="en-US" sz="1400" b="1"/>
              <a:t>정의와 용법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</a:t>
            </a:r>
            <a:r>
              <a:rPr lang="ko-KR" altLang="en-US" sz="1400" b="1"/>
              <a:t>자바에서 </a:t>
            </a:r>
            <a:r>
              <a:rPr lang="en-US" altLang="ko-KR" sz="1400" b="1"/>
              <a:t>select</a:t>
            </a:r>
            <a:r>
              <a:rPr lang="ko-KR" altLang="en-US" sz="1400" b="1"/>
              <a:t>문에 대한 결과값을 처리하는 클래스이다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executeQuery()</a:t>
            </a:r>
            <a:r>
              <a:rPr lang="ko-KR" altLang="en-US" sz="1400" b="1"/>
              <a:t>를 실행한 후 </a:t>
            </a:r>
            <a:r>
              <a:rPr lang="en-US" altLang="ko-KR" sz="1400" b="1"/>
              <a:t>DBMS</a:t>
            </a:r>
            <a:r>
              <a:rPr lang="ko-KR" altLang="en-US" sz="1400" b="1"/>
              <a:t>로부터 리턴되는 결과값을 처리하는 클래스이다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- next()</a:t>
            </a:r>
            <a:r>
              <a:rPr lang="ko-KR" altLang="en-US" sz="1400" b="1"/>
              <a:t>와 </a:t>
            </a:r>
            <a:r>
              <a:rPr lang="en-US" altLang="ko-KR" sz="1400" b="1"/>
              <a:t>getter() </a:t>
            </a:r>
            <a:r>
              <a:rPr lang="ko-KR" altLang="en-US" sz="1400" b="1"/>
              <a:t>메서드를 이용하여 레코드값을 처리한다</a:t>
            </a:r>
            <a:r>
              <a:rPr lang="en-US" altLang="ko-KR" sz="1400" b="1"/>
              <a:t>.</a:t>
            </a:r>
            <a:endParaRPr lang="ko-KR" altLang="en-US" sz="1400" b="1"/>
          </a:p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4159537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192154" y="920516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ResultSet </a:t>
            </a:r>
            <a:r>
              <a:rPr lang="ko-KR" altLang="en-US" sz="1600" b="1"/>
              <a:t> 클래스 메서드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83577"/>
              </p:ext>
            </p:extLst>
          </p:nvPr>
        </p:nvGraphicFramePr>
        <p:xfrm>
          <a:off x="1192154" y="1340958"/>
          <a:ext cx="10544921" cy="533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6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absolute(int row)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특정한 행으로 이동한다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afterLast()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가장 마지막 행으로 이동한다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beforeFirst()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가장 처음 행으로 이동한다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findColumn(String colunmName)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컬럼의 이름이 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ReseltSet </a:t>
                      </a:r>
                      <a:r>
                        <a:rPr lang="ko-KR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몇 번째 열에 존재하는지에 대한 위치 값을 얻어온다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400" b="1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getBoolean(int</a:t>
                      </a:r>
                      <a:r>
                        <a:rPr lang="en-US" altLang="ko-KR" sz="1400" b="1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columnIndex</a:t>
                      </a: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boolean </a:t>
                      </a:r>
                      <a:r>
                        <a:rPr lang="ko-KR" altLang="en-US" sz="1400"/>
                        <a:t>데이터를 가지고 온다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getBoolean(String</a:t>
                      </a:r>
                      <a:r>
                        <a:rPr lang="en-US" altLang="ko-KR" sz="1400" b="1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columnLabel</a:t>
                      </a: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boolean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/>
                        <a:t>Blob</a:t>
                      </a:r>
                      <a:r>
                        <a:rPr lang="en-US" altLang="ko-KR" sz="1400" b="1" baseline="0"/>
                        <a:t> </a:t>
                      </a:r>
                      <a:r>
                        <a:rPr lang="en-US" altLang="ko-KR" sz="1400" b="1"/>
                        <a:t>getBlob(String</a:t>
                      </a:r>
                      <a:r>
                        <a:rPr lang="en-US" altLang="ko-KR" sz="1400" b="1" baseline="0"/>
                        <a:t>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Blob</a:t>
                      </a:r>
                      <a:r>
                        <a:rPr lang="ko-KR" altLang="en-US" sz="1400"/>
                        <a:t>데이터를 가지고 온다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getByte(String</a:t>
                      </a:r>
                      <a:r>
                        <a:rPr lang="en-US" altLang="ko-KR" sz="1400" b="1" i="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columnLabel</a:t>
                      </a:r>
                      <a:r>
                        <a:rPr lang="en-US" altLang="ko-KR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Byte</a:t>
                      </a:r>
                      <a:r>
                        <a:rPr lang="ko-KR" altLang="en-US" sz="1400" baseline="0"/>
                        <a:t> 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Clob getClob(String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Clob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Date</a:t>
                      </a:r>
                      <a:r>
                        <a:rPr lang="en-US" altLang="ko-KR" sz="1400" b="1" baseline="0"/>
                        <a:t> getDate(String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Date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double</a:t>
                      </a:r>
                      <a:r>
                        <a:rPr lang="en-US" altLang="ko-KR" sz="1400" b="1" baseline="0"/>
                        <a:t> getDouble(String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doub</a:t>
                      </a:r>
                      <a:r>
                        <a:rPr lang="en-US" altLang="ko-KR" sz="1400" baseline="0"/>
                        <a:t> le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int</a:t>
                      </a:r>
                      <a:r>
                        <a:rPr lang="en-US" altLang="ko-KR" sz="1400" b="1" baseline="0"/>
                        <a:t> getInt(String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int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/>
                        <a:t>String</a:t>
                      </a:r>
                      <a:r>
                        <a:rPr lang="en-US" altLang="ko-KR" sz="1400" b="1" baseline="0"/>
                        <a:t> getString(String columnLabel)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String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데이터를 가지고 온다</a:t>
                      </a:r>
                      <a:r>
                        <a:rPr lang="en-US" altLang="ko-KR" sz="1400" baseline="0"/>
                        <a:t>.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00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7.JDBC</a:t>
            </a:r>
            <a:r>
              <a:rPr lang="ko-KR" altLang="en-US" sz="2400" b="1">
                <a:solidFill>
                  <a:srgbClr val="FF6600"/>
                </a:solidFill>
              </a:rPr>
              <a:t>를 이용한 데이터베이스 연동하기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1" y="1379135"/>
            <a:ext cx="5308263" cy="177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20" y="3854924"/>
            <a:ext cx="5308263" cy="210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7410734" y="3854924"/>
            <a:ext cx="3916908" cy="648835"/>
          </a:xfrm>
          <a:prstGeom prst="wedgeRectCallout">
            <a:avLst>
              <a:gd name="adj1" fmla="val -61742"/>
              <a:gd name="adj2" fmla="val 520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rgbClr val="FF0000"/>
                </a:solidFill>
              </a:rPr>
              <a:t>자바 애플리케이션에서 같은 아아디로 다른 회원 정보 추가하기 </a:t>
            </a:r>
          </a:p>
        </p:txBody>
      </p:sp>
    </p:spTree>
    <p:extLst>
      <p:ext uri="{BB962C8B-B14F-4D97-AF65-F5344CB8AC3E}">
        <p14:creationId xmlns:p14="http://schemas.microsoft.com/office/powerpoint/2010/main" val="3763834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8.PreparedStatement </a:t>
            </a:r>
            <a:r>
              <a:rPr lang="ko-KR" altLang="en-US" sz="2400" b="1">
                <a:solidFill>
                  <a:srgbClr val="FF6600"/>
                </a:solidFill>
              </a:rPr>
              <a:t>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PreparedStatement</a:t>
            </a:r>
            <a:r>
              <a:rPr lang="ko-KR" altLang="en-US" sz="1600" b="1"/>
              <a:t>  특징과 용도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 - Statement</a:t>
            </a:r>
            <a:r>
              <a:rPr lang="ko-KR" altLang="en-US" sz="1400" b="1" dirty="0"/>
              <a:t>의 기능을 보완하여 더 많은 기능을 제공한다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</a:t>
            </a:r>
            <a:r>
              <a:rPr lang="ko-KR" altLang="en-US" sz="1400" b="1" dirty="0"/>
              <a:t>여러 데이터를 반복적으로 처리할 때 사용하면 편리하다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10494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8.PreparedStatement </a:t>
            </a:r>
            <a:r>
              <a:rPr lang="ko-KR" altLang="en-US" sz="2400" b="1">
                <a:solidFill>
                  <a:srgbClr val="FF6600"/>
                </a:solidFill>
              </a:rPr>
              <a:t>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58256"/>
              </p:ext>
            </p:extLst>
          </p:nvPr>
        </p:nvGraphicFramePr>
        <p:xfrm>
          <a:off x="323278" y="1322390"/>
          <a:ext cx="612456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PMemberTest.java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java.sql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.*;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PMemberTest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:@192.168.0.4:1521:XE";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;</a:t>
                      </a:r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insertStr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"INSERT INTO Member VALUES ( ?,?,?,?,? )"</a:t>
                      </a:r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conn.prepareStatement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insertStr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(1,"0004");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(2,"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박지성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ko-KR" altLang="en-US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(3,178);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(4, 67);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(5, 23 );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pstmt.executeUpdate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PreparedStatement</a:t>
            </a:r>
            <a:r>
              <a:rPr lang="ko-KR" altLang="en-US" sz="1600" b="1"/>
              <a:t>  사용 예제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31758"/>
              </p:ext>
            </p:extLst>
          </p:nvPr>
        </p:nvGraphicFramePr>
        <p:xfrm>
          <a:off x="6558481" y="765994"/>
          <a:ext cx="5685187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(1,"0005");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(2,"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  <a:endParaRPr lang="ko-KR" altLang="en-US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(3,167);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(4,45);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pstmt.setInt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(5,18);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pstmt.executeUpdate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/*			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 where name= ?" 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pstmt.setString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*/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Member" 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conn.prepareStatement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(query) 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pstmt.executeQuery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"id" )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"name" )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"height" )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체중은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"weight" )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 +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"age" )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conn.close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ClassNotFoundException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24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9.ConnectionPool </a:t>
            </a:r>
            <a:r>
              <a:rPr lang="ko-KR" altLang="en-US" sz="2400" b="1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ConnectionPool</a:t>
            </a:r>
            <a:r>
              <a:rPr lang="ko-KR" altLang="en-US" sz="1600" b="1"/>
              <a:t> 정의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 - </a:t>
            </a:r>
            <a:r>
              <a:rPr lang="ko-KR" altLang="en-US" sz="1400" b="1" dirty="0"/>
              <a:t>애플리케이션 실행 시 미리 데이터베이스와 연결된 상태를 가지고 있는 객체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</a:t>
            </a:r>
            <a:r>
              <a:rPr lang="ko-KR" altLang="en-US" sz="1400" b="1" dirty="0"/>
              <a:t>애플리케이션은 실행 중 데이터베이스 연동 작업 시 이 </a:t>
            </a:r>
            <a:r>
              <a:rPr lang="en-US" altLang="ko-KR" sz="1400" b="1" dirty="0" err="1"/>
              <a:t>ConnectionPool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객체를 이용하여 연동한다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1" y="2362981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/>
              <a:t>ConnectionPool</a:t>
            </a:r>
            <a:r>
              <a:rPr lang="ko-KR" altLang="en-US" sz="1600" b="1" dirty="0"/>
              <a:t> 등장 배경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4040" y="2701534"/>
            <a:ext cx="10204545" cy="292134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75060" y="2852382"/>
            <a:ext cx="8475260" cy="565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애플리케이션에서 데이터베이스와 </a:t>
            </a:r>
            <a:r>
              <a:rPr lang="en-US" altLang="ko-KR" sz="1600" b="1" dirty="0">
                <a:solidFill>
                  <a:schemeClr val="tx1"/>
                </a:solidFill>
              </a:rPr>
              <a:t>connection </a:t>
            </a:r>
            <a:r>
              <a:rPr lang="ko-KR" altLang="en-US" sz="1600" b="1" dirty="0">
                <a:solidFill>
                  <a:schemeClr val="tx1"/>
                </a:solidFill>
              </a:rPr>
              <a:t>맺는 부분이 가장 많은 시간이 걸린다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75060" y="4408227"/>
            <a:ext cx="8475260" cy="777922"/>
          </a:xfrm>
          <a:prstGeom prst="roundRect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애플리케이션 실행 시 미리 </a:t>
            </a:r>
            <a:r>
              <a:rPr lang="en-US" altLang="ko-KR" sz="1600" b="1" dirty="0">
                <a:solidFill>
                  <a:schemeClr val="tx1"/>
                </a:solidFill>
              </a:rPr>
              <a:t>Connection </a:t>
            </a:r>
            <a:r>
              <a:rPr lang="ko-KR" altLang="en-US" sz="1600" b="1" dirty="0">
                <a:solidFill>
                  <a:schemeClr val="tx1"/>
                </a:solidFill>
              </a:rPr>
              <a:t>객체 및 데이터베이스와 연결을 맺고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애플리케이션은 데이터베이스 연동 작업 발생 시 </a:t>
            </a:r>
            <a:r>
              <a:rPr lang="en-US" altLang="ko-KR" sz="1600" b="1" dirty="0">
                <a:solidFill>
                  <a:schemeClr val="tx1"/>
                </a:solidFill>
              </a:rPr>
              <a:t>Connection </a:t>
            </a:r>
            <a:r>
              <a:rPr lang="ko-KR" altLang="en-US" sz="1600" b="1" dirty="0">
                <a:solidFill>
                  <a:schemeClr val="tx1"/>
                </a:solidFill>
              </a:rPr>
              <a:t>객체를 이용하여 작업한다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784696" y="3671066"/>
            <a:ext cx="481616" cy="5182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17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9.ConnectionPool </a:t>
            </a:r>
            <a:r>
              <a:rPr lang="ko-KR" altLang="en-US" sz="2400" b="1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ConnectionPool</a:t>
            </a:r>
            <a:r>
              <a:rPr lang="ko-KR" altLang="en-US" sz="1600" b="1"/>
              <a:t>  연결 과정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00" y="1674764"/>
            <a:ext cx="4257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98" y="1693814"/>
            <a:ext cx="4181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00" y="4247511"/>
            <a:ext cx="4181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98" y="4247511"/>
            <a:ext cx="48101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54" y="1295816"/>
            <a:ext cx="8448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오라클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81271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/>
              <a:t>➋ downloads </a:t>
            </a:r>
            <a:r>
              <a:rPr lang="ko-KR" altLang="en-US" sz="1600" b="1"/>
              <a:t>항목에서 ‘</a:t>
            </a:r>
            <a:r>
              <a:rPr lang="en-US" altLang="ko-KR" sz="1600" b="1"/>
              <a:t>Oracle Database 11g express Edition’</a:t>
            </a:r>
            <a:r>
              <a:rPr lang="ko-KR" altLang="en-US" sz="1600" b="1"/>
              <a:t>을 선택한다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4954137" y="2743201"/>
            <a:ext cx="9007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82113" y="3431110"/>
            <a:ext cx="1349194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6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9.ConnectionPool </a:t>
            </a:r>
            <a:r>
              <a:rPr lang="ko-KR" altLang="en-US" sz="2400" b="1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자바에서 </a:t>
            </a:r>
            <a:r>
              <a:rPr lang="en-US" altLang="ko-KR" sz="1600" b="1"/>
              <a:t>ConnectionPool </a:t>
            </a:r>
            <a:r>
              <a:rPr lang="ko-KR" altLang="en-US" sz="1600" b="1"/>
              <a:t>기능 제공 클래스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javax.sql.DataSource </a:t>
            </a:r>
            <a:r>
              <a:rPr lang="ko-KR" altLang="en-US" sz="1400" b="1"/>
              <a:t>클래스를 이용하여 </a:t>
            </a:r>
            <a:r>
              <a:rPr lang="en-US" altLang="ko-KR" sz="1400" b="1"/>
              <a:t>ConnectionPool </a:t>
            </a:r>
            <a:r>
              <a:rPr lang="ko-KR" altLang="en-US" sz="1400" b="1"/>
              <a:t>기능을 구현한다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1" y="2024427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javax.sql.DataSource </a:t>
            </a:r>
            <a:r>
              <a:rPr lang="ko-KR" altLang="en-US" sz="1600" b="1"/>
              <a:t>여러 가지 메서드 기능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8945"/>
              </p:ext>
            </p:extLst>
          </p:nvPr>
        </p:nvGraphicFramePr>
        <p:xfrm>
          <a:off x="1209964" y="2387216"/>
          <a:ext cx="9298812" cy="147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getConnection()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대표하는 데이터베이스와 연결을 시도한다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getConnection(String  username,</a:t>
                      </a: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String password)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ko-KR" altLang="en-US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 연결을 시도한다</a:t>
                      </a:r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</a:p>
                    <a:p>
                      <a:r>
                        <a:rPr lang="en-US" altLang="ko-KR" sz="14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9.ConnectionPool </a:t>
            </a:r>
            <a:r>
              <a:rPr lang="ko-KR" altLang="en-US" sz="2400" b="1">
                <a:solidFill>
                  <a:srgbClr val="FF6600"/>
                </a:solidFill>
              </a:rPr>
              <a:t>기능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0419"/>
              </p:ext>
            </p:extLst>
          </p:nvPr>
        </p:nvGraphicFramePr>
        <p:xfrm>
          <a:off x="323278" y="1322390"/>
          <a:ext cx="757877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CPoolMemberTest.java</a:t>
                      </a:r>
                      <a:endParaRPr lang="en-US" altLang="ko-KR" sz="1200" b="1" i="0" u="none" strike="noStrike" kern="1200" baseline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java.sql.*;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CPoolMemberTest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oracle.jdbc.driver.OracleDriver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:@192.168.0.4:1521:XE";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 = 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scott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"tiger";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initialCons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5; //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최초 생성되는 커넥션 풀 </a:t>
                      </a:r>
                      <a:r>
                        <a:rPr lang="ko-KR" altLang="en-US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객체수</a:t>
                      </a:r>
                      <a:endParaRPr lang="en-US" altLang="ko-KR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maxCons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= 20;   //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최대 생성 커넥션 풀 </a:t>
                      </a:r>
                      <a:r>
                        <a:rPr lang="ko-KR" altLang="en-US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객체수</a:t>
                      </a:r>
                      <a:endParaRPr lang="en-US" altLang="ko-KR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boolean block = true;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long timeout = 10000;   //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최대 연결 시간</a:t>
                      </a:r>
                      <a:endParaRPr lang="en-US" altLang="ko-KR" sz="1200" b="1" i="0" u="none" strike="noStrike" kern="1200" baseline="0" dirty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 []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Connection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Statement stmt;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cp;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try{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cp = new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(url, user,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initialCons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maxCons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, block, timeout);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cp.getConnection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.... </a:t>
                      </a:r>
                      <a:endParaRPr lang="en-US" altLang="ko-KR" sz="12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ConnectionPool </a:t>
            </a:r>
            <a:r>
              <a:rPr lang="ko-KR" altLang="en-US" sz="1600" b="1"/>
              <a:t>사용 예제</a:t>
            </a:r>
          </a:p>
        </p:txBody>
      </p:sp>
    </p:spTree>
    <p:extLst>
      <p:ext uri="{BB962C8B-B14F-4D97-AF65-F5344CB8AC3E}">
        <p14:creationId xmlns:p14="http://schemas.microsoft.com/office/powerpoint/2010/main" val="2584796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6600"/>
                </a:solidFill>
              </a:rPr>
              <a:t>10.DAO</a:t>
            </a:r>
            <a:r>
              <a:rPr lang="ko-KR" altLang="en-US" sz="2400" b="1" dirty="0">
                <a:solidFill>
                  <a:srgbClr val="FF6600"/>
                </a:solidFill>
              </a:rPr>
              <a:t>와 </a:t>
            </a:r>
            <a:r>
              <a:rPr lang="en-US" altLang="ko-KR" sz="2400" b="1" dirty="0">
                <a:solidFill>
                  <a:srgbClr val="FF6600"/>
                </a:solidFill>
              </a:rPr>
              <a:t>VO </a:t>
            </a:r>
            <a:r>
              <a:rPr lang="ko-KR" altLang="en-US" sz="2400" b="1" dirty="0">
                <a:solidFill>
                  <a:srgbClr val="FF6600"/>
                </a:solidFill>
              </a:rPr>
              <a:t>정의와 사용법</a:t>
            </a:r>
            <a:endParaRPr lang="en-US" altLang="ko-KR" sz="2400" b="1" dirty="0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DAO(Data Access Object)</a:t>
            </a:r>
            <a:r>
              <a:rPr lang="ko-KR" altLang="en-US" sz="1600" b="1"/>
              <a:t>의 정의와 사용법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 - </a:t>
            </a:r>
            <a:r>
              <a:rPr lang="ko-KR" altLang="en-US" sz="1400" b="1" dirty="0"/>
              <a:t>자바 프로그램에서 </a:t>
            </a:r>
            <a:r>
              <a:rPr lang="ko-KR" altLang="en-US" sz="1400" b="1" dirty="0">
                <a:solidFill>
                  <a:srgbClr val="FFFF00"/>
                </a:solidFill>
              </a:rPr>
              <a:t>데이터베이스 작업</a:t>
            </a:r>
            <a:r>
              <a:rPr lang="ko-KR" altLang="en-US" sz="1400" b="1" dirty="0"/>
              <a:t>만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/>
              <a:t>수행하는 클래스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데이터베이스 접속 </a:t>
            </a:r>
            <a:r>
              <a:rPr lang="en-US" altLang="ko-KR" sz="1400" b="1" dirty="0"/>
              <a:t>+ SQL</a:t>
            </a:r>
            <a:r>
              <a:rPr lang="ko-KR" altLang="en-US" sz="1400" b="1" dirty="0"/>
              <a:t>문 요청</a:t>
            </a:r>
            <a:r>
              <a:rPr lang="en-US" altLang="ko-KR" sz="1400" b="1" dirty="0"/>
              <a:t>/</a:t>
            </a:r>
            <a:r>
              <a:rPr lang="ko-KR" altLang="en-US" sz="1400" b="1" dirty="0" err="1"/>
              <a:t>응답처리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- </a:t>
            </a:r>
            <a:r>
              <a:rPr lang="ko-KR" altLang="en-US" sz="1400" b="1" dirty="0"/>
              <a:t>자바 프로그램의 다른 기능을 하는 클래스와 구분하여 작업한다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3" y="2308390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DAO(Data Access Object) </a:t>
            </a:r>
            <a:r>
              <a:rPr lang="ko-KR" altLang="en-US" sz="1600" b="1"/>
              <a:t>등장 배경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64040" y="2701534"/>
            <a:ext cx="10204545" cy="2921343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75060" y="2852382"/>
            <a:ext cx="8475260" cy="5650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하나의 클래스 안에 코드가 많아져서 개발이나 유지 관리가 힘들어진다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88452" y="4408227"/>
            <a:ext cx="9044036" cy="777922"/>
          </a:xfrm>
          <a:prstGeom prst="roundRect">
            <a:avLst/>
          </a:prstGeom>
          <a:solidFill>
            <a:srgbClr val="E3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-</a:t>
            </a:r>
            <a:r>
              <a:rPr lang="ko-KR" altLang="en-US" sz="1600" b="1">
                <a:solidFill>
                  <a:schemeClr val="tx1"/>
                </a:solidFill>
              </a:rPr>
              <a:t>화면 기능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데이터베이스 연동 기능 등을 각각 담당하는 클래스로 나누어 프로그램을 구현한다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- </a:t>
            </a:r>
            <a:r>
              <a:rPr lang="ko-KR" altLang="en-US" sz="1600" b="1">
                <a:solidFill>
                  <a:schemeClr val="tx1"/>
                </a:solidFill>
              </a:rPr>
              <a:t>유지 관리가 편리하며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ko-KR" altLang="en-US" sz="1600" b="1">
                <a:solidFill>
                  <a:schemeClr val="tx1"/>
                </a:solidFill>
              </a:rPr>
              <a:t>재사용성이 높아진다</a:t>
            </a:r>
            <a:r>
              <a:rPr lang="en-US" altLang="ko-KR" sz="1600" b="1">
                <a:solidFill>
                  <a:schemeClr val="tx1"/>
                </a:solidFill>
              </a:rPr>
              <a:t>.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5784696" y="3671066"/>
            <a:ext cx="481616" cy="5182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58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VO(Value Object)</a:t>
            </a:r>
            <a:r>
              <a:rPr lang="ko-KR" altLang="en-US" sz="1600" b="1"/>
              <a:t>의 정의와 사용법 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728491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- </a:t>
            </a:r>
            <a:r>
              <a:rPr lang="ko-KR" altLang="en-US" sz="1400" b="1"/>
              <a:t>여러 다른 타입의 데이터를 다른 클래스로 전달할 때 사용된다</a:t>
            </a:r>
            <a:r>
              <a:rPr lang="en-US" altLang="ko-KR" sz="1400" b="1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- ‘TO(Transfer Object)’</a:t>
            </a:r>
            <a:r>
              <a:rPr lang="ko-KR" altLang="en-US" sz="1400" b="1"/>
              <a:t>라고도 한다</a:t>
            </a:r>
            <a:r>
              <a:rPr lang="en-US" altLang="ko-KR" sz="1400" b="1"/>
              <a:t>. </a:t>
            </a:r>
            <a:endParaRPr lang="ko-KR" altLang="en-US" sz="1400" b="1"/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71423" y="2185558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VO </a:t>
            </a:r>
            <a:r>
              <a:rPr lang="ko-KR" altLang="en-US" sz="1600" b="1"/>
              <a:t>만드는 방법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64040" y="2555966"/>
            <a:ext cx="10204545" cy="1061829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306285" y="2555966"/>
            <a:ext cx="9612811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테이블의 컬럼이름을 </a:t>
            </a:r>
            <a:r>
              <a:rPr lang="en-US" altLang="ko-KR" sz="1400" b="1" dirty="0"/>
              <a:t>VO </a:t>
            </a:r>
            <a:r>
              <a:rPr lang="ko-KR" altLang="en-US" sz="1400" b="1" dirty="0"/>
              <a:t>클래스의 </a:t>
            </a:r>
            <a:r>
              <a:rPr lang="ko-KR" altLang="en-US" sz="1400" b="1" dirty="0" err="1"/>
              <a:t>맴버필드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속성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로 선언한다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기본생성자와 모든 필드를 초기화하는 생성자를 기본적으로 구현한다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각 속성에 대한 </a:t>
            </a:r>
            <a:r>
              <a:rPr lang="en-US" altLang="ko-KR" sz="1400" b="1" dirty="0"/>
              <a:t>getter/setter </a:t>
            </a:r>
            <a:r>
              <a:rPr lang="ko-KR" altLang="en-US" sz="1400" b="1" dirty="0"/>
              <a:t>메서드를 구현한다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en-US" altLang="ko-KR" sz="1400" b="1" dirty="0" err="1"/>
              <a:t>toString</a:t>
            </a:r>
            <a:r>
              <a:rPr lang="en-US" altLang="ko-KR" sz="1400" b="1" dirty="0"/>
              <a:t>(), equals(), </a:t>
            </a:r>
            <a:r>
              <a:rPr lang="en-US" altLang="ko-KR" sz="1400" b="1" dirty="0" err="1"/>
              <a:t>hashCode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구현합니다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endParaRPr lang="ko-KR" altLang="en-US" sz="1400" b="1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30382"/>
              </p:ext>
            </p:extLst>
          </p:nvPr>
        </p:nvGraphicFramePr>
        <p:xfrm>
          <a:off x="937429" y="3841341"/>
          <a:ext cx="42350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MemberVO{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속성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id;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name;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height;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weight;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private int age;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MemberVO(){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//getters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setters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… 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19366" y="4544704"/>
            <a:ext cx="1787857" cy="928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8" y="5177477"/>
            <a:ext cx="3505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61788" y="5008728"/>
            <a:ext cx="3505200" cy="46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4" idx="1"/>
          </p:cNvCxnSpPr>
          <p:nvPr/>
        </p:nvCxnSpPr>
        <p:spPr>
          <a:xfrm flipH="1" flipV="1">
            <a:off x="3207224" y="4763069"/>
            <a:ext cx="2654564" cy="4776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1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</a:t>
            </a:r>
            <a:r>
              <a:rPr lang="ko-KR" altLang="en-US" sz="1600" b="1"/>
              <a:t>와 </a:t>
            </a:r>
            <a:r>
              <a:rPr lang="en-US" altLang="ko-KR" sz="1600" b="1"/>
              <a:t>VO</a:t>
            </a:r>
            <a:r>
              <a:rPr lang="ko-KR" altLang="en-US" sz="1600" b="1"/>
              <a:t>를 이용한 회원 정보 조회 시퀀스 다이어그램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68653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MemberTest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70211" y="1393517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19" idx="2"/>
          </p:cNvCxnSpPr>
          <p:nvPr/>
        </p:nvCxnSpPr>
        <p:spPr>
          <a:xfrm>
            <a:off x="2458116" y="1707416"/>
            <a:ext cx="0" cy="48121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208008" y="1707415"/>
            <a:ext cx="23815" cy="4812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505750" y="1912121"/>
            <a:ext cx="27022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437467" y="2411901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85101" y="213490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list()</a:t>
            </a:r>
            <a:endParaRPr lang="ko-KR" altLang="en-US" sz="12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212040" y="3145943"/>
            <a:ext cx="41051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59674" y="286894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executeQuery()</a:t>
            </a:r>
            <a:endParaRPr lang="ko-KR" altLang="en-US" sz="1200" b="1"/>
          </a:p>
        </p:txBody>
      </p:sp>
      <p:cxnSp>
        <p:nvCxnSpPr>
          <p:cNvPr id="42" name="직선 화살표 연결선 41"/>
          <p:cNvCxnSpPr>
            <a:endCxn id="52" idx="1"/>
          </p:cNvCxnSpPr>
          <p:nvPr/>
        </p:nvCxnSpPr>
        <p:spPr>
          <a:xfrm>
            <a:off x="5223539" y="4142230"/>
            <a:ext cx="160686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481932" y="4415186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7417" y="1635122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&lt;&lt;create&gt;&gt;</a:t>
            </a:r>
            <a:endParaRPr lang="ko-KR" altLang="en-US" sz="1200" b="1"/>
          </a:p>
        </p:txBody>
      </p:sp>
      <p:cxnSp>
        <p:nvCxnSpPr>
          <p:cNvPr id="47" name="직선 연결선 46"/>
          <p:cNvCxnSpPr/>
          <p:nvPr/>
        </p:nvCxnSpPr>
        <p:spPr>
          <a:xfrm>
            <a:off x="9317213" y="1654592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8492898" y="1197396"/>
            <a:ext cx="1648631" cy="653170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223539" y="3649588"/>
            <a:ext cx="40936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71173" y="3379568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레코드셋 리턴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30408" y="3985280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MemberVO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75844" y="3850261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레코드셋 세팅</a:t>
            </a:r>
          </a:p>
        </p:txBody>
      </p:sp>
      <p:cxnSp>
        <p:nvCxnSpPr>
          <p:cNvPr id="55" name="직선 연결선 54"/>
          <p:cNvCxnSpPr>
            <a:stCxn id="52" idx="2"/>
          </p:cNvCxnSpPr>
          <p:nvPr/>
        </p:nvCxnSpPr>
        <p:spPr>
          <a:xfrm>
            <a:off x="7819871" y="4299179"/>
            <a:ext cx="0" cy="122960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271173" y="4797323"/>
            <a:ext cx="254869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5223539" y="5138517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66" name="직선 연결선 45065"/>
          <p:cNvCxnSpPr/>
          <p:nvPr/>
        </p:nvCxnSpPr>
        <p:spPr>
          <a:xfrm>
            <a:off x="6026972" y="5138517"/>
            <a:ext cx="0" cy="33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223539" y="5475956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51827" y="486717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ArrayList </a:t>
            </a:r>
            <a:r>
              <a:rPr lang="ko-KR" altLang="en-US" sz="1200" b="1"/>
              <a:t>저장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437466" y="5752667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05748" y="5390280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ArrayList </a:t>
            </a:r>
            <a:r>
              <a:rPr lang="ko-KR" altLang="en-US" sz="1200" b="1"/>
              <a:t>저장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2467290" y="6168366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0723" y="6168366"/>
            <a:ext cx="0" cy="337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2467290" y="6505805"/>
            <a:ext cx="8034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95578" y="589702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콘솔 출력</a:t>
            </a:r>
          </a:p>
        </p:txBody>
      </p:sp>
    </p:spTree>
    <p:extLst>
      <p:ext uri="{BB962C8B-B14F-4D97-AF65-F5344CB8AC3E}">
        <p14:creationId xmlns:p14="http://schemas.microsoft.com/office/powerpoint/2010/main" val="3123732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66904"/>
              </p:ext>
            </p:extLst>
          </p:nvPr>
        </p:nvGraphicFramePr>
        <p:xfrm>
          <a:off x="323278" y="1322390"/>
          <a:ext cx="757877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MemberVO.java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id;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name;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height;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weight;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age;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=name;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=age;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height,int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weight,int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this.id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=id;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this.name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=name;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=height;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thid.weigh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=weight;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this.age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=age;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getter/setter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..</a:t>
                      </a:r>
                      <a:endParaRPr lang="en-US" altLang="ko-KR" sz="12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DAO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VO</a:t>
            </a:r>
            <a:r>
              <a:rPr lang="ko-KR" altLang="en-US" sz="1600" b="1" dirty="0"/>
              <a:t>를 사용한 데이터베이스 연동 예제</a:t>
            </a:r>
          </a:p>
        </p:txBody>
      </p:sp>
    </p:spTree>
    <p:extLst>
      <p:ext uri="{BB962C8B-B14F-4D97-AF65-F5344CB8AC3E}">
        <p14:creationId xmlns:p14="http://schemas.microsoft.com/office/powerpoint/2010/main" val="3447582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61572"/>
              </p:ext>
            </p:extLst>
          </p:nvPr>
        </p:nvGraphicFramePr>
        <p:xfrm>
          <a:off x="323278" y="1322390"/>
          <a:ext cx="579091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MemberDAO.java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java.util.*;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MemberDAO{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driver="oracle.jdbc.driver.OracleDriver";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="jdbc:oracle:thin:@127.0.0.1:1521:XE";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"scott";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pwd="tiger";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Connection con;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Statement stmt;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ResultSet rs;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ArrayList&lt;MemberVo&gt; list(){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ArrayList&lt;MemberVo&gt; list = new ArrayList&lt;MemberVo&gt;();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connDB();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 = "select * from Member 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System.out.println(query);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ResultSet rs = stmt.executeQuery(query);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 rs.next()){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id=rs.getString("id");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 name = rs.getString("name");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height = rs.getInt("height");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weight = rs.getInt("weight");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age = rs.getInt("age");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</a:t>
            </a:r>
            <a:r>
              <a:rPr lang="ko-KR" altLang="en-US" sz="1600" b="1"/>
              <a:t>와 </a:t>
            </a:r>
            <a:r>
              <a:rPr lang="en-US" altLang="ko-KR" sz="1600" b="1"/>
              <a:t>VO</a:t>
            </a:r>
            <a:r>
              <a:rPr lang="ko-KR" altLang="en-US" sz="1600" b="1"/>
              <a:t>를 사용한 데이터베이스 연동 예제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43080"/>
              </p:ext>
            </p:extLst>
          </p:nvPr>
        </p:nvGraphicFramePr>
        <p:xfrm>
          <a:off x="6401081" y="791427"/>
          <a:ext cx="579091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MemberVO data = new MemberVO();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data.setId(id);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data.setName( name);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data.setHeight(height);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data.setWeight(weight);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data.setAge(age);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list.add(data);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//end while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stmt.close();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con.close();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return list;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//end list()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public void connDB(){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System.out.println("Oracle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 = DriverManager.getConnection(url, user, pwd);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 = con.createStatement( 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System.out.println("Statement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 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764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7208"/>
              </p:ext>
            </p:extLst>
          </p:nvPr>
        </p:nvGraphicFramePr>
        <p:xfrm>
          <a:off x="323278" y="1322390"/>
          <a:ext cx="555890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MemberTest{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list=dao.list();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for(int i=0; i&lt;list.size( );i++){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data=(MemberVO) list.get(i);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id=data.getId();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name=data.getName();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height=data.getHeight();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weight=data.getWeight();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age=data.getAge(); </a:t>
                      </a:r>
                    </a:p>
                    <a:p>
                      <a:endParaRPr lang="ko-KR" altLang="en-US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&gt;&gt;"+id+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&gt;&gt;"+name+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&gt;&gt;"+height+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&gt;&gt;"+weight+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&gt;&gt;"+age);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DAO</a:t>
            </a:r>
            <a:r>
              <a:rPr lang="ko-KR" altLang="en-US" sz="1600" b="1"/>
              <a:t>와 </a:t>
            </a:r>
            <a:r>
              <a:rPr lang="en-US" altLang="ko-KR" sz="1600" b="1"/>
              <a:t>VO</a:t>
            </a:r>
            <a:r>
              <a:rPr lang="ko-KR" altLang="en-US" sz="1600" b="1"/>
              <a:t>를 사용한 데이터베이스 연동 예제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4599296" y="2920621"/>
            <a:ext cx="150125" cy="13374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5199798" y="3166281"/>
            <a:ext cx="2156346" cy="750626"/>
          </a:xfrm>
          <a:prstGeom prst="wedgeRectCallout">
            <a:avLst>
              <a:gd name="adj1" fmla="val -70833"/>
              <a:gd name="adj2" fmla="val 131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FF0000"/>
                </a:solidFill>
              </a:rPr>
              <a:t>Vo</a:t>
            </a:r>
            <a:r>
              <a:rPr lang="ko-KR" altLang="en-US" sz="1200" b="1">
                <a:solidFill>
                  <a:srgbClr val="FF0000"/>
                </a:solidFill>
              </a:rPr>
              <a:t>객체의 </a:t>
            </a:r>
            <a:r>
              <a:rPr lang="en-US" altLang="ko-KR" sz="1200" b="1">
                <a:solidFill>
                  <a:srgbClr val="FF0000"/>
                </a:solidFill>
              </a:rPr>
              <a:t>getter </a:t>
            </a:r>
            <a:r>
              <a:rPr lang="ko-KR" altLang="en-US" sz="1200" b="1">
                <a:solidFill>
                  <a:srgbClr val="FF0000"/>
                </a:solidFill>
              </a:rPr>
              <a:t>메서드를 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이용해서 레코드의 필드값을 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가지고 온다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45" y="4258101"/>
            <a:ext cx="5324475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64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71890"/>
              </p:ext>
            </p:extLst>
          </p:nvPr>
        </p:nvGraphicFramePr>
        <p:xfrm>
          <a:off x="323278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java.util.ArrayList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&gt; list(String _name){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list=new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MemberVO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connDB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query="select * from Member";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if(_name!=null)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name='"+_name+"'";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stmt.executeQuery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(query);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while(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rs.next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()){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id=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("id");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String name=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rs.getString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("name");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height=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("height");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weight=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("weight");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age=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rs.getInt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("age");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... </a:t>
                      </a:r>
                    </a:p>
                    <a:p>
                      <a:r>
                        <a:rPr lang="en-US" altLang="ko-KR" sz="12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... </a:t>
                      </a:r>
                      <a:endParaRPr lang="en-US" altLang="ko-KR" sz="12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동적 쿼리문 만들기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4578822" y="3694480"/>
            <a:ext cx="177421" cy="554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5152104" y="3480179"/>
            <a:ext cx="2006221" cy="768338"/>
          </a:xfrm>
          <a:prstGeom prst="wedgeRectCallout">
            <a:avLst>
              <a:gd name="adj1" fmla="val -71567"/>
              <a:gd name="adj2" fmla="val -66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_name</a:t>
            </a:r>
            <a:r>
              <a:rPr lang="ko-KR" altLang="en-US" sz="1200" b="1" dirty="0">
                <a:solidFill>
                  <a:srgbClr val="FF0000"/>
                </a:solidFill>
              </a:rPr>
              <a:t>이 </a:t>
            </a:r>
            <a:r>
              <a:rPr lang="en-US" altLang="ko-KR" sz="1200" b="1" dirty="0">
                <a:solidFill>
                  <a:srgbClr val="FF0000"/>
                </a:solidFill>
              </a:rPr>
              <a:t>null</a:t>
            </a:r>
            <a:r>
              <a:rPr lang="ko-KR" altLang="en-US" sz="1200" b="1" dirty="0">
                <a:solidFill>
                  <a:srgbClr val="FF0000"/>
                </a:solidFill>
              </a:rPr>
              <a:t>이 아니면 </a:t>
            </a:r>
            <a:r>
              <a:rPr lang="en-US" altLang="ko-KR" sz="1200" b="1" dirty="0">
                <a:solidFill>
                  <a:srgbClr val="FF0000"/>
                </a:solidFill>
              </a:rPr>
              <a:t>_name</a:t>
            </a:r>
            <a:r>
              <a:rPr lang="ko-KR" altLang="en-US" sz="1200" b="1" dirty="0">
                <a:solidFill>
                  <a:srgbClr val="FF0000"/>
                </a:solidFill>
              </a:rPr>
              <a:t>을 조건절에 추가 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9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94558"/>
              </p:ext>
            </p:extLst>
          </p:nvPr>
        </p:nvGraphicFramePr>
        <p:xfrm>
          <a:off x="323278" y="1322390"/>
          <a:ext cx="555890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MemberTest{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_name="</a:t>
                      </a:r>
                      <a:r>
                        <a:rPr lang="ko-KR" altLang="en-US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이순신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ArrayList&lt;MemberVO&gt; list=dao.list(_name);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for(int i=0; i&lt;list.size( );i++){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data=(MemberVO) list.get(i);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id=data.getId();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name=data.getName();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height=data.getHeight();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weight=data.getWeight();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age=data.getAge(); </a:t>
                      </a:r>
                    </a:p>
                    <a:p>
                      <a:endParaRPr lang="ko-KR" altLang="en-US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&gt;&gt;"+id+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이름은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&gt;&gt;"+name+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&gt;&gt;"+height+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&gt;&gt;"+weight+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"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&gt;&gt;"+age);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동적 쿼리문 만들기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71" y="4358896"/>
            <a:ext cx="55911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5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8" y="1693228"/>
            <a:ext cx="5752175" cy="377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69" y="1693228"/>
            <a:ext cx="6005222" cy="387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오라클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6966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➌ “</a:t>
            </a:r>
            <a:r>
              <a:rPr lang="en-US" altLang="ko-KR" sz="1600" b="1"/>
              <a:t>Accept License Agreement</a:t>
            </a:r>
            <a:r>
              <a:rPr lang="ko-KR" altLang="en-US" sz="1600" b="1"/>
              <a:t>”를 클릭한 후 자신의 운영체제에 맞는 </a:t>
            </a:r>
            <a:r>
              <a:rPr lang="en-US" altLang="ko-KR" sz="1600" b="1"/>
              <a:t>DBMS</a:t>
            </a:r>
            <a:r>
              <a:rPr lang="ko-KR" altLang="en-US" sz="1600" b="1"/>
              <a:t>를 다운로드 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7765576" y="3444757"/>
            <a:ext cx="3002508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858029" y="3117212"/>
            <a:ext cx="2864095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29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16723"/>
              </p:ext>
            </p:extLst>
          </p:nvPr>
        </p:nvGraphicFramePr>
        <p:xfrm>
          <a:off x="323278" y="1322390"/>
          <a:ext cx="53678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MemberDAO{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ArrayList&lt;MemberVo&gt; list(MemberVO vo){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ArrayList&lt;MemberVo&gt; list(MemberVo vo){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_age=0;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list=new ArrayList&lt;MemberVO&gt;();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_name=vo.getName();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_age=vo.getAge( ); </a:t>
                      </a:r>
                    </a:p>
                    <a:p>
                      <a:endParaRPr lang="ko-KR" altLang="en-US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connDB();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query="select * from Member";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if(_name!=null &amp;&amp; _age!=0 ){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name='"+_name+"' and age="+_age;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if(_name !=null &amp;&amp; _age==0){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name='"+_name+”’”;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}else if(_name ==null &amp;&amp; _age!=0){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query+=" where age="+_age;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동적 쿼리문 만들기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18400"/>
              </p:ext>
            </p:extLst>
          </p:nvPr>
        </p:nvGraphicFramePr>
        <p:xfrm>
          <a:off x="6423827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MemberTest 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int age=25;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MemberVO vo=new MemberVO(_name ,_age);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list=dao.list(vo);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for(int i=0; i&lt;list.size();i++){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data=(MemberVO) list.get(i);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id=data.getId();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name=data.getName();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height=data.getHeight();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weight=data.getWeight();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age=data.getAge();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73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동적 쿼리문 만들기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0" y="1502817"/>
            <a:ext cx="5543550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9817" y="3109685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(a) </a:t>
            </a:r>
            <a:r>
              <a:rPr lang="ko-KR" altLang="en-US" sz="1400" b="1"/>
              <a:t>이름이 ‘이순신’이고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25</a:t>
            </a:r>
            <a:r>
              <a:rPr lang="ko-KR" altLang="en-US" sz="1400" b="1"/>
              <a:t>인 경우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11" y="1521867"/>
            <a:ext cx="554355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91058" y="3080385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(b) </a:t>
            </a:r>
            <a:r>
              <a:rPr lang="ko-KR" altLang="en-US" sz="1400" b="1"/>
              <a:t>이름은 </a:t>
            </a:r>
            <a:r>
              <a:rPr lang="en-US" altLang="ko-KR" sz="1400" b="1"/>
              <a:t>null</a:t>
            </a:r>
            <a:r>
              <a:rPr lang="ko-KR" altLang="en-US" sz="1400" b="1"/>
              <a:t>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25</a:t>
            </a:r>
            <a:r>
              <a:rPr lang="ko-KR" altLang="en-US" sz="1400" b="1"/>
              <a:t>인 경우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87" y="3819099"/>
            <a:ext cx="56292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6618" y="5716407"/>
            <a:ext cx="570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(c) </a:t>
            </a:r>
            <a:r>
              <a:rPr lang="ko-KR" altLang="en-US" sz="1400" b="1"/>
              <a:t>이름은 </a:t>
            </a:r>
            <a:r>
              <a:rPr lang="en-US" altLang="ko-KR" sz="1400" b="1"/>
              <a:t>null</a:t>
            </a:r>
            <a:r>
              <a:rPr lang="ko-KR" altLang="en-US" sz="1400" b="1"/>
              <a:t>이고</a:t>
            </a:r>
            <a:r>
              <a:rPr lang="en-US" altLang="ko-KR" sz="1400" b="1"/>
              <a:t>, </a:t>
            </a:r>
            <a:r>
              <a:rPr lang="ko-KR" altLang="en-US" sz="1400" b="1"/>
              <a:t>나이가 </a:t>
            </a:r>
            <a:r>
              <a:rPr lang="en-US" altLang="ko-KR" sz="1400" b="1"/>
              <a:t>0</a:t>
            </a:r>
            <a:r>
              <a:rPr lang="ko-KR" altLang="en-US" sz="1400" b="1"/>
              <a:t>인 경우 </a:t>
            </a:r>
          </a:p>
        </p:txBody>
      </p:sp>
    </p:spTree>
    <p:extLst>
      <p:ext uri="{BB962C8B-B14F-4D97-AF65-F5344CB8AC3E}">
        <p14:creationId xmlns:p14="http://schemas.microsoft.com/office/powerpoint/2010/main" val="1949955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10.DAO</a:t>
            </a:r>
            <a:r>
              <a:rPr lang="ko-KR" altLang="en-US" sz="2400" b="1">
                <a:solidFill>
                  <a:srgbClr val="FF6600"/>
                </a:solidFill>
              </a:rPr>
              <a:t>와 </a:t>
            </a:r>
            <a:r>
              <a:rPr lang="en-US" altLang="ko-KR" sz="2400" b="1">
                <a:solidFill>
                  <a:srgbClr val="FF6600"/>
                </a:solidFill>
              </a:rPr>
              <a:t>VO </a:t>
            </a:r>
            <a:r>
              <a:rPr lang="ko-KR" altLang="en-US" sz="2400" b="1">
                <a:solidFill>
                  <a:srgbClr val="FF6600"/>
                </a:solidFill>
              </a:rPr>
              <a:t>정의와 사용법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65760"/>
              </p:ext>
            </p:extLst>
          </p:nvPr>
        </p:nvGraphicFramePr>
        <p:xfrm>
          <a:off x="323278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MemberDAO.java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MemberDAO{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modMember(MemberVo vo){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_name=null;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_age=0;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_name=vo.getName( 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_age=vo.getAge( 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connDB();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query="update Member 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query+= " set age="+_age;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query+=" where name='"+_name+"'";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System.out.println(query);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stmt.executeUpdate(query);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 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...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회원 정보 갱신하기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02821"/>
              </p:ext>
            </p:extLst>
          </p:nvPr>
        </p:nvGraphicFramePr>
        <p:xfrm>
          <a:off x="6423827" y="1322390"/>
          <a:ext cx="536783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java.util.ArrayList;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MemberTest 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_name="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차범근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int _age=25;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MemberVO vo=new MemberVO(_name,_age);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dao.modMember(vo);      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ArrayList&lt;MemberVO&gt; list=dao.list(vo);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for(int i=0; i&lt;list.size();i++){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MemberVO data=(MemberVO) list.get(i);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id=data.getId();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name=data.getName();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height=data.getHeight();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weight=data.getWeight();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age=data.getAge();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  <a:endParaRPr lang="en-US" altLang="ko-KR"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738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제품 정보 저장 테이블 구성</a:t>
            </a:r>
            <a:r>
              <a:rPr lang="en-US" altLang="ko-KR" sz="1600" b="1"/>
              <a:t>(</a:t>
            </a:r>
            <a:r>
              <a:rPr lang="ko-KR" altLang="en-US" sz="1600" b="1"/>
              <a:t>테이블명</a:t>
            </a:r>
            <a:r>
              <a:rPr lang="en-US" altLang="ko-KR" sz="1600" b="1"/>
              <a:t>:Product)</a:t>
            </a:r>
            <a:endParaRPr lang="ko-KR" altLang="en-US" sz="1600" b="1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0569"/>
              </p:ext>
            </p:extLst>
          </p:nvPr>
        </p:nvGraphicFramePr>
        <p:xfrm>
          <a:off x="1192154" y="1350661"/>
          <a:ext cx="995390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속성명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컬럼명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디폴트값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제품번호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prodCode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제품이름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제품색상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prodColor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제품수량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prodQty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629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1634"/>
              </p:ext>
            </p:extLst>
          </p:nvPr>
        </p:nvGraphicFramePr>
        <p:xfrm>
          <a:off x="527862" y="1116586"/>
          <a:ext cx="67736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ProdVO 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String prodCode;  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제품코드번호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prodName; 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제품이름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prodColor; 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 색상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 int prodQty  ;	    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제품수량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ProdVO(){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this("x20120001","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스마트폰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화이트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",100);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ProdVO(String prodCode, String prodName, String prodColor, int prodQty){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this.prodCode=prodCode;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this.prodName=prodName;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this.prodColor=prodColor;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this.prodQty=prodQty;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//getter/setter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03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69591"/>
              </p:ext>
            </p:extLst>
          </p:nvPr>
        </p:nvGraphicFramePr>
        <p:xfrm>
          <a:off x="1306285" y="1074118"/>
          <a:ext cx="712697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 	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 정보를 테이블에 추가하는 메소드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void addProdInfo(ProdVO prodVO){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code=null;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name= null;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color=null;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int  qty=0;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code=prodVO.getProdCode();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name=prodVO.getProdName();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color=prodInfo.getProdColor();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qty=prodInfo.getProdQty();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    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connDB();  //DB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"INSERT INTOProduct(prodCode,prodName,prodColor,prodQty)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VALUES ( '"+code+"','"+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name+"','"+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color+"'," 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qty +" )";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System.out.println(query) ;	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stmt.executeUpdate(query 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}catch(Exception e){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805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4242"/>
              </p:ext>
            </p:extLst>
          </p:nvPr>
        </p:nvGraphicFramePr>
        <p:xfrm>
          <a:off x="1306285" y="1074118"/>
          <a:ext cx="712697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ProdDAO.java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ArrayList&lt;ProdVO&gt; listProdInfo(){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ArrayList&lt;ProdVO&gt; list =  new ArrayList&lt;ProdVO&gt;();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try{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connDB(); </a:t>
                      </a:r>
                      <a:endParaRPr lang="ko-KR" altLang="en-US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"select * from Product ";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System.out.println(query);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ResultSet rs = stmt.executeQuery( query);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while( rs.next() ){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code=rs.getString("prodCode");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String name = rs.getString("prodName");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String color = rs.getString("prodColor");		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int qty = rs.getInt("prodQty");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ProdVO prodData= new ProdVO();  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prodData.setProdCode(code);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prodData.setProdName( name);               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prodData.setProdColor(color);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prodData.setProdQty(qty);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list.add( prodData);	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} //end while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rs.close();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stmt.close();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con.close();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}catch(Exception e){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e.printStackTrace();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return list;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 //end list()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63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11.</a:t>
            </a:r>
            <a:r>
              <a:rPr lang="ko-KR" altLang="en-US" sz="2400" b="1">
                <a:solidFill>
                  <a:srgbClr val="FF6600"/>
                </a:solidFill>
              </a:rPr>
              <a:t>제품 정보 저장 및 조회 기능 구현하기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94941"/>
              </p:ext>
            </p:extLst>
          </p:nvPr>
        </p:nvGraphicFramePr>
        <p:xfrm>
          <a:off x="1306285" y="1100964"/>
          <a:ext cx="659674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class ProductTest 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[]args){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ProdVO prod1 = new ProdVO();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//ProdVO prod2 =new ProdVO("x20120002","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스마트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TV","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그레이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",200);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//ProdVO prod3 =new ProdVO("x20120003","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노트북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블랙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",300);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ProdDAO dao  = new ProdDAO();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dao.addProdInfo(prod1);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ArrayList&lt;ProdVO&gt; list  = dao.listProdInfo();   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for( int i = 0 ; i &lt; list.size(); i++ ){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ProdVO prodData = list.get(i);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prodCode=prodData.getProdCode();  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prodName = prodData.getProdName();          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prodColor = prodData.getProdColor();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prodQty = prodData.getProdQty();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제품번호는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 + prodCode  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제품이름은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&gt;&gt;"+prodName);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제품색상은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&gt;&gt;"+prodColor);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제품입고 수량은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&gt;&gt;" +prodQty);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}//end for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0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4" y="1566987"/>
            <a:ext cx="4918041" cy="37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렌터카  등록 화면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95" y="1566987"/>
            <a:ext cx="5111753" cy="380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053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렌터카  조회 화면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6" y="1822509"/>
            <a:ext cx="5182757" cy="39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90" y="1835530"/>
            <a:ext cx="5161101" cy="38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1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26" y="1295816"/>
            <a:ext cx="84486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오라클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306285" y="1295816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/>
              <a:t>➊ </a:t>
            </a:r>
            <a:r>
              <a:rPr lang="en-US" altLang="ko-KR" sz="1600" b="1"/>
              <a:t>www.oracle.com</a:t>
            </a:r>
            <a:r>
              <a:rPr lang="ko-KR" altLang="en-US" sz="1600" b="1"/>
              <a:t>으로 접속한다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4" name="직사각형 3"/>
          <p:cNvSpPr/>
          <p:nvPr/>
        </p:nvSpPr>
        <p:spPr>
          <a:xfrm>
            <a:off x="5158854" y="2743201"/>
            <a:ext cx="7339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94810" y="3319324"/>
            <a:ext cx="1349194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SQL Developer </a:t>
            </a:r>
            <a:r>
              <a:rPr lang="ko-KR" altLang="en-US" sz="1600" b="1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384829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1071421" y="957262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렌터카 정보 저장 테이블</a:t>
            </a:r>
            <a:r>
              <a:rPr lang="en-US" altLang="ko-KR" sz="1600" b="1"/>
              <a:t>(</a:t>
            </a:r>
            <a:r>
              <a:rPr lang="ko-KR" altLang="en-US" sz="1600" b="1"/>
              <a:t>테이블명</a:t>
            </a:r>
            <a:r>
              <a:rPr lang="en-US" altLang="ko-KR" sz="1600" b="1"/>
              <a:t>:Rent_Car)</a:t>
            </a:r>
            <a:endParaRPr lang="ko-KR" altLang="en-US" sz="1600" b="1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2758"/>
              </p:ext>
            </p:extLst>
          </p:nvPr>
        </p:nvGraphicFramePr>
        <p:xfrm>
          <a:off x="1192154" y="1350661"/>
          <a:ext cx="99539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속성명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컬럼명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디폴트값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차번호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carNumber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배기량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967436" y="3870280"/>
            <a:ext cx="9580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회원  정보 저장 테이블</a:t>
            </a:r>
            <a:r>
              <a:rPr lang="en-US" altLang="ko-KR" sz="1600" b="1"/>
              <a:t>(</a:t>
            </a:r>
            <a:r>
              <a:rPr lang="ko-KR" altLang="en-US" sz="1600" b="1"/>
              <a:t>테이블명</a:t>
            </a:r>
            <a:r>
              <a:rPr lang="en-US" altLang="ko-KR" sz="1600" b="1"/>
              <a:t>:Rent_Member)</a:t>
            </a:r>
            <a:endParaRPr lang="ko-KR" altLang="en-US" sz="16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29957"/>
              </p:ext>
            </p:extLst>
          </p:nvPr>
        </p:nvGraphicFramePr>
        <p:xfrm>
          <a:off x="1192154" y="4263679"/>
          <a:ext cx="995390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속성명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컬럼명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디폴트값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id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Y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903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렌트카 기능 클래스 계층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19749" y="2013512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8459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controller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3819749" y="320638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6" idx="0"/>
            <a:endCxn id="3" idx="2"/>
          </p:cNvCxnSpPr>
          <p:nvPr/>
        </p:nvCxnSpPr>
        <p:spPr>
          <a:xfrm flipV="1">
            <a:off x="4979809" y="2409297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76799" y="2026691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6799" y="3219568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CarDAOImpl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0"/>
            <a:endCxn id="19" idx="2"/>
          </p:cNvCxnSpPr>
          <p:nvPr/>
        </p:nvCxnSpPr>
        <p:spPr>
          <a:xfrm flipV="1">
            <a:off x="8436859" y="2422476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6799" y="14884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Model</a:t>
            </a:r>
            <a:endParaRPr lang="ko-KR" altLang="en-US" b="1"/>
          </a:p>
        </p:txBody>
      </p:sp>
      <p:sp>
        <p:nvSpPr>
          <p:cNvPr id="18" name="왼쪽/오른쪽 화살표 17"/>
          <p:cNvSpPr/>
          <p:nvPr/>
        </p:nvSpPr>
        <p:spPr>
          <a:xfrm>
            <a:off x="9596919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1071423" y="4487506"/>
            <a:ext cx="8493002" cy="43803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9807" y="4285742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CarVO</a:t>
            </a:r>
            <a:endParaRPr lang="ko-KR" altLang="en-US" b="1"/>
          </a:p>
        </p:txBody>
      </p:sp>
      <p:sp>
        <p:nvSpPr>
          <p:cNvPr id="23" name="원통 22"/>
          <p:cNvSpPr/>
          <p:nvPr/>
        </p:nvSpPr>
        <p:spPr>
          <a:xfrm>
            <a:off x="10667705" y="2322439"/>
            <a:ext cx="1310185" cy="10950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21451" y="2727824"/>
            <a:ext cx="214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database</a:t>
            </a:r>
          </a:p>
          <a:p>
            <a:pPr algn="ctr"/>
            <a:r>
              <a:rPr lang="en-US" altLang="ko-KR" b="1"/>
              <a:t>(Rent_Car)</a:t>
            </a:r>
            <a:endParaRPr lang="ko-KR" altLang="en-US" b="1"/>
          </a:p>
        </p:txBody>
      </p:sp>
      <p:sp>
        <p:nvSpPr>
          <p:cNvPr id="32" name="직사각형 31"/>
          <p:cNvSpPr/>
          <p:nvPr/>
        </p:nvSpPr>
        <p:spPr>
          <a:xfrm>
            <a:off x="146225" y="264682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Window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548445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5194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View</a:t>
            </a:r>
            <a:endParaRPr lang="ko-KR" altLang="en-US" b="1"/>
          </a:p>
        </p:txBody>
      </p:sp>
      <p:sp>
        <p:nvSpPr>
          <p:cNvPr id="35" name="왼쪽/오른쪽 화살표 34"/>
          <p:cNvSpPr/>
          <p:nvPr/>
        </p:nvSpPr>
        <p:spPr>
          <a:xfrm>
            <a:off x="6300590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81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회원  기능 클래스 계층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19749" y="2013512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8459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controller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3819749" y="320638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6" idx="0"/>
            <a:endCxn id="3" idx="2"/>
          </p:cNvCxnSpPr>
          <p:nvPr/>
        </p:nvCxnSpPr>
        <p:spPr>
          <a:xfrm flipV="1">
            <a:off x="4979809" y="2409297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76799" y="2026691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MemberDAO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76799" y="3219568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MemberDAOImpl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0"/>
            <a:endCxn id="19" idx="2"/>
          </p:cNvCxnSpPr>
          <p:nvPr/>
        </p:nvCxnSpPr>
        <p:spPr>
          <a:xfrm flipV="1">
            <a:off x="8436859" y="2422476"/>
            <a:ext cx="0" cy="7970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76799" y="1488449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Model</a:t>
            </a:r>
            <a:endParaRPr lang="ko-KR" altLang="en-US" b="1"/>
          </a:p>
        </p:txBody>
      </p:sp>
      <p:sp>
        <p:nvSpPr>
          <p:cNvPr id="18" name="왼쪽/오른쪽 화살표 17"/>
          <p:cNvSpPr/>
          <p:nvPr/>
        </p:nvSpPr>
        <p:spPr>
          <a:xfrm>
            <a:off x="9596919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/오른쪽 화살표 24"/>
          <p:cNvSpPr/>
          <p:nvPr/>
        </p:nvSpPr>
        <p:spPr>
          <a:xfrm>
            <a:off x="1071423" y="4487506"/>
            <a:ext cx="8493002" cy="438031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9807" y="4285742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MemberVO</a:t>
            </a:r>
            <a:endParaRPr lang="ko-KR" altLang="en-US" b="1"/>
          </a:p>
        </p:txBody>
      </p:sp>
      <p:sp>
        <p:nvSpPr>
          <p:cNvPr id="23" name="원통 22"/>
          <p:cNvSpPr/>
          <p:nvPr/>
        </p:nvSpPr>
        <p:spPr>
          <a:xfrm>
            <a:off x="10667705" y="2322439"/>
            <a:ext cx="1310185" cy="10950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51447" y="2619679"/>
            <a:ext cx="2142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database</a:t>
            </a:r>
          </a:p>
          <a:p>
            <a:pPr algn="ctr"/>
            <a:r>
              <a:rPr lang="en-US" altLang="ko-KR" b="1"/>
              <a:t>(Rent_Member)</a:t>
            </a:r>
            <a:endParaRPr lang="ko-KR" altLang="en-US" b="1"/>
          </a:p>
          <a:p>
            <a:pPr algn="ctr"/>
            <a:endParaRPr lang="en-US" altLang="ko-KR" b="1"/>
          </a:p>
        </p:txBody>
      </p:sp>
      <p:sp>
        <p:nvSpPr>
          <p:cNvPr id="32" name="직사각형 31"/>
          <p:cNvSpPr/>
          <p:nvPr/>
        </p:nvSpPr>
        <p:spPr>
          <a:xfrm>
            <a:off x="146225" y="2646829"/>
            <a:ext cx="2320120" cy="395785"/>
          </a:xfrm>
          <a:prstGeom prst="rect">
            <a:avLst/>
          </a:prstGeom>
          <a:solidFill>
            <a:srgbClr val="F3BBD7"/>
          </a:solidFill>
          <a:ln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Window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548445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5194" y="1433483"/>
            <a:ext cx="21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View</a:t>
            </a:r>
            <a:endParaRPr lang="ko-KR" altLang="en-US" b="1"/>
          </a:p>
        </p:txBody>
      </p:sp>
      <p:sp>
        <p:nvSpPr>
          <p:cNvPr id="35" name="왼쪽/오른쪽 화살표 34"/>
          <p:cNvSpPr/>
          <p:nvPr/>
        </p:nvSpPr>
        <p:spPr>
          <a:xfrm>
            <a:off x="6300590" y="2672841"/>
            <a:ext cx="844958" cy="27000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3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>
            <a:off x="11269716" y="1674514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10614624" y="1298824"/>
            <a:ext cx="1310185" cy="64787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803595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CarRegDialog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렌터카  등록 과정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05153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7410" y="1459689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2"/>
          </p:cNvCxnSpPr>
          <p:nvPr/>
        </p:nvCxnSpPr>
        <p:spPr>
          <a:xfrm>
            <a:off x="3793058" y="1779710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42949" y="1779709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96873" y="1773588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63928" y="2543983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583" y="2202789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차량 정보 입력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263928" y="1807006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7388" y="1465811"/>
            <a:ext cx="12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사용자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60208" y="2967064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582" y="269006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</a:t>
            </a:r>
            <a:r>
              <a:rPr lang="ko-KR" altLang="en-US" sz="1200" b="1"/>
              <a:t>등록</a:t>
            </a:r>
            <a:r>
              <a:rPr lang="en-US" altLang="ko-KR" sz="1200" b="1"/>
              <a:t>] </a:t>
            </a:r>
            <a:r>
              <a:rPr lang="ko-KR" altLang="en-US" sz="1200" b="1"/>
              <a:t>버튼 클릭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93058" y="3300134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0692" y="302313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regCarInfo()</a:t>
            </a:r>
            <a:endParaRPr lang="ko-KR" altLang="en-US" sz="1200" b="1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546982" y="3777805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4616" y="350080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regCarInfo()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9050758" y="3825554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차량 정보 저장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8587" y="1483763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database</a:t>
            </a:r>
            <a:endParaRPr lang="ko-KR" altLang="en-US" sz="1600" b="1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296873" y="4102553"/>
            <a:ext cx="19728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57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11269716" y="1674514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 41"/>
          <p:cNvSpPr/>
          <p:nvPr/>
        </p:nvSpPr>
        <p:spPr>
          <a:xfrm>
            <a:off x="10614624" y="1298824"/>
            <a:ext cx="1310185" cy="647872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803595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CarRegDialog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렌터카  조회 과정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05153" y="1465811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07410" y="1459689"/>
            <a:ext cx="1978926" cy="313899"/>
          </a:xfrm>
          <a:prstGeom prst="rect">
            <a:avLst/>
          </a:prstGeom>
          <a:solidFill>
            <a:srgbClr val="F3BBD7"/>
          </a:solidFill>
          <a:ln w="12700">
            <a:solidFill>
              <a:srgbClr val="BF23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CarDAO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2"/>
          </p:cNvCxnSpPr>
          <p:nvPr/>
        </p:nvCxnSpPr>
        <p:spPr>
          <a:xfrm>
            <a:off x="3793058" y="1779710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542949" y="1779709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296873" y="1773588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63928" y="2543983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583" y="2202789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차량 정보 입력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2263928" y="1807006"/>
            <a:ext cx="0" cy="4380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7388" y="1465811"/>
            <a:ext cx="128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사용자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260208" y="2967064"/>
            <a:ext cx="152913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0582" y="269006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[</a:t>
            </a:r>
            <a:r>
              <a:rPr lang="ko-KR" altLang="en-US" sz="1200" b="1"/>
              <a:t>조회</a:t>
            </a:r>
            <a:r>
              <a:rPr lang="en-US" altLang="ko-KR" sz="1200" b="1"/>
              <a:t>] </a:t>
            </a:r>
            <a:r>
              <a:rPr lang="ko-KR" altLang="en-US" sz="1200" b="1"/>
              <a:t>버튼 클릭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93058" y="3300134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0692" y="3023135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listCarInfo()</a:t>
            </a:r>
            <a:endParaRPr lang="ko-KR" altLang="en-US" sz="1200" b="1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546982" y="3777805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94616" y="3500806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listCarInfo()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9240363" y="3953738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차량 정보 조회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558481" y="4774092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816874" y="5047048"/>
            <a:ext cx="274989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260208" y="5429185"/>
            <a:ext cx="15566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87412" y="5187003"/>
            <a:ext cx="270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화면에 표시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9308372" y="4207251"/>
            <a:ext cx="19613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9308372" y="4434457"/>
            <a:ext cx="19408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31650" y="1483763"/>
            <a:ext cx="270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database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1401024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97434"/>
              </p:ext>
            </p:extLst>
          </p:nvPr>
        </p:nvGraphicFramePr>
        <p:xfrm>
          <a:off x="1645919" y="1007280"/>
          <a:ext cx="7315201" cy="568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4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RegCarDialog.java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btnReg.addActionListener(new ActionListener(){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@Override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public void actionPerformed(ActionEvent e) 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carNum=tfCarNum.getText().trim();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carName=tfCarName.getText().trim();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carSize=Integer.parseInt(tfSize.getText().trim());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carColor=tfColor.getText().trim();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carMaker=tfMaker.getText().trim();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CarVo vo=new CarVo(carNum,carName,carColor,carSize,carMaker);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try{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carController.regCarInfo(vo);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showMessage("</a:t>
                      </a:r>
                      <a:r>
                        <a:rPr lang="ko-KR" altLang="en-US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차량을  등록했습니다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.");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tfCarNum.setText("");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tfCarName.setText("");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tfSize.setText("");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tfColor.setText("");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tfMaker.setText("");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}catch (Exception e1){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e1.printStackTrace();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showMessage("</a:t>
                      </a:r>
                      <a:r>
                        <a:rPr lang="ko-KR" altLang="en-US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오류가 발생했습니다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.\n</a:t>
                      </a:r>
                      <a:r>
                        <a:rPr lang="ko-KR" altLang="en-US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다시 등록해 주세요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//dispose();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8112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03028"/>
              </p:ext>
            </p:extLst>
          </p:nvPr>
        </p:nvGraphicFramePr>
        <p:xfrm>
          <a:off x="1685108" y="880294"/>
          <a:ext cx="663593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CarImpl.java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CarImpl extends Base implements Car{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String carData;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CarDAO carDAO=new CarDAOImpl();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차의 정보를 조회하는 메서드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ArrayList&lt;CarVo&gt; listCarInfo(CarVo vo) throws Exception{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ArrayList&lt;CarVo&gt; carList=null;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carList=carDAO.listCarInfo(vo);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 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return carList;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새 차의 정보를 등록하는 메서드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void regCarInfo(CarVo vo)  throws Exception{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carDAO.regCarInfo(vo);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정보를 수정하는 메서드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modCarInfo(CarVo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// 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 보세요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정보를 삭제하는 메서드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void delCarInfo(CarVo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//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 보세요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1587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85737"/>
              </p:ext>
            </p:extLst>
          </p:nvPr>
        </p:nvGraphicFramePr>
        <p:xfrm>
          <a:off x="1645919" y="1074118"/>
          <a:ext cx="832104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CarDAOImpl.java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9 10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public void regCarInfo(CarVo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carNumber;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carName;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carColor;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int    carSize;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String carMaker;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carNumber=vo.getCarNumber();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carName=vo.getCarName();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carColor=vo.getCarColor();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carSize=vo.getCarSize();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carMaker=vo.getCarMaker();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connDB();  //DB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"INSERT INTO  Rent_Car(carNumber,carName,carColor,carSize,carMaker) "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                        + "VALUES ('"+carNumber+"','"+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carName+"','"+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carColor+"'," 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                            carSize+",'" +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           carColor+"')";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 query) ;	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stmt.executeUpdate(query 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329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12.</a:t>
            </a:r>
            <a:r>
              <a:rPr lang="ko-KR" altLang="en-US" sz="2400" b="1">
                <a:solidFill>
                  <a:srgbClr val="FF6600"/>
                </a:solidFill>
              </a:rPr>
              <a:t>렌터카 조회 및 예약 시스템 실습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44559"/>
              </p:ext>
            </p:extLst>
          </p:nvPr>
        </p:nvGraphicFramePr>
        <p:xfrm>
          <a:off x="1645919" y="1074118"/>
          <a:ext cx="832104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CarDAOImpl.java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public ArrayList&lt;CarVo&gt; listCarInfo(CarVo vo) throws Exception{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ArrayList&lt;CarVo&gt; carList=new ArrayList&lt;CarVo&gt;();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connDB();  //DB</a:t>
                      </a:r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연결하는 메서드 </a:t>
                      </a:r>
                    </a:p>
                    <a:p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"select * from Rent_Car ";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System.out.println(query);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 = stmt.executeQuery( query); 		 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while( rs.next() ){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carNumber=rs.getString("carNumber");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carName = rs.getString("carName");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carColor = rs.getString("carColor");					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int carSize = rs.getInt("carSize");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carMaker=rs.getString("carMaker");</a:t>
                      </a:r>
                    </a:p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CarVo carData= new CarVo();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carData.setCarNumber(carNumber);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carData.setCarName(carName);              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carData.setCarColor(carColor);	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carData.setCarSize(carSize);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carData.setCarMaker(carMaker);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carList.add(carData);					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}  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rs.close();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stmt.close();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con.close();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strike="noStrik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return carList;</a:t>
                      </a:r>
                    </a:p>
                    <a:p>
                      <a:r>
                        <a:rPr lang="en-US" altLang="ko-KR" sz="12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13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ko-KR" sz="1600" b="1"/>
              <a:t>CallableStatement </a:t>
            </a:r>
            <a:r>
              <a:rPr lang="ko-KR" altLang="en-US" sz="1600" b="1"/>
              <a:t>사용하기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1306285" y="1272568"/>
            <a:ext cx="961281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 - </a:t>
            </a:r>
            <a:r>
              <a:rPr lang="ko-KR" altLang="en-US" sz="1400" b="1"/>
              <a:t>자바에서 </a:t>
            </a:r>
            <a:r>
              <a:rPr lang="en-US" altLang="ko-KR" sz="1400" b="1"/>
              <a:t>DBMS</a:t>
            </a:r>
            <a:r>
              <a:rPr lang="ko-KR" altLang="en-US" sz="1400" b="1"/>
              <a:t>의 </a:t>
            </a:r>
            <a:r>
              <a:rPr lang="en-US" altLang="ko-KR" sz="1400" b="1"/>
              <a:t> function</a:t>
            </a:r>
            <a:r>
              <a:rPr lang="ko-KR" altLang="en-US" sz="1400" b="1"/>
              <a:t>이나 저장 프로시저</a:t>
            </a:r>
            <a:r>
              <a:rPr lang="en-US" altLang="ko-KR" sz="1400" b="1"/>
              <a:t>(stored procedure)</a:t>
            </a:r>
            <a:r>
              <a:rPr lang="ko-KR" altLang="en-US" sz="1400" b="1"/>
              <a:t>를 호출하는 기능이다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sp>
        <p:nvSpPr>
          <p:cNvPr id="3" name="TextBox 2"/>
          <p:cNvSpPr txBox="1"/>
          <p:nvPr/>
        </p:nvSpPr>
        <p:spPr>
          <a:xfrm>
            <a:off x="1007456" y="2508068"/>
            <a:ext cx="8896563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package types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type cursorType is ref cursor;</a:t>
            </a:r>
          </a:p>
          <a:p>
            <a:r>
              <a:rPr lang="en-US" altLang="ko-KR" b="1"/>
              <a:t>end;</a:t>
            </a:r>
          </a:p>
          <a:p>
            <a:endParaRPr lang="en-US" altLang="ko-KR" b="1"/>
          </a:p>
          <a:p>
            <a:r>
              <a:rPr lang="en-US" altLang="ko-KR" b="1"/>
              <a:t>create or replace function </a:t>
            </a:r>
            <a:r>
              <a:rPr lang="en-US" altLang="ko-KR" b="1">
                <a:solidFill>
                  <a:srgbClr val="FF0000"/>
                </a:solidFill>
              </a:rPr>
              <a:t>f_list_mem</a:t>
            </a:r>
            <a:r>
              <a:rPr lang="en-US" altLang="ko-KR" b="1"/>
              <a:t> return </a:t>
            </a:r>
            <a:r>
              <a:rPr lang="en-US" altLang="ko-KR" b="1">
                <a:solidFill>
                  <a:srgbClr val="1B12C8"/>
                </a:solidFill>
              </a:rPr>
              <a:t>types.cursortype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l_cursor    types.cursorType;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  </a:t>
            </a:r>
            <a:r>
              <a:rPr lang="en-US" altLang="ko-KR" b="1">
                <a:solidFill>
                  <a:srgbClr val="1B12C8"/>
                </a:solidFill>
              </a:rPr>
              <a:t>open l_cursor for select id, name from Member order by id;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  return l_cursor</a:t>
            </a:r>
            <a:r>
              <a:rPr lang="en-US" altLang="ko-KR" b="1"/>
              <a:t>;</a:t>
            </a:r>
          </a:p>
          <a:p>
            <a:r>
              <a:rPr lang="en-US" altLang="ko-KR" b="1"/>
              <a:t>end;</a:t>
            </a:r>
          </a:p>
          <a:p>
            <a:endParaRPr lang="ko-KR" altLang="en-US" b="1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1422" y="2169514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매개변수 없는 함수 호출하기</a:t>
            </a:r>
          </a:p>
        </p:txBody>
      </p:sp>
    </p:spTree>
    <p:extLst>
      <p:ext uri="{BB962C8B-B14F-4D97-AF65-F5344CB8AC3E}">
        <p14:creationId xmlns:p14="http://schemas.microsoft.com/office/powerpoint/2010/main" val="20933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5" y="2033516"/>
            <a:ext cx="5965375" cy="414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8" y="2033516"/>
            <a:ext cx="5579947" cy="376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2.</a:t>
            </a:r>
            <a:r>
              <a:rPr lang="ko-KR" altLang="en-US" sz="2400" b="1">
                <a:solidFill>
                  <a:srgbClr val="FF6600"/>
                </a:solidFill>
              </a:rPr>
              <a:t>오라클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설치하기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991597" y="5120828"/>
            <a:ext cx="35953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9764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/>
              <a:t>➋ </a:t>
            </a:r>
            <a:r>
              <a:rPr lang="ko-KR" altLang="en-US" sz="1600" b="1"/>
              <a:t>“</a:t>
            </a:r>
            <a:r>
              <a:rPr lang="en-US" altLang="ko-KR" sz="1600" b="1"/>
              <a:t>Accept License Agreement</a:t>
            </a:r>
            <a:r>
              <a:rPr lang="ko-KR" altLang="en-US" sz="1600" b="1"/>
              <a:t>”를 클릭한 후 자신의 운영체제에 맞는 버전을 선택하여 다운로드한다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17" name="직사각형 16"/>
          <p:cNvSpPr/>
          <p:nvPr/>
        </p:nvSpPr>
        <p:spPr>
          <a:xfrm>
            <a:off x="1919300" y="4342906"/>
            <a:ext cx="3595351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72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13647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매개변수가 없는 함수 호출 예제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 FunctionTest{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driver="oracle.jdbc.driver.OracleDriver";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url="jdbc:oracle:thin:@127.0.0.1:1521:XE";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 user="scott";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pwd="tiger";</a:t>
                      </a:r>
                    </a:p>
                    <a:p>
                      <a:endParaRPr lang="ko-KR" altLang="en-US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args[])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stmt;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  <a:endParaRPr lang="en-US" altLang="ko-KR" sz="1200" b="1" i="0" u="none" kern="120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"{ ? = call f_list_mem() }";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System.out.println("MySQL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DriverManager.getConnection(url, user, pwd);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 cstmt = conn.prepareCall(query);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cstmt.registerOutParameter(1, OracleTypes.CURSOR);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cstmt.execute();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ResultSet rset = (ResultSet) cstmt.getObject(1);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while (rset.next())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System.out.println(rset.getString(1) + "\t" + rset.getString(2));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catch (Exception e)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함수 호출 형식</a:t>
            </a:r>
            <a:endParaRPr lang="en-US" altLang="ko-KR" b="1"/>
          </a:p>
          <a:p>
            <a:r>
              <a:rPr lang="en-US" altLang="ko-KR" b="1"/>
              <a:t> </a:t>
            </a:r>
            <a:r>
              <a:rPr lang="en-US" altLang="ko-KR" b="1">
                <a:solidFill>
                  <a:srgbClr val="FF0000"/>
                </a:solidFill>
              </a:rPr>
              <a:t>{  ?= call </a:t>
            </a:r>
            <a:r>
              <a:rPr lang="ko-KR" altLang="en-US" b="1">
                <a:solidFill>
                  <a:srgbClr val="FF0000"/>
                </a:solidFill>
              </a:rPr>
              <a:t>함수</a:t>
            </a:r>
            <a:r>
              <a:rPr lang="en-US" altLang="ko-KR" b="1">
                <a:solidFill>
                  <a:srgbClr val="FF0000"/>
                </a:solidFill>
              </a:rPr>
              <a:t>_</a:t>
            </a:r>
            <a:r>
              <a:rPr lang="ko-KR" altLang="en-US" b="1">
                <a:solidFill>
                  <a:srgbClr val="FF0000"/>
                </a:solidFill>
              </a:rPr>
              <a:t>이름</a:t>
            </a:r>
            <a:r>
              <a:rPr lang="en-US" altLang="ko-KR" b="1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3657" y="1926491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206" y="2704012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1B12C8"/>
                </a:solidFill>
              </a:rPr>
              <a:t>리턴 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4446" y="2717075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1B12C8"/>
                </a:solidFill>
              </a:rPr>
              <a:t>전달인자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74" y="4286931"/>
            <a:ext cx="2505075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40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매개변수 있는 함수 호출하기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6285" y="1348067"/>
            <a:ext cx="8896563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function </a:t>
            </a:r>
            <a:r>
              <a:rPr lang="en-US" altLang="ko-KR" b="1">
                <a:solidFill>
                  <a:srgbClr val="FF0000"/>
                </a:solidFill>
              </a:rPr>
              <a:t>f_list_mem1</a:t>
            </a:r>
            <a:r>
              <a:rPr lang="en-US" altLang="ko-KR" b="1"/>
              <a:t>(</a:t>
            </a:r>
          </a:p>
          <a:p>
            <a:r>
              <a:rPr lang="en-US" altLang="ko-KR" b="1"/>
              <a:t>   </a:t>
            </a:r>
            <a:r>
              <a:rPr lang="en-US" altLang="ko-KR" b="1">
                <a:solidFill>
                  <a:srgbClr val="1B12C8"/>
                </a:solidFill>
              </a:rPr>
              <a:t>v_name in member.name%type</a:t>
            </a:r>
          </a:p>
          <a:p>
            <a:r>
              <a:rPr lang="en-US" altLang="ko-KR" b="1"/>
              <a:t>)</a:t>
            </a:r>
          </a:p>
          <a:p>
            <a:r>
              <a:rPr lang="en-US" altLang="ko-KR" b="1"/>
              <a:t>return types.cursortype</a:t>
            </a:r>
          </a:p>
          <a:p>
            <a:r>
              <a:rPr lang="en-US" altLang="ko-KR" b="1"/>
              <a:t>as</a:t>
            </a:r>
          </a:p>
          <a:p>
            <a:r>
              <a:rPr lang="en-US" altLang="ko-KR" b="1"/>
              <a:t>    l_cursor    types.cursorType;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  open l_cursor for </a:t>
            </a:r>
          </a:p>
          <a:p>
            <a:r>
              <a:rPr lang="en-US" altLang="ko-KR" b="1"/>
              <a:t>      select id, name </a:t>
            </a:r>
          </a:p>
          <a:p>
            <a:r>
              <a:rPr lang="en-US" altLang="ko-KR" b="1"/>
              <a:t>      from Member </a:t>
            </a:r>
          </a:p>
          <a:p>
            <a:r>
              <a:rPr lang="en-US" altLang="ko-KR" b="1"/>
              <a:t>      </a:t>
            </a:r>
            <a:r>
              <a:rPr lang="en-US" altLang="ko-KR" b="1">
                <a:solidFill>
                  <a:srgbClr val="1B12C8"/>
                </a:solidFill>
              </a:rPr>
              <a:t>where name=UPPER(v_name)</a:t>
            </a:r>
          </a:p>
          <a:p>
            <a:r>
              <a:rPr lang="en-US" altLang="ko-KR" b="1"/>
              <a:t>      order by id;</a:t>
            </a:r>
          </a:p>
          <a:p>
            <a:r>
              <a:rPr lang="en-US" altLang="ko-KR" b="1"/>
              <a:t>    return l_cursor;</a:t>
            </a:r>
          </a:p>
          <a:p>
            <a:r>
              <a:rPr lang="en-US" altLang="ko-KR" b="1"/>
              <a:t>end;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60774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24295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매개변수가 있는 함수 호출 예제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static void main(String args[]) {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conn;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 stmt;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 rs;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String query = "{ ? = call f_list_mem1(?)}";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Class.forName(driver);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System.out.println(" Oracle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= DriverManager.getConnection(url, user, pwd);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System.out.println("Connection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 cstmt = conn.prepareCall(query);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cstmt.registerOutParameter(1, OracleTypes.CURSOR);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cstmt.setString(2, "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임꺽정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cstmt.execute();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 rset = (ResultSet) cstmt.getObject(1);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(rset.next())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System.out.println(rset.getString(1) + "\t" + rset.getString(2));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cstmt.close();</a:t>
                      </a:r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catch (Exception e) {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e.printStackTrace();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함수 호출 형식</a:t>
            </a:r>
            <a:endParaRPr lang="en-US" altLang="ko-KR" b="1"/>
          </a:p>
          <a:p>
            <a:r>
              <a:rPr lang="en-US" altLang="ko-KR" b="1"/>
              <a:t> </a:t>
            </a:r>
            <a:r>
              <a:rPr lang="en-US" altLang="ko-KR" b="1">
                <a:solidFill>
                  <a:srgbClr val="FF0000"/>
                </a:solidFill>
              </a:rPr>
              <a:t>{  ?= call </a:t>
            </a:r>
            <a:r>
              <a:rPr lang="ko-KR" altLang="en-US" b="1">
                <a:solidFill>
                  <a:srgbClr val="FF0000"/>
                </a:solidFill>
              </a:rPr>
              <a:t>함수</a:t>
            </a:r>
            <a:r>
              <a:rPr lang="en-US" altLang="ko-KR" b="1">
                <a:solidFill>
                  <a:srgbClr val="FF0000"/>
                </a:solidFill>
              </a:rPr>
              <a:t>_</a:t>
            </a:r>
            <a:r>
              <a:rPr lang="ko-KR" altLang="en-US" b="1">
                <a:solidFill>
                  <a:srgbClr val="FF0000"/>
                </a:solidFill>
              </a:rPr>
              <a:t>이름</a:t>
            </a:r>
            <a:r>
              <a:rPr lang="en-US" altLang="ko-KR" b="1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8033657" y="1926491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206" y="2704012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1B12C8"/>
                </a:solidFill>
              </a:rPr>
              <a:t>리턴 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4446" y="2717075"/>
            <a:ext cx="19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1B12C8"/>
                </a:solidFill>
              </a:rPr>
              <a:t>전달인자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9" y="4245973"/>
            <a:ext cx="2571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178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프로시저 호출하기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458" y="1348067"/>
            <a:ext cx="8896563" cy="42473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or replace PROCEDURE </a:t>
            </a:r>
            <a:r>
              <a:rPr lang="en-US" altLang="ko-KR" b="1">
                <a:solidFill>
                  <a:srgbClr val="FF0000"/>
                </a:solidFill>
              </a:rPr>
              <a:t>p_list_member</a:t>
            </a:r>
          </a:p>
          <a:p>
            <a:r>
              <a:rPr lang="en-US" altLang="ko-KR" b="1"/>
              <a:t> (</a:t>
            </a:r>
            <a:r>
              <a:rPr lang="en-US" altLang="ko-KR" b="1">
                <a:solidFill>
                  <a:srgbClr val="FF0000"/>
                </a:solidFill>
              </a:rPr>
              <a:t>in_id in varchar2,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out_name OUT varchar2,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out_age OUT number</a:t>
            </a:r>
            <a:r>
              <a:rPr lang="en-US" altLang="ko-KR" b="1"/>
              <a:t>)</a:t>
            </a:r>
          </a:p>
          <a:p>
            <a:r>
              <a:rPr lang="en-US" altLang="ko-KR" b="1"/>
              <a:t>is</a:t>
            </a:r>
          </a:p>
          <a:p>
            <a:r>
              <a:rPr lang="en-US" altLang="ko-KR" b="1"/>
              <a:t>BEGIN</a:t>
            </a:r>
          </a:p>
          <a:p>
            <a:r>
              <a:rPr lang="en-US" altLang="ko-KR" b="1"/>
              <a:t>  SELECT </a:t>
            </a:r>
          </a:p>
          <a:p>
            <a:r>
              <a:rPr lang="en-US" altLang="ko-KR" b="1"/>
              <a:t>   name,</a:t>
            </a:r>
          </a:p>
          <a:p>
            <a:r>
              <a:rPr lang="en-US" altLang="ko-KR" b="1"/>
              <a:t>   age</a:t>
            </a:r>
          </a:p>
          <a:p>
            <a:r>
              <a:rPr lang="en-US" altLang="ko-KR" b="1"/>
              <a:t>  </a:t>
            </a:r>
            <a:r>
              <a:rPr lang="en-US" altLang="ko-KR" b="1">
                <a:solidFill>
                  <a:srgbClr val="1B12C8"/>
                </a:solidFill>
              </a:rPr>
              <a:t>INTO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out_name, 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  out_age</a:t>
            </a:r>
          </a:p>
          <a:p>
            <a:r>
              <a:rPr lang="en-US" altLang="ko-KR" b="1"/>
              <a:t>  FROM Member</a:t>
            </a:r>
          </a:p>
          <a:p>
            <a:r>
              <a:rPr lang="en-US" altLang="ko-KR" b="1"/>
              <a:t>  </a:t>
            </a:r>
            <a:r>
              <a:rPr lang="en-US" altLang="ko-KR" b="1">
                <a:solidFill>
                  <a:srgbClr val="1B12C8"/>
                </a:solidFill>
              </a:rPr>
              <a:t>WHERE id=in_id;</a:t>
            </a:r>
            <a:endParaRPr lang="en-US" altLang="ko-KR" b="1"/>
          </a:p>
          <a:p>
            <a:r>
              <a:rPr lang="en-US" altLang="ko-KR" b="1"/>
              <a:t>end;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8473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53535"/>
              </p:ext>
            </p:extLst>
          </p:nvPr>
        </p:nvGraphicFramePr>
        <p:xfrm>
          <a:off x="1192154" y="1006616"/>
          <a:ext cx="683187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1200" b="1" i="0" u="none" strike="noStrike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오라클 프로시저 호출 예제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ProcedureTest1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"oracle.jdbc.driver.OracleDriver";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 "jdbc:oracle:thin:@127.0.0.1:1521:XE";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"scott";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 = "tiger";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 args[])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stmt;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CallableStatement cstmt = null;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Class.forName(driver);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 Oracle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DriverManager.getConnection(url, user, pwd);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System.out.println("Connection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cstmt = conn.prepareCall("{call p_list_member( ?, ?, ? )}"); 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cstmt.setString(1, "0002");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cstmt.registerOutParameter(2, Types.CHAR);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cstmt.registerOutParameter(3, Types.INTEGER);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cstmt.execute()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System.out.print("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 + cstmt.getString(2)+"\t");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System.out.print("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" + cstmt.getInt(3));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524206" y="1019623"/>
            <a:ext cx="4529255" cy="1501508"/>
          </a:xfrm>
          <a:prstGeom prst="roundRect">
            <a:avLst>
              <a:gd name="adj" fmla="val 1144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46274" y="1280160"/>
            <a:ext cx="430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프로시저  호출 형식</a:t>
            </a:r>
            <a:endParaRPr lang="en-US" altLang="ko-KR" b="1"/>
          </a:p>
          <a:p>
            <a:r>
              <a:rPr lang="en-US" altLang="ko-KR" b="1"/>
              <a:t> </a:t>
            </a:r>
            <a:r>
              <a:rPr lang="en-US" altLang="ko-KR" b="1">
                <a:solidFill>
                  <a:srgbClr val="FF0000"/>
                </a:solidFill>
              </a:rPr>
              <a:t>{  call </a:t>
            </a:r>
            <a:r>
              <a:rPr lang="ko-KR" altLang="en-US" b="1">
                <a:solidFill>
                  <a:srgbClr val="FF0000"/>
                </a:solidFill>
              </a:rPr>
              <a:t>프로시저</a:t>
            </a:r>
            <a:r>
              <a:rPr lang="en-US" altLang="ko-KR" b="1">
                <a:solidFill>
                  <a:srgbClr val="FF0000"/>
                </a:solidFill>
              </a:rPr>
              <a:t>_</a:t>
            </a:r>
            <a:r>
              <a:rPr lang="ko-KR" altLang="en-US" b="1">
                <a:solidFill>
                  <a:srgbClr val="FF0000"/>
                </a:solidFill>
              </a:rPr>
              <a:t>이름</a:t>
            </a:r>
            <a:r>
              <a:rPr lang="en-US" altLang="ko-KR" b="1">
                <a:solidFill>
                  <a:srgbClr val="FF0000"/>
                </a:solidFill>
              </a:rPr>
              <a:t>([?,?,...])    }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0043557" y="1926490"/>
            <a:ext cx="195943" cy="7775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44" y="4286658"/>
            <a:ext cx="286702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간단한 자바 웹서버 만들기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5196"/>
              </p:ext>
            </p:extLst>
          </p:nvPr>
        </p:nvGraphicFramePr>
        <p:xfrm>
          <a:off x="323278" y="1324535"/>
          <a:ext cx="883022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SimpleHttpServer1.java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SimpleHttpServer1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throws Exception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ServerSocket ss = new ServerSocket(8099);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실행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while (true)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Socket so = ss.accept();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Thread processer = new Thread(){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public void run()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try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DataInputStream dis = new DataInputStream(so.getInputStream());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PrintStream ps = new PrintStream(so.getOutputStream());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 size=20&gt;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.&lt;/font&gt;&lt;/html&gt; &lt;br&gt;");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 size=20&gt;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자바 웹서버입니다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.&lt;/font&gt;&lt;/html&gt;");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ps.flush();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dis.close();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so.close();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}catch (Exception e)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e.printStackTrace();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}};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processer.start();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 //end while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446" y="1295816"/>
            <a:ext cx="3867149" cy="148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76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간단한 자바 웹서버 만들기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32965"/>
              </p:ext>
            </p:extLst>
          </p:nvPr>
        </p:nvGraphicFramePr>
        <p:xfrm>
          <a:off x="173849" y="1300714"/>
          <a:ext cx="648247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SimpleHttpServer2.java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SimpleHttpServer2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throws Exception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MemberDAO dao=new MemberDAO();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MemberVO vo=new MemberVO();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ServerSocket ss = new ServerSocket(8099);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System.out.println("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서버 실행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while (true){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Socket so = ss.accept();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Thread processer = new Thread(){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public void run(){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try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DataInputStream dis = new DataInputStream(so.getInputStream());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PrintStream ps = new PrintStream(so.getOutputStream());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ArrayList&lt;MemberVO&gt; memberList=dao.list(vo);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ps.print("&lt;html&gt;&lt;font&gt;"+"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                        "      "+"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	       "      "+"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             "      "+"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몸무게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             "      "+"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           "&lt;/font&gt;&lt;/html&gt;&lt;br&gt;");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17115"/>
              </p:ext>
            </p:extLst>
          </p:nvPr>
        </p:nvGraphicFramePr>
        <p:xfrm>
          <a:off x="6779270" y="1277895"/>
          <a:ext cx="559202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200" b="1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ps.print("===========================&lt;br&gt;");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for(int i=0; i&lt;memberList.size();i++){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MemberVO mem=(MemberVO) memberList.get(i);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String id=mem.getId();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String name=mem.getName();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height=mem.getHeight();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weight=mem.getWeight();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int age=mem.getAge();</a:t>
                      </a:r>
                    </a:p>
                    <a:p>
                      <a:endParaRPr lang="en-US" altLang="ko-KR" sz="1200" b="1" i="0" u="none" kern="120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ps.print(id+"   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name+"   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height+"   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weight+"   "+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age+"&lt;br&gt;");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ps.flush();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ps.close();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dis.close();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so.close();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 catch (Exception e){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e.printStackTrace();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}};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processer.start();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  //end while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07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간단한 자바 웹서버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9902"/>
            <a:ext cx="6096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106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LOB </a:t>
            </a:r>
            <a:r>
              <a:rPr lang="ko-KR" altLang="en-US" sz="1600" b="1"/>
              <a:t>데이터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4040" y="1272568"/>
            <a:ext cx="10204545" cy="373885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1306285" y="1272568"/>
            <a:ext cx="961281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 </a:t>
            </a:r>
            <a:r>
              <a:rPr lang="en-US" altLang="ko-KR" sz="1400" b="1"/>
              <a:t> - LOB</a:t>
            </a:r>
            <a:r>
              <a:rPr lang="ko-KR" altLang="en-US" sz="1400" b="1"/>
              <a:t>는 </a:t>
            </a:r>
            <a:r>
              <a:rPr lang="en-US" altLang="ko-KR" sz="1400" b="1"/>
              <a:t>'Large Object'</a:t>
            </a:r>
            <a:r>
              <a:rPr lang="ko-KR" altLang="en-US" sz="1400" b="1"/>
              <a:t>의 약자로 대용량 데이터를 저장할 수 있는 데이터 타입을 의미한다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09898"/>
              </p:ext>
            </p:extLst>
          </p:nvPr>
        </p:nvGraphicFramePr>
        <p:xfrm>
          <a:off x="1083624" y="2445347"/>
          <a:ext cx="10058132" cy="162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CLOB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문자형 대용량 데이터 타입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최대 저장 데이터 크기는 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4GB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이진형 대용량 데이터 타입</a:t>
                      </a:r>
                      <a:endParaRPr lang="en-US" altLang="ko-KR" sz="1400" b="1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동영상들의 데이터를 저장하는 데 사용된다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최대 저장 가능 데이터 크기는 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4GB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71422" y="2106793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LOB </a:t>
            </a:r>
            <a:r>
              <a:rPr lang="ko-KR" altLang="en-US" sz="1600" b="1"/>
              <a:t>데이터 종류 </a:t>
            </a:r>
          </a:p>
        </p:txBody>
      </p:sp>
    </p:spTree>
    <p:extLst>
      <p:ext uri="{BB962C8B-B14F-4D97-AF65-F5344CB8AC3E}">
        <p14:creationId xmlns:p14="http://schemas.microsoft.com/office/powerpoint/2010/main" val="19371252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CLOB </a:t>
            </a:r>
            <a:r>
              <a:rPr lang="ko-KR" altLang="en-US" sz="1600" b="1"/>
              <a:t>데이터 실습하기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457" y="2116675"/>
            <a:ext cx="8896563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create table t_book(</a:t>
            </a:r>
          </a:p>
          <a:p>
            <a:r>
              <a:rPr lang="en-US" altLang="ko-KR" b="1"/>
              <a:t>  book_id varchar2(10) primary key,</a:t>
            </a:r>
          </a:p>
          <a:p>
            <a:r>
              <a:rPr lang="en-US" altLang="ko-KR" b="1"/>
              <a:t>  book_title varchar2(100),</a:t>
            </a:r>
          </a:p>
          <a:p>
            <a:r>
              <a:rPr lang="en-US" altLang="ko-KR" b="1"/>
              <a:t>  book_contents_order </a:t>
            </a:r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clob</a:t>
            </a:r>
          </a:p>
          <a:p>
            <a:r>
              <a:rPr lang="en-US" altLang="ko-KR" b="1"/>
              <a:t>);</a:t>
            </a:r>
            <a:endParaRPr lang="ko-KR" altLang="en-US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71423" y="1440588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/>
              <a:t>1.</a:t>
            </a:r>
            <a:r>
              <a:rPr lang="ko-KR" altLang="en-US" sz="1600" b="1"/>
              <a:t>책 정보 저장 테이블 생성하기</a:t>
            </a:r>
          </a:p>
        </p:txBody>
      </p:sp>
    </p:spTree>
    <p:extLst>
      <p:ext uri="{BB962C8B-B14F-4D97-AF65-F5344CB8AC3E}">
        <p14:creationId xmlns:p14="http://schemas.microsoft.com/office/powerpoint/2010/main" val="6647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3.</a:t>
            </a:r>
            <a:r>
              <a:rPr lang="ko-KR" altLang="en-US" sz="2400" b="1">
                <a:solidFill>
                  <a:srgbClr val="FF6600"/>
                </a:solidFill>
              </a:rPr>
              <a:t>관계형 </a:t>
            </a:r>
            <a:r>
              <a:rPr lang="en-US" altLang="ko-KR" sz="2400" b="1">
                <a:solidFill>
                  <a:srgbClr val="FF6600"/>
                </a:solidFill>
              </a:rPr>
              <a:t>DBMS </a:t>
            </a:r>
            <a:r>
              <a:rPr lang="ko-KR" altLang="en-US" sz="2400" b="1">
                <a:solidFill>
                  <a:srgbClr val="FF6600"/>
                </a:solidFill>
              </a:rPr>
              <a:t>특징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관계형 </a:t>
            </a:r>
            <a:r>
              <a:rPr lang="en-US" altLang="ko-KR" sz="1600" b="1"/>
              <a:t>DBMS </a:t>
            </a:r>
            <a:r>
              <a:rPr lang="ko-KR" altLang="en-US" sz="1600" b="1"/>
              <a:t>특징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040" y="1327160"/>
            <a:ext cx="10204545" cy="1020216"/>
          </a:xfrm>
          <a:prstGeom prst="roundRect">
            <a:avLst>
              <a:gd name="adj" fmla="val 4541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E367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306285" y="1327160"/>
            <a:ext cx="9612811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여러 사용자가 동시에 접근하여 데이터를 사용할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응용 프로그램과 별개로 새로운 데이터를 데이터베이스에 추가할 수 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- </a:t>
            </a:r>
            <a:r>
              <a:rPr lang="ko-KR" altLang="en-US" sz="1400" b="1" dirty="0"/>
              <a:t>실제 데이터는 데이터베이스의 테이블에 저장된다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071417" y="2537563"/>
            <a:ext cx="4821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관계형 </a:t>
            </a:r>
            <a:r>
              <a:rPr lang="en-US" altLang="ko-KR" sz="1600" b="1"/>
              <a:t>DBMS </a:t>
            </a:r>
            <a:r>
              <a:rPr lang="ko-KR" altLang="en-US" sz="1600" b="1"/>
              <a:t>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611475" y="3861823"/>
            <a:ext cx="1894011" cy="1310185"/>
          </a:xfrm>
          <a:prstGeom prst="rect">
            <a:avLst/>
          </a:prstGeom>
          <a:solidFill>
            <a:srgbClr val="BF2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9872" y="4142163"/>
            <a:ext cx="236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관계형</a:t>
            </a:r>
            <a:endParaRPr lang="en-US" altLang="ko-KR" b="1"/>
          </a:p>
          <a:p>
            <a:pPr algn="ctr"/>
            <a:r>
              <a:rPr lang="en-US" altLang="ko-KR" b="1"/>
              <a:t>DBMS</a:t>
            </a:r>
            <a:endParaRPr lang="ko-KR" altLang="en-US" b="1"/>
          </a:p>
        </p:txBody>
      </p:sp>
      <p:sp>
        <p:nvSpPr>
          <p:cNvPr id="8" name="타원 7"/>
          <p:cNvSpPr/>
          <p:nvPr/>
        </p:nvSpPr>
        <p:spPr>
          <a:xfrm>
            <a:off x="1071416" y="3150027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1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71416" y="4413748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2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071416" y="5447401"/>
            <a:ext cx="2318073" cy="65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1B12C8"/>
                </a:solidFill>
              </a:rPr>
              <a:t>응용 프로그램</a:t>
            </a:r>
            <a:r>
              <a:rPr lang="en-US" altLang="ko-KR" sz="1600" b="1">
                <a:solidFill>
                  <a:srgbClr val="1B12C8"/>
                </a:solidFill>
              </a:rPr>
              <a:t>3</a:t>
            </a:r>
            <a:endParaRPr lang="ko-KR" altLang="en-US" sz="1600" b="1">
              <a:solidFill>
                <a:srgbClr val="1B12C8"/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 rot="1041798">
            <a:off x="3741189" y="3569112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>
            <a:off x="3705874" y="4436977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20575383">
            <a:off x="3762346" y="5284868"/>
            <a:ext cx="1542197" cy="472151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 21"/>
          <p:cNvSpPr/>
          <p:nvPr/>
        </p:nvSpPr>
        <p:spPr>
          <a:xfrm>
            <a:off x="9444251" y="3861822"/>
            <a:ext cx="1719618" cy="120701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190530" y="4332248"/>
            <a:ext cx="236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데이터베이스</a:t>
            </a:r>
          </a:p>
        </p:txBody>
      </p:sp>
      <p:sp>
        <p:nvSpPr>
          <p:cNvPr id="27" name="왼쪽/오른쪽 화살표 26"/>
          <p:cNvSpPr/>
          <p:nvPr/>
        </p:nvSpPr>
        <p:spPr>
          <a:xfrm>
            <a:off x="7648333" y="4200901"/>
            <a:ext cx="1542197" cy="47215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0479" y="5174781"/>
            <a:ext cx="262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1B12C8"/>
                </a:solidFill>
              </a:rPr>
              <a:t>Oracle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My-SQL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DB2</a:t>
            </a:r>
          </a:p>
          <a:p>
            <a:r>
              <a:rPr lang="en-US" altLang="ko-KR" b="1">
                <a:solidFill>
                  <a:srgbClr val="1B12C8"/>
                </a:solidFill>
              </a:rPr>
              <a:t>MS-SQL</a:t>
            </a:r>
            <a:endParaRPr lang="ko-KR" altLang="en-US" b="1">
              <a:solidFill>
                <a:srgbClr val="1B1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014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CLOB </a:t>
            </a:r>
            <a:r>
              <a:rPr lang="ko-KR" altLang="en-US" sz="1600" b="1"/>
              <a:t>데이터 실습하기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213"/>
              </p:ext>
            </p:extLst>
          </p:nvPr>
        </p:nvGraphicFramePr>
        <p:xfrm>
          <a:off x="440844" y="1204376"/>
          <a:ext cx="606445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ClobDataTest.java</a:t>
                      </a:r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oracle.jdbc.OracleResultSet;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 oracle.sql.CLOB;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ClobDataTest{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driver = "oracle.jdbc.driver.OracleDriver";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url = "jdbc:oracle:thin:@127.0.0.1:1521:XE";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user = "scott";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private static final String pwd = "tiger";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public static void main(String[] args)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Connection conn;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ResultSet rs;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StringBuffer sb = new StringBuffer();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Statement st = null;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try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File file = new File("c:\\test\\order.txt");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FileReader in=new FileReader(file);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System.out.println("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 크기는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:" + file.length());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char[] buffer=new char[1024];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while(true){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count=in.read(buffer); //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버퍼에 읽어들인 문자개수</a:t>
                      </a:r>
                    </a:p>
                    <a:p>
                      <a:r>
                        <a:rPr lang="en-US" altLang="ko-KR" sz="1200" b="1" i="0" u="non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if(count==-1)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break;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sb.append(buffer,0,count);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}//end while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34710"/>
              </p:ext>
            </p:extLst>
          </p:nvPr>
        </p:nvGraphicFramePr>
        <p:xfrm>
          <a:off x="6558481" y="1233635"/>
          <a:ext cx="606445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1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Class.forName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(driver);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("Oracle </a:t>
                      </a:r>
                      <a:r>
                        <a:rPr lang="ko-KR" altLang="en-US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드라이버 로딩 성공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 =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DriverManager.getConnection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user,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("Connection </a:t>
                      </a:r>
                      <a:r>
                        <a:rPr lang="ko-KR" altLang="en-US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 성공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conn.createStatement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1. CLOB </a:t>
                      </a:r>
                      <a:r>
                        <a:rPr lang="ko-KR" altLang="en-US" sz="1200" b="1" i="0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 입력하기 위해</a:t>
                      </a:r>
                      <a:r>
                        <a:rPr lang="en-US" altLang="ko-KR" sz="1200" b="1" i="0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i="0" u="none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empty_clob</a:t>
                      </a:r>
                      <a:r>
                        <a:rPr lang="en-US" altLang="ko-KR" sz="1200" b="1" i="0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200" b="1" i="0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생성	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/*   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"update  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t_book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" + 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"set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goods_contents_order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empty_clob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()" +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" where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book_id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="+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1200" b="1" i="0" u="non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"'0001'";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*/</a:t>
                      </a:r>
                      <a:r>
                        <a:rPr lang="en-US" altLang="ko-KR" sz="1200" b="1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</a:t>
                      </a:r>
                    </a:p>
                    <a:p>
                      <a:endParaRPr lang="en-US" altLang="ko-KR" sz="1200" b="1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String </a:t>
                      </a:r>
                      <a:r>
                        <a:rPr lang="en-US" altLang="ko-KR" sz="1200" b="1" i="0" u="none" kern="120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="insert into </a:t>
                      </a:r>
                      <a:r>
                        <a:rPr lang="en-US" altLang="ko-KR" sz="1200" b="1" i="0" u="none" kern="120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t_book</a:t>
                      </a:r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+"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(</a:t>
                      </a:r>
                      <a:r>
                        <a:rPr lang="en-US" altLang="ko-KR" sz="1200" b="1" i="0" u="none" kern="1200" dirty="0" err="1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book_id,book_title,book_contents_order</a:t>
                      </a:r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)"+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" values   ('0001','</a:t>
                      </a:r>
                      <a:r>
                        <a:rPr lang="ko-KR" altLang="en-US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초보자를 위한 자바 프로그래밍</a:t>
                      </a:r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empty_clob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200" b="1" i="0" u="none" kern="1200" dirty="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)";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st.executeUpdate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i="0" u="none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200" b="1" i="0" u="non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altLang="ko-KR" sz="1200" b="1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0692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CLOB </a:t>
            </a:r>
            <a:r>
              <a:rPr lang="ko-KR" altLang="en-US" sz="1600" b="1"/>
              <a:t>데이터 실습하기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46811"/>
              </p:ext>
            </p:extLst>
          </p:nvPr>
        </p:nvGraphicFramePr>
        <p:xfrm>
          <a:off x="440844" y="1204376"/>
          <a:ext cx="70267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5354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2. setAutoCommit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conn.setAutoCommit(false);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// 3. CLOB column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lock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얻는다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 = st.executeQuery("select book_contents_order from t_book where 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book_id = '0001' </a:t>
                      </a:r>
                      <a:r>
                        <a:rPr lang="en-US" altLang="ko-KR" sz="1200" b="1" i="0" u="none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 update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if (rs.next()){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 4. 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오라클의 함수들을 사용하기 위해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CLOB cl = ((OracleResultSet) rs).getCLOB("book_contents_order");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//5. 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스트림을 이용한 값 저장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 writer = new BufferedWriter(cl.getCharacterOutputStream());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writer.write(sb.toString());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writer.close();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conn.commit();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conn.setAutoCommit(true);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635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078" y="129317"/>
            <a:ext cx="11933383" cy="6576291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278" y="332517"/>
            <a:ext cx="748145" cy="741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273" y="311737"/>
            <a:ext cx="88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17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1529" y="302828"/>
            <a:ext cx="180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아이디어 구현 중심</a:t>
            </a:r>
            <a:r>
              <a:rPr lang="ko-KR" altLang="en-US" sz="1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endParaRPr lang="en-US" altLang="ko-KR" sz="14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r"/>
            <a:r>
              <a:rPr lang="en-US" altLang="ko-KR" sz="1400" b="1" dirty="0">
                <a:latin typeface="Cooper Black" panose="0208090404030B020404" pitchFamily="18" charset="0"/>
              </a:rPr>
              <a:t>Java</a:t>
            </a:r>
            <a:endParaRPr lang="ko-KR" altLang="en-US" sz="1400" b="1" dirty="0">
              <a:latin typeface="Cooper Black" panose="0208090404030B0204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6285" y="288763"/>
            <a:ext cx="8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rgbClr val="FF6600"/>
                </a:solidFill>
              </a:rPr>
              <a:t>13.</a:t>
            </a:r>
            <a:r>
              <a:rPr lang="ko-KR" altLang="en-US" sz="2400" b="1">
                <a:solidFill>
                  <a:srgbClr val="FF6600"/>
                </a:solidFill>
              </a:rPr>
              <a:t>추가 내용</a:t>
            </a:r>
            <a:endParaRPr lang="en-US" altLang="ko-KR" sz="2400" b="1">
              <a:solidFill>
                <a:srgbClr val="FF66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92154" y="914456"/>
            <a:ext cx="10732655" cy="0"/>
          </a:xfrm>
          <a:prstGeom prst="line">
            <a:avLst/>
          </a:prstGeom>
          <a:ln w="222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1422" y="957262"/>
            <a:ext cx="51948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ko-KR" altLang="en-US" sz="1600" b="1"/>
              <a:t>오라클 </a:t>
            </a:r>
            <a:r>
              <a:rPr lang="en-US" altLang="ko-KR" sz="1600" b="1"/>
              <a:t>CLOB </a:t>
            </a:r>
            <a:r>
              <a:rPr lang="ko-KR" altLang="en-US" sz="1600" b="1"/>
              <a:t>데이터 실습하기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59088"/>
              </p:ext>
            </p:extLst>
          </p:nvPr>
        </p:nvGraphicFramePr>
        <p:xfrm>
          <a:off x="1306285" y="1295816"/>
          <a:ext cx="702675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2">
                <a:tc gridSpan="2">
                  <a:txBody>
                    <a:bodyPr/>
                    <a:lstStyle/>
                    <a:p>
                      <a:pPr algn="l"/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b="1" i="0" u="none" strike="noStrike" kern="1200" baseline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4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// </a:t>
                      </a:r>
                      <a:r>
                        <a:rPr lang="ko-KR" altLang="en-US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입력한 값 읽어 오기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rs = st.executeQuery("select * from t_book where book_id = '0001'");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if (rs.next()) 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//6. CLOB column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대한 스트림을 얻는다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Reader rd = rs.getCharacterStream("book_contents_order");</a:t>
                      </a:r>
                    </a:p>
                    <a:p>
                      <a:endParaRPr lang="en-US" altLang="ko-KR" sz="1200" b="1" i="0" u="none" kern="1200">
                        <a:solidFill>
                          <a:srgbClr val="1B12C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sb = new StringBuffer();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char[] buf = new char[1024];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int readcnt;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            while ((readcnt = rd.read(buf, 0, 1024)) != -1) {</a:t>
                      </a:r>
                    </a:p>
                    <a:p>
                      <a:endParaRPr lang="en-US" altLang="ko-KR" sz="1200" b="1" i="0" u="non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// 7.</a:t>
                      </a:r>
                      <a:r>
                        <a:rPr lang="ko-KR" altLang="en-US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스트림으로부터 읽어서 스트링 버퍼에 넣는다</a:t>
                      </a:r>
                      <a:r>
                        <a:rPr lang="en-US" altLang="ko-KR" sz="1200" b="1" i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ko-KR" sz="1200" b="1" i="0" u="none" kern="1200">
                          <a:solidFill>
                            <a:srgbClr val="1B12C8"/>
                          </a:solidFill>
                          <a:latin typeface="+mn-lt"/>
                          <a:ea typeface="+mn-ea"/>
                          <a:cs typeface="+mn-cs"/>
                        </a:rPr>
                        <a:t>sb.append(buf, 0, readcnt);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} //end while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rd.close();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System.out.println("book_contents_order : " + sb.toString());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}catch (Exception e){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e.printStackTrace(System.out);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US" altLang="ko-KR" sz="1200" b="1" i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110166</TotalTime>
  <Words>9763</Words>
  <Application>Microsoft Office PowerPoint</Application>
  <PresentationFormat>와이드스크린</PresentationFormat>
  <Paragraphs>3082</Paragraphs>
  <Slides>92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1" baseType="lpstr">
      <vt:lpstr>굴림</vt:lpstr>
      <vt:lpstr>나눔명조</vt:lpstr>
      <vt:lpstr>나눔명조 ExtraBold</vt:lpstr>
      <vt:lpstr>맑은 고딕</vt:lpstr>
      <vt:lpstr>Arial</vt:lpstr>
      <vt:lpstr>Cooper Black</vt:lpstr>
      <vt:lpstr>Verdana</vt:lpstr>
      <vt:lpstr>Wingdings</vt:lpstr>
      <vt:lpstr>Office 테마</vt:lpstr>
      <vt:lpstr>자바 프로그래밍(아이디어 구현 중심 자바)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goott2</cp:lastModifiedBy>
  <cp:revision>8298</cp:revision>
  <dcterms:created xsi:type="dcterms:W3CDTF">2015-07-03T07:03:28Z</dcterms:created>
  <dcterms:modified xsi:type="dcterms:W3CDTF">2020-11-17T03:21:33Z</dcterms:modified>
</cp:coreProperties>
</file>