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719" r:id="rId2"/>
    <p:sldId id="262" r:id="rId3"/>
    <p:sldId id="783" r:id="rId4"/>
    <p:sldId id="720" r:id="rId5"/>
    <p:sldId id="721" r:id="rId6"/>
    <p:sldId id="722" r:id="rId7"/>
    <p:sldId id="723" r:id="rId8"/>
    <p:sldId id="724" r:id="rId9"/>
    <p:sldId id="725" r:id="rId10"/>
    <p:sldId id="726" r:id="rId11"/>
    <p:sldId id="727" r:id="rId12"/>
    <p:sldId id="728" r:id="rId13"/>
    <p:sldId id="729" r:id="rId14"/>
    <p:sldId id="730" r:id="rId15"/>
    <p:sldId id="731" r:id="rId16"/>
    <p:sldId id="732" r:id="rId17"/>
    <p:sldId id="733" r:id="rId18"/>
    <p:sldId id="784" r:id="rId19"/>
    <p:sldId id="735" r:id="rId20"/>
    <p:sldId id="785" r:id="rId21"/>
    <p:sldId id="786" r:id="rId22"/>
    <p:sldId id="737" r:id="rId23"/>
    <p:sldId id="738" r:id="rId24"/>
    <p:sldId id="739" r:id="rId25"/>
    <p:sldId id="740" r:id="rId26"/>
    <p:sldId id="787" r:id="rId27"/>
    <p:sldId id="741" r:id="rId28"/>
    <p:sldId id="742" r:id="rId29"/>
    <p:sldId id="743" r:id="rId30"/>
    <p:sldId id="744" r:id="rId31"/>
    <p:sldId id="747" r:id="rId32"/>
    <p:sldId id="748" r:id="rId33"/>
    <p:sldId id="749" r:id="rId34"/>
    <p:sldId id="750" r:id="rId35"/>
    <p:sldId id="751" r:id="rId36"/>
    <p:sldId id="752" r:id="rId37"/>
    <p:sldId id="753" r:id="rId38"/>
    <p:sldId id="754" r:id="rId39"/>
    <p:sldId id="755" r:id="rId40"/>
    <p:sldId id="756" r:id="rId41"/>
    <p:sldId id="757" r:id="rId42"/>
    <p:sldId id="758" r:id="rId43"/>
    <p:sldId id="759" r:id="rId44"/>
    <p:sldId id="761" r:id="rId45"/>
    <p:sldId id="762" r:id="rId46"/>
    <p:sldId id="763" r:id="rId47"/>
    <p:sldId id="764" r:id="rId48"/>
    <p:sldId id="760" r:id="rId49"/>
    <p:sldId id="765" r:id="rId50"/>
    <p:sldId id="766" r:id="rId51"/>
    <p:sldId id="767" r:id="rId52"/>
    <p:sldId id="768" r:id="rId53"/>
    <p:sldId id="769" r:id="rId54"/>
    <p:sldId id="770" r:id="rId55"/>
    <p:sldId id="771" r:id="rId56"/>
    <p:sldId id="777" r:id="rId57"/>
    <p:sldId id="772" r:id="rId58"/>
    <p:sldId id="773" r:id="rId59"/>
    <p:sldId id="774" r:id="rId60"/>
    <p:sldId id="775" r:id="rId61"/>
    <p:sldId id="780" r:id="rId62"/>
    <p:sldId id="776" r:id="rId63"/>
    <p:sldId id="778" r:id="rId64"/>
    <p:sldId id="779" r:id="rId65"/>
    <p:sldId id="781" r:id="rId66"/>
    <p:sldId id="78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83010"/>
    <a:srgbClr val="664E9C"/>
    <a:srgbClr val="39BCB8"/>
    <a:srgbClr val="39BBB6"/>
    <a:srgbClr val="49C1BE"/>
    <a:srgbClr val="B5A8D3"/>
    <a:srgbClr val="EE5835"/>
    <a:srgbClr val="2D8F8A"/>
    <a:srgbClr val="3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64" y="10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jdbcdriver-ucp-downloads.html" TargetMode="External"/><Relationship Id="rId2" Type="http://schemas.openxmlformats.org/officeDocument/2006/relationships/hyperlink" Target="https://www.oracle.com/technetwork/apps-tech/jdbc-112010-090769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/t/Downloadtomcatdbcp800rc1jar.htm" TargetMode="External"/><Relationship Id="rId2" Type="http://schemas.openxmlformats.org/officeDocument/2006/relationships/hyperlink" Target="http://www.java2s.com/Code/Jar/t/Downloadtomcatdbcp7042jar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841370" y="652004"/>
            <a:ext cx="7451834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비즈니스 로직 처리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매우 중요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!!!)</a:t>
            </a:r>
            <a:endParaRPr lang="ko-KR" altLang="en-US" sz="2800" spc="-1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방법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 DataSource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연동하기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 DataSource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7.5 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삭제하기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30626"/>
            <a:ext cx="778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왼쪽 메뉴의 </a:t>
            </a:r>
            <a:r>
              <a:rPr lang="en-US" altLang="ko-KR" sz="1200">
                <a:latin typeface="+mj-ea"/>
                <a:ea typeface="+mj-ea"/>
              </a:rPr>
              <a:t>+</a:t>
            </a:r>
            <a:r>
              <a:rPr lang="ko-KR" altLang="en-US" sz="1200">
                <a:latin typeface="+mj-ea"/>
                <a:ea typeface="+mj-ea"/>
              </a:rPr>
              <a:t>를 클릭한 후 새 접속</a:t>
            </a:r>
            <a:r>
              <a:rPr lang="en-US" altLang="ko-KR" sz="1200">
                <a:latin typeface="+mj-ea"/>
                <a:ea typeface="+mj-ea"/>
              </a:rPr>
              <a:t>...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896" y="1807625"/>
            <a:ext cx="6502561" cy="3778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145896" y="2743200"/>
            <a:ext cx="27540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3596" y="2922104"/>
            <a:ext cx="912952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60443"/>
            <a:ext cx="771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왼쪽 메뉴에서 미리 만들어 놓은 접속 이름을 클릭하거나 직접 연결 정보를 입력한 후 접속을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899" y="1967601"/>
            <a:ext cx="5950788" cy="305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367130" y="4770783"/>
            <a:ext cx="874644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1113"/>
            <a:ext cx="786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접속한 후 생성되는 워크시트에 다음과 같은 테이블 생성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85" y="1728112"/>
            <a:ext cx="5975696" cy="481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7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마우스 포인터를 각각의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문에 위치시킨 후 왼쪽 상단 녹색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버튼을 클릭해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실행하여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테이블을 생성합니다</a:t>
            </a:r>
            <a:r>
              <a:rPr lang="en-US" altLang="ko-KR" sz="1200">
                <a:latin typeface="+mj-ea"/>
                <a:ea typeface="+mj-ea"/>
              </a:rPr>
              <a:t>. insert</a:t>
            </a:r>
            <a:r>
              <a:rPr lang="ko-KR" altLang="en-US" sz="1200">
                <a:latin typeface="+mj-ea"/>
                <a:ea typeface="+mj-ea"/>
              </a:rPr>
              <a:t>문에 대해서도 동일하게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545" y="2156957"/>
            <a:ext cx="3392805" cy="2385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57545" y="2355574"/>
            <a:ext cx="185655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700"/>
            <a:ext cx="765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커밋이 완료됐다는 메시지가 나타나고 </a:t>
            </a:r>
            <a:r>
              <a:rPr lang="en-US" altLang="ko-KR" sz="1200">
                <a:latin typeface="+mj-ea"/>
                <a:ea typeface="+mj-ea"/>
              </a:rPr>
              <a:t>select</a:t>
            </a:r>
            <a:r>
              <a:rPr lang="ko-KR" altLang="en-US" sz="1200">
                <a:latin typeface="+mj-ea"/>
                <a:ea typeface="+mj-ea"/>
              </a:rPr>
              <a:t>문으로 조회 시 회원 정보가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4674" y="2000250"/>
            <a:ext cx="3768725" cy="744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64" y="2000250"/>
            <a:ext cx="31051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83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이클립스에서 만든 프로젝트에서 회원 정보를 조회해 보겠습니다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b="1" dirty="0">
                <a:latin typeface="+mj-ea"/>
                <a:ea typeface="+mj-ea"/>
              </a:rPr>
              <a:t>새 </a:t>
            </a:r>
            <a:r>
              <a:rPr lang="en-US" altLang="ko-KR" sz="1200" b="1" dirty="0">
                <a:latin typeface="+mj-ea"/>
                <a:ea typeface="+mj-ea"/>
              </a:rPr>
              <a:t>Dynamic Web Project </a:t>
            </a:r>
            <a:r>
              <a:rPr lang="ko-KR" altLang="en-US" sz="1200" b="1" dirty="0">
                <a:latin typeface="+mj-ea"/>
                <a:ea typeface="+mj-ea"/>
              </a:rPr>
              <a:t>로 </a:t>
            </a:r>
            <a:r>
              <a:rPr lang="en-US" altLang="ko-KR" sz="1200" b="1" dirty="0">
                <a:latin typeface="+mj-ea"/>
                <a:ea typeface="+mj-ea"/>
              </a:rPr>
              <a:t>pro07 </a:t>
            </a:r>
            <a:r>
              <a:rPr lang="ko-KR" altLang="en-US" sz="1200" b="1" dirty="0">
                <a:latin typeface="+mj-ea"/>
                <a:ea typeface="+mj-ea"/>
              </a:rPr>
              <a:t>프로젝트를</a:t>
            </a:r>
            <a:r>
              <a:rPr lang="ko-KR" altLang="en-US" sz="1200" dirty="0">
                <a:latin typeface="+mj-ea"/>
                <a:ea typeface="+mj-ea"/>
              </a:rPr>
              <a:t> 생성한 다음 오라클 데이터베이스와 연동하는 데 필요한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JDBC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드라이버인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ojdbc6.jar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를 프로젝트의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WebContent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/WEB-INF/lib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폴더에 복사하여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7564" y="5824331"/>
            <a:ext cx="6134220" cy="7694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오라클 드라이버는 아래 링크를 클릭해 다운로드 할 수 있습니다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•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https://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www.oracle.com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/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technetwork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/apps-tech/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jdbc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-112010-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  <a:hlinkClick r:id="rId2"/>
              </a:rPr>
              <a:t>090769.html</a:t>
            </a:r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err="1">
                <a:hlinkClick r:id="rId3"/>
              </a:rPr>
              <a:t>www.oracle.com</a:t>
            </a:r>
            <a:r>
              <a:rPr lang="en-US" altLang="ko-KR" sz="1100" dirty="0">
                <a:hlinkClick r:id="rId3"/>
              </a:rPr>
              <a:t>/database/technologies/</a:t>
            </a:r>
            <a:r>
              <a:rPr lang="en-US" altLang="ko-KR" sz="1100" dirty="0" err="1">
                <a:hlinkClick r:id="rId3"/>
              </a:rPr>
              <a:t>jdbcdriver-ucp-downloads.html</a:t>
            </a:r>
            <a:endParaRPr lang="en-US" altLang="ko-KR" sz="1100" dirty="0"/>
          </a:p>
          <a:p>
            <a:endParaRPr lang="ko-KR" altLang="en-US" sz="11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747" y="5547332"/>
            <a:ext cx="90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/>
              <a:t>Tip</a:t>
            </a:r>
            <a:endParaRPr lang="ko-KR" altLang="en-US" sz="1200" b="1"/>
          </a:p>
        </p:txBody>
      </p:sp>
      <p:pic>
        <p:nvPicPr>
          <p:cNvPr id="8" name="그림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8926" y="2308777"/>
            <a:ext cx="220980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836504" y="4343400"/>
            <a:ext cx="904461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80322"/>
            <a:ext cx="815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패키지를 만들고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원하는 데이터를 표시하는 </a:t>
            </a:r>
            <a:r>
              <a:rPr lang="en-US" altLang="ko-KR" sz="1200" dirty="0">
                <a:latin typeface="+mj-ea"/>
                <a:ea typeface="+mj-ea"/>
              </a:rPr>
              <a:t>SELECT</a:t>
            </a:r>
            <a:r>
              <a:rPr lang="ko-KR" altLang="en-US" sz="1200" dirty="0">
                <a:latin typeface="+mj-ea"/>
                <a:ea typeface="+mj-ea"/>
              </a:rPr>
              <a:t>문을 기준으로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 다음과 같이 회원 조회와 관련된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자바 클래스 파일인 </a:t>
            </a:r>
            <a:r>
              <a:rPr lang="en-US" altLang="ko-KR" sz="1200" dirty="0">
                <a:latin typeface="+mj-ea"/>
              </a:rPr>
              <a:t>MemberVO </a:t>
            </a:r>
            <a:r>
              <a:rPr lang="ko-KR" altLang="en-US" sz="1200" dirty="0">
                <a:latin typeface="+mj-ea"/>
              </a:rPr>
              <a:t>클래스</a:t>
            </a:r>
            <a:r>
              <a:rPr lang="en-US" altLang="ko-KR" sz="1200" dirty="0">
                <a:latin typeface="+mj-ea"/>
              </a:rPr>
              <a:t>,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와</a:t>
            </a:r>
            <a:r>
              <a:rPr lang="en-US" altLang="ko-KR" sz="1200" dirty="0">
                <a:latin typeface="+mj-ea"/>
                <a:ea typeface="+mj-ea"/>
              </a:rPr>
              <a:t> MemberServelet </a:t>
            </a:r>
            <a:r>
              <a:rPr lang="ko-KR" altLang="en-US" sz="1200" dirty="0">
                <a:latin typeface="+mj-ea"/>
                <a:ea typeface="+mj-ea"/>
              </a:rPr>
              <a:t>클래스를 각각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0174" y="2150165"/>
            <a:ext cx="2277869" cy="2024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E31C12-3132-4E10-9167-D418ED082A36}"/>
              </a:ext>
            </a:extLst>
          </p:cNvPr>
          <p:cNvSpPr txBox="1"/>
          <p:nvPr/>
        </p:nvSpPr>
        <p:spPr>
          <a:xfrm>
            <a:off x="1888435" y="4691270"/>
            <a:ext cx="711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MemberVO</a:t>
            </a:r>
            <a:r>
              <a:rPr lang="ko-KR" altLang="en-US" dirty="0"/>
              <a:t>와 </a:t>
            </a:r>
            <a:r>
              <a:rPr lang="en-US" altLang="ko-KR" dirty="0" err="1"/>
              <a:t>MemberDAO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New </a:t>
            </a:r>
            <a:r>
              <a:rPr lang="ko-KR" altLang="en-US" dirty="0"/>
              <a:t>메뉴에서 </a:t>
            </a:r>
            <a:r>
              <a:rPr lang="en-US" altLang="ko-KR" dirty="0"/>
              <a:t>Java Class </a:t>
            </a:r>
            <a:r>
              <a:rPr lang="ko-KR" altLang="en-US" dirty="0"/>
              <a:t>로 생성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MemberServlet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New </a:t>
            </a:r>
            <a:r>
              <a:rPr lang="ko-KR" altLang="en-US" dirty="0"/>
              <a:t>메뉴에서 </a:t>
            </a:r>
            <a:r>
              <a:rPr lang="en-US" altLang="ko-KR" dirty="0"/>
              <a:t>Servlet</a:t>
            </a:r>
            <a:r>
              <a:rPr lang="ko-KR" altLang="en-US" dirty="0"/>
              <a:t>으로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클래스들은  </a:t>
            </a:r>
            <a:r>
              <a:rPr lang="en-US" altLang="ko-KR" dirty="0" err="1"/>
              <a:t>VO</a:t>
            </a:r>
            <a:r>
              <a:rPr lang="en-US" altLang="ko-KR" dirty="0" err="1">
                <a:sym typeface="Wingdings" panose="05000000000000000000" pitchFamily="2" charset="2"/>
              </a:rPr>
              <a:t>DAOServlet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순서로 클래스를 생성하세요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5" y="1797686"/>
            <a:ext cx="6689449" cy="460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브라우저의 요청을 받는 </a:t>
            </a:r>
            <a:r>
              <a:rPr lang="en-US" altLang="ko-KR" sz="1200" dirty="0">
                <a:latin typeface="+mj-ea"/>
                <a:ea typeface="+mj-ea"/>
              </a:rPr>
              <a:t>MemberServlet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388673" y="3665941"/>
            <a:ext cx="434951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296" y="3535136"/>
            <a:ext cx="844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98843" y="1838739"/>
            <a:ext cx="7051661" cy="3528391"/>
            <a:chOff x="852488" y="1705803"/>
            <a:chExt cx="8652427" cy="465524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88" y="1705803"/>
              <a:ext cx="7439025" cy="302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0" y="4675119"/>
              <a:ext cx="831532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389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회원 정보 조회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문을 실행하여 조회한 레코드들의 컬럼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  값을 다시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객체의 속성에 설정한 다음 </a:t>
            </a: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에 저장하고 호출한 곳으로 반환합니다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05465" y="1863000"/>
            <a:ext cx="5772265" cy="4849270"/>
            <a:chOff x="1324274" y="1843644"/>
            <a:chExt cx="5957060" cy="5122661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274" y="1843644"/>
              <a:ext cx="5957060" cy="5122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600794" y="2710401"/>
              <a:ext cx="21486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  <a:latin typeface="+mj-ea"/>
                  <a:ea typeface="+mj-ea"/>
                </a:rPr>
                <a:t>private Connection con;</a:t>
              </a:r>
            </a:p>
            <a:p>
              <a:r>
                <a:rPr lang="en-US" altLang="ko-KR" sz="1050" b="1" dirty="0">
                  <a:solidFill>
                    <a:srgbClr val="FF0000"/>
                  </a:solidFill>
                  <a:latin typeface="+mj-ea"/>
                  <a:ea typeface="+mj-ea"/>
                </a:rPr>
                <a:t>private Statement </a:t>
              </a:r>
              <a:r>
                <a:rPr lang="en-US" altLang="ko-KR" sz="1050" b="1" dirty="0" err="1">
                  <a:solidFill>
                    <a:srgbClr val="FF0000"/>
                  </a:solidFill>
                  <a:latin typeface="+mj-ea"/>
                  <a:ea typeface="+mj-ea"/>
                </a:rPr>
                <a:t>stmt</a:t>
              </a:r>
              <a:r>
                <a:rPr lang="en-US" altLang="ko-KR" sz="1050" b="1" dirty="0">
                  <a:solidFill>
                    <a:srgbClr val="FF0000"/>
                  </a:solidFill>
                  <a:latin typeface="+mj-ea"/>
                  <a:ea typeface="+mj-ea"/>
                </a:rPr>
                <a:t>;</a:t>
              </a:r>
              <a:endParaRPr lang="ko-KR" altLang="en-US" sz="10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89498" y="2083334"/>
            <a:ext cx="5555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private static final String driver = "oracle.jdbc.driver.OracleDriver";</a:t>
            </a:r>
          </a:p>
          <a:p>
            <a:r>
              <a:rPr lang="en-US" altLang="ko-KR" sz="1400" dirty="0"/>
              <a:t>private static final String url = "jdbc:oracle:thin:@172.16.5.xxx:1521:orcl";</a:t>
            </a:r>
          </a:p>
          <a:p>
            <a:r>
              <a:rPr lang="en-US" altLang="ko-KR" sz="1400" dirty="0"/>
              <a:t>private static final String user = “hr";</a:t>
            </a:r>
          </a:p>
          <a:p>
            <a:r>
              <a:rPr lang="en-US" altLang="ko-KR" sz="1400" dirty="0"/>
              <a:t>private static final String pwd = “oracle4U";</a:t>
            </a:r>
          </a:p>
        </p:txBody>
      </p:sp>
    </p:spTree>
    <p:extLst>
      <p:ext uri="{BB962C8B-B14F-4D97-AF65-F5344CB8AC3E}">
        <p14:creationId xmlns:p14="http://schemas.microsoft.com/office/powerpoint/2010/main" val="99764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1418" y="1490869"/>
            <a:ext cx="684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도서 쇼핑몰에서 검색 하기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46" y="1767868"/>
            <a:ext cx="5406771" cy="4609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20278" y="1767868"/>
            <a:ext cx="695739" cy="2696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35127" y="1392514"/>
            <a:ext cx="5841724" cy="3327755"/>
            <a:chOff x="1064195" y="1392514"/>
            <a:chExt cx="5841724" cy="332775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060" y="1392514"/>
              <a:ext cx="5499859" cy="1908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5" y="3301497"/>
              <a:ext cx="4163788" cy="1418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551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461915"/>
            <a:ext cx="6614400" cy="393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86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3" y="1490869"/>
            <a:ext cx="734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635" y="6259994"/>
            <a:ext cx="192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395" y="1767869"/>
            <a:ext cx="6480313" cy="4106157"/>
            <a:chOff x="954157" y="1767869"/>
            <a:chExt cx="5733636" cy="3614231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57" y="1767869"/>
              <a:ext cx="5733636" cy="323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391" y="4930121"/>
              <a:ext cx="3115917" cy="45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764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66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12. </a:t>
            </a:r>
            <a:r>
              <a:rPr lang="en-US" altLang="ko-KR" sz="1200" dirty="0">
                <a:latin typeface="+mj-ea"/>
                <a:ea typeface="+mj-ea"/>
              </a:rPr>
              <a:t>http://localhost:8090/</a:t>
            </a:r>
            <a:r>
              <a:rPr lang="en-US" altLang="ko-KR" sz="1200" dirty="0" err="1">
                <a:latin typeface="+mj-ea"/>
                <a:ea typeface="+mj-ea"/>
              </a:rPr>
              <a:t>pro07</a:t>
            </a:r>
            <a:r>
              <a:rPr lang="en-US" altLang="ko-KR" sz="1200" dirty="0">
                <a:latin typeface="+mj-ea"/>
                <a:ea typeface="+mj-ea"/>
              </a:rPr>
              <a:t>/member</a:t>
            </a:r>
            <a:r>
              <a:rPr lang="ko-KR" altLang="en-US" sz="1200" dirty="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회원 정보가 웹 브라우저로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 출력되는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895" y="2056364"/>
            <a:ext cx="408622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764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14563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7.2.2 PreparedStatement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회원 정보 조회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902" y="1910882"/>
            <a:ext cx="566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PreparedStatement </a:t>
            </a:r>
            <a:r>
              <a:rPr lang="ko-KR" altLang="en-US" sz="1400" b="1" dirty="0">
                <a:latin typeface="+mj-ea"/>
                <a:ea typeface="+mj-ea"/>
              </a:rPr>
              <a:t>인터페이스의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946" y="2218657"/>
            <a:ext cx="8060635" cy="17543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인터페이스는 </a:t>
            </a:r>
            <a:r>
              <a:rPr lang="en-US" altLang="ko-KR" sz="1200" dirty="0">
                <a:latin typeface="+mj-ea"/>
                <a:ea typeface="+mj-ea"/>
              </a:rPr>
              <a:t>Statement </a:t>
            </a:r>
            <a:r>
              <a:rPr lang="ko-KR" altLang="en-US" sz="1200" dirty="0">
                <a:latin typeface="+mj-ea"/>
                <a:ea typeface="+mj-ea"/>
              </a:rPr>
              <a:t>인터페이스를 상속하므로 지금까지 사용한 메소드를 그대로 사용함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Statement </a:t>
            </a:r>
            <a:r>
              <a:rPr lang="ko-KR" altLang="en-US" sz="1200" dirty="0">
                <a:latin typeface="+mj-ea"/>
                <a:ea typeface="+mj-ea"/>
              </a:rPr>
              <a:t>인터페이스에 대해서 </a:t>
            </a: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인터페이스는 컴파일 된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문을 </a:t>
            </a:r>
            <a:r>
              <a:rPr lang="en-US" altLang="ko-KR" sz="1200" dirty="0">
                <a:latin typeface="+mj-ea"/>
                <a:ea typeface="+mj-ea"/>
              </a:rPr>
              <a:t>DBMS</a:t>
            </a:r>
            <a:r>
              <a:rPr lang="ko-KR" altLang="en-US" sz="1200" dirty="0">
                <a:latin typeface="+mj-ea"/>
                <a:ea typeface="+mj-ea"/>
              </a:rPr>
              <a:t>에 전달하여 성능을 향상시킴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인터페이스에서는 실행하려는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문에 ‘</a:t>
            </a:r>
            <a:r>
              <a:rPr lang="en-US" altLang="ko-KR" sz="1200" dirty="0">
                <a:latin typeface="+mj-ea"/>
                <a:ea typeface="+mj-ea"/>
              </a:rPr>
              <a:t>?’</a:t>
            </a:r>
            <a:r>
              <a:rPr lang="ko-KR" altLang="en-US" sz="1200" dirty="0">
                <a:latin typeface="+mj-ea"/>
                <a:ea typeface="+mj-ea"/>
              </a:rPr>
              <a:t>를 넣을 수 있으므로 ‘</a:t>
            </a:r>
            <a:r>
              <a:rPr lang="en-US" altLang="ko-KR" sz="1200" dirty="0">
                <a:latin typeface="+mj-ea"/>
                <a:ea typeface="+mj-ea"/>
              </a:rPr>
              <a:t>?’</a:t>
            </a:r>
            <a:r>
              <a:rPr lang="ko-KR" altLang="en-US" sz="1200" dirty="0">
                <a:latin typeface="+mj-ea"/>
                <a:ea typeface="+mj-ea"/>
              </a:rPr>
              <a:t>의 값만 바꾸어 손쉽게 설정할 수 있어 </a:t>
            </a:r>
            <a:r>
              <a:rPr lang="en-US" altLang="ko-KR" sz="1200" dirty="0">
                <a:latin typeface="+mj-ea"/>
                <a:ea typeface="+mj-ea"/>
              </a:rPr>
              <a:t>Statement</a:t>
            </a:r>
            <a:r>
              <a:rPr lang="ko-KR" altLang="en-US" sz="1200" dirty="0">
                <a:latin typeface="+mj-ea"/>
                <a:ea typeface="+mj-ea"/>
              </a:rPr>
              <a:t>보다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 작성하기가 더 간단함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902" y="4482548"/>
            <a:ext cx="784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sec01.ex02 </a:t>
            </a:r>
            <a:r>
              <a:rPr lang="ko-KR" altLang="en-US" sz="1200" dirty="0">
                <a:latin typeface="+mj-ea"/>
                <a:ea typeface="+mj-ea"/>
              </a:rPr>
              <a:t>패키지를 만든 후 </a:t>
            </a:r>
            <a:r>
              <a:rPr lang="en-US" altLang="ko-KR" sz="1200" dirty="0">
                <a:latin typeface="+mj-ea"/>
                <a:ea typeface="+mj-ea"/>
              </a:rPr>
              <a:t>MemberServlet.java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MemberVO.java</a:t>
            </a:r>
            <a:r>
              <a:rPr lang="ko-KR" altLang="en-US" sz="1200" dirty="0">
                <a:latin typeface="+mj-ea"/>
                <a:ea typeface="+mj-ea"/>
              </a:rPr>
              <a:t>는 기존의 것을 복사하여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6810" y="4759547"/>
            <a:ext cx="217805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067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68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PreparedStatement</a:t>
            </a:r>
            <a:r>
              <a:rPr lang="ko-KR" altLang="en-US" sz="1200" dirty="0">
                <a:latin typeface="+mj-ea"/>
                <a:ea typeface="+mj-ea"/>
              </a:rPr>
              <a:t>를 이용해 데이터베이스와 연동하는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01" y="1807625"/>
            <a:ext cx="6519760" cy="377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303" y="3081419"/>
            <a:ext cx="2269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private Connection con;</a:t>
            </a:r>
          </a:p>
          <a:p>
            <a:r>
              <a:rPr lang="en-US" altLang="ko-KR" sz="1100" b="1" dirty="0">
                <a:solidFill>
                  <a:srgbClr val="0000FF"/>
                </a:solidFill>
              </a:rPr>
              <a:t>private PreparedStatement </a:t>
            </a:r>
            <a:r>
              <a:rPr lang="en-US" altLang="ko-KR" sz="1100" b="1" dirty="0" err="1">
                <a:solidFill>
                  <a:srgbClr val="0000FF"/>
                </a:solidFill>
              </a:rPr>
              <a:t>pstmt</a:t>
            </a:r>
            <a:r>
              <a:rPr lang="en-US" altLang="ko-KR" sz="1100" b="1" dirty="0">
                <a:solidFill>
                  <a:srgbClr val="0000FF"/>
                </a:solidFill>
              </a:rPr>
              <a:t>;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7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82" y="1352411"/>
            <a:ext cx="5354823" cy="53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50504" y="1234455"/>
            <a:ext cx="2655736" cy="7136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5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62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</a:t>
            </a:r>
            <a:r>
              <a:rPr lang="en-US" altLang="ko-KR" sz="1200" dirty="0" err="1">
                <a:latin typeface="+mj-ea"/>
                <a:ea typeface="+mj-ea"/>
              </a:rPr>
              <a:t>pro07</a:t>
            </a:r>
            <a:r>
              <a:rPr lang="en-US" altLang="ko-KR" sz="1200" dirty="0">
                <a:latin typeface="+mj-ea"/>
                <a:ea typeface="+mj-ea"/>
              </a:rPr>
              <a:t>/member</a:t>
            </a:r>
            <a:r>
              <a:rPr lang="ko-KR" altLang="en-US" sz="1200" dirty="0">
                <a:latin typeface="+mj-ea"/>
                <a:ea typeface="+mj-ea"/>
              </a:rPr>
              <a:t>로 요청해서 실행 결과를 확인합니다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눈으로 보면 </a:t>
            </a:r>
            <a:r>
              <a:rPr lang="en-US" altLang="ko-KR" sz="1200" dirty="0">
                <a:latin typeface="+mj-ea"/>
                <a:ea typeface="+mj-ea"/>
              </a:rPr>
              <a:t>Statement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사용했을 때와 결과는 같습니다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하지만 데이터베이스와 연동할 경우 수행 속도가 좀 더 빠르다는 차이가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1200" y="2186895"/>
            <a:ext cx="408622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005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495792"/>
            <a:ext cx="76052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ConnectionPool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693" y="1603105"/>
            <a:ext cx="566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ConnectionPool </a:t>
            </a:r>
            <a:r>
              <a:rPr lang="ko-KR" altLang="en-US" sz="1400" b="1" dirty="0">
                <a:latin typeface="+mj-ea"/>
                <a:ea typeface="+mj-ea"/>
              </a:rPr>
              <a:t>등장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96966"/>
            <a:ext cx="705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기존 데이터베이스 연동 방법의 문제점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74693" y="2366298"/>
            <a:ext cx="7695259" cy="6201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077896" y="3331778"/>
            <a:ext cx="459656" cy="5990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1641" y="4340772"/>
            <a:ext cx="7618311" cy="1387366"/>
          </a:xfrm>
          <a:prstGeom prst="roundRect">
            <a:avLst>
              <a:gd name="adj" fmla="val 1062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477462"/>
            <a:ext cx="7041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+mj-ea"/>
                <a:ea typeface="+mj-ea"/>
              </a:rPr>
              <a:t>애플리케이션 실행 시 미리 </a:t>
            </a:r>
            <a:r>
              <a:rPr lang="en-US" altLang="ko-KR" sz="1400" b="1" dirty="0">
                <a:latin typeface="+mj-ea"/>
                <a:ea typeface="+mj-ea"/>
              </a:rPr>
              <a:t>Connection </a:t>
            </a:r>
            <a:r>
              <a:rPr lang="ko-KR" altLang="en-US" sz="1400" b="1" dirty="0">
                <a:latin typeface="+mj-ea"/>
                <a:ea typeface="+mj-ea"/>
              </a:rPr>
              <a:t>객체를 생성한 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미리 데이터베이스 연결을 맺는다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br>
              <a:rPr lang="en-US" altLang="ko-KR" sz="1400" b="1" dirty="0">
                <a:latin typeface="+mj-ea"/>
                <a:ea typeface="+mj-ea"/>
              </a:rPr>
            </a:br>
            <a:endParaRPr lang="en-US" altLang="ko-KR" sz="1400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+mj-ea"/>
                <a:ea typeface="+mj-ea"/>
              </a:rPr>
              <a:t>애플리케이션은 데이터베이스 연동 작업 발생 시 이 </a:t>
            </a:r>
            <a:r>
              <a:rPr lang="en-US" altLang="ko-KR" sz="1400" b="1" dirty="0">
                <a:latin typeface="+mj-ea"/>
                <a:ea typeface="+mj-ea"/>
              </a:rPr>
              <a:t>Connection </a:t>
            </a:r>
            <a:r>
              <a:rPr lang="ko-KR" altLang="en-US" sz="1400" b="1" dirty="0">
                <a:latin typeface="+mj-ea"/>
                <a:ea typeface="+mj-ea"/>
              </a:rPr>
              <a:t>객체를 이용해서 작업을 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49" y="2491687"/>
            <a:ext cx="742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j-ea"/>
                <a:ea typeface="+mj-ea"/>
              </a:rPr>
              <a:t>애플리케이션에서 데이터베이스 연결 과정에서 시간이 너무 많이 걸린다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005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7.3.1 </a:t>
            </a:r>
            <a:r>
              <a:rPr lang="ko-KR" altLang="en-US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커넥션풀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동작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841644"/>
            <a:ext cx="697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톰캣 컨테이너를 실행한 후 응용 프로그램을 실행합니다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264" y="2118643"/>
            <a:ext cx="5427980" cy="2247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서블릿의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비즈니스 처리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009" y="1989278"/>
            <a:ext cx="7394713" cy="11646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서블릿이 클라이언트로부터 요청을 받으면 그 요청에 대해 작업을 수행하는 것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프로그램에서 대부분의 비즈니스 처리 작업은 데이터베이스 연동 관련 작업이지만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   그 외에 다른 서버와 연동해서 필요한 데이터를 얻어서 작업이 수행되기도 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j-ea"/>
                <a:ea typeface="+mj-ea"/>
              </a:rPr>
              <a:t>서블릿의</a:t>
            </a:r>
            <a:r>
              <a:rPr lang="ko-KR" altLang="en-US" sz="1200" dirty="0">
                <a:latin typeface="+mj-ea"/>
                <a:ea typeface="+mj-ea"/>
              </a:rPr>
              <a:t>  가장 핵심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2808" y="3372571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서블릿의 비즈니스 처리 작업 예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009" y="3880402"/>
            <a:ext cx="7394713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사이트 회원 등록 요청 처리 작업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사이트 로그인 요청 처리 작업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쇼핑몰 상품 주문 처리 작업</a:t>
            </a:r>
          </a:p>
        </p:txBody>
      </p:sp>
    </p:spTree>
    <p:extLst>
      <p:ext uri="{BB962C8B-B14F-4D97-AF65-F5344CB8AC3E}">
        <p14:creationId xmlns:p14="http://schemas.microsoft.com/office/powerpoint/2010/main" val="98990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50504"/>
            <a:ext cx="754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톰캣 컨테이너 실행 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ConnectionPool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객체를 생성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714" y="1970902"/>
            <a:ext cx="5112385" cy="2757170"/>
          </a:xfrm>
          <a:prstGeom prst="rect">
            <a:avLst/>
          </a:prstGeom>
        </p:spPr>
      </p:pic>
      <p:sp>
        <p:nvSpPr>
          <p:cNvPr id="7" name="Text Box 2909"/>
          <p:cNvSpPr txBox="1"/>
          <p:nvPr/>
        </p:nvSpPr>
        <p:spPr>
          <a:xfrm>
            <a:off x="2552534" y="2548435"/>
            <a:ext cx="1653540" cy="2305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sz="1000" b="1" kern="100" dirty="0">
                <a:effectLst/>
                <a:cs typeface="Times New Roman"/>
              </a:rPr>
              <a:t>ConnectionPool </a:t>
            </a:r>
            <a:r>
              <a:rPr lang="ko-KR" sz="1000" b="1" kern="100" dirty="0">
                <a:effectLst/>
                <a:cs typeface="Times New Roman"/>
              </a:rPr>
              <a:t>객체 생성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0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757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생성된 커넥션 객체는 </a:t>
            </a:r>
            <a:r>
              <a:rPr lang="en-US" altLang="ko-KR" sz="1200" dirty="0">
                <a:latin typeface="+mj-ea"/>
                <a:ea typeface="+mj-ea"/>
              </a:rPr>
              <a:t>DBMS</a:t>
            </a:r>
            <a:r>
              <a:rPr lang="ko-KR" altLang="en-US" sz="1200" dirty="0">
                <a:latin typeface="+mj-ea"/>
                <a:ea typeface="+mj-ea"/>
              </a:rPr>
              <a:t>와 미리 연결합니다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67" y="1929876"/>
            <a:ext cx="5247640" cy="27597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 Box 2914"/>
          <p:cNvSpPr txBox="1"/>
          <p:nvPr/>
        </p:nvSpPr>
        <p:spPr>
          <a:xfrm>
            <a:off x="2788363" y="2230379"/>
            <a:ext cx="1653540" cy="2305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120"/>
              </a:spcAft>
            </a:pPr>
            <a:r>
              <a:rPr lang="en-US" sz="1000" b="1" kern="100">
                <a:effectLst/>
                <a:latin typeface="+mj-ea"/>
                <a:ea typeface="+mj-ea"/>
                <a:cs typeface="Times New Roman"/>
              </a:rPr>
              <a:t>DBMS </a:t>
            </a:r>
            <a:r>
              <a:rPr lang="ko-KR" sz="1000" b="1" kern="100">
                <a:effectLst/>
                <a:latin typeface="+mj-ea"/>
                <a:ea typeface="+mj-ea"/>
                <a:cs typeface="Times New Roman"/>
              </a:rPr>
              <a:t>연결</a:t>
            </a:r>
            <a:endParaRPr lang="ko-KR" sz="1100" kern="10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66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데이터베이스와의 연동 작업이 필요할 경우 응용 프로그램은 </a:t>
            </a:r>
            <a:r>
              <a:rPr lang="en-US" altLang="ko-KR" sz="1200">
                <a:latin typeface="+mj-ea"/>
                <a:ea typeface="+mj-ea"/>
              </a:rPr>
              <a:t>ConnectinPool</a:t>
            </a:r>
            <a:r>
              <a:rPr lang="ko-KR" altLang="en-US" sz="1200">
                <a:latin typeface="+mj-ea"/>
                <a:ea typeface="+mj-ea"/>
              </a:rPr>
              <a:t>에서 제공하는 메서드를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호출하여 연동합니다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668" y="2288333"/>
            <a:ext cx="5056505" cy="249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7.3.2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JNDI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22" y="1841644"/>
            <a:ext cx="7404652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JNDI(Java Naming and Directory Interface)</a:t>
            </a:r>
            <a:r>
              <a:rPr lang="ko-KR" altLang="en-US" sz="1200" dirty="0">
                <a:latin typeface="+mj-ea"/>
                <a:ea typeface="+mj-ea"/>
              </a:rPr>
              <a:t>란 필요한 자원을 키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값</a:t>
            </a:r>
            <a:r>
              <a:rPr lang="en-US" altLang="ko-KR" sz="1200" dirty="0">
                <a:latin typeface="+mj-ea"/>
                <a:ea typeface="+mj-ea"/>
              </a:rPr>
              <a:t>(key/value) </a:t>
            </a:r>
            <a:r>
              <a:rPr lang="ko-KR" altLang="en-US" sz="1200" dirty="0">
                <a:latin typeface="+mj-ea"/>
                <a:ea typeface="+mj-ea"/>
              </a:rPr>
              <a:t>쌍으로 저장한 후 필요할</a:t>
            </a:r>
          </a:p>
          <a:p>
            <a:r>
              <a:rPr lang="ko-KR" altLang="en-US" sz="1200" dirty="0">
                <a:latin typeface="+mj-ea"/>
                <a:ea typeface="+mj-ea"/>
              </a:rPr>
              <a:t>때 키를 이용해 값을 얻는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922" y="2604052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j-ea"/>
                <a:ea typeface="+mj-ea"/>
              </a:rPr>
              <a:t>JNDI</a:t>
            </a:r>
            <a:r>
              <a:rPr lang="ko-KR" altLang="en-US" sz="1400" b="1">
                <a:latin typeface="+mj-ea"/>
                <a:ea typeface="+mj-ea"/>
              </a:rPr>
              <a:t>의 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923" y="2912166"/>
            <a:ext cx="7404652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웹 브라우저에서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name/value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쌍으로 전송한 후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서블릿에서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getParameter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(name)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로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값을가져올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때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해시맵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(HashMap)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이나 해시테이블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HashTable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에 키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값으로 저장한 후 키를 이용해 값을 가져올 때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브라우저에서 도메인 네임으로 </a:t>
            </a:r>
            <a:r>
              <a:rPr lang="en-US" altLang="ko-KR" sz="1200" dirty="0">
                <a:latin typeface="+mj-ea"/>
                <a:ea typeface="+mj-ea"/>
              </a:rPr>
              <a:t>DNS </a:t>
            </a:r>
            <a:r>
              <a:rPr lang="ko-KR" altLang="en-US" sz="1200" dirty="0">
                <a:latin typeface="+mj-ea"/>
                <a:ea typeface="+mj-ea"/>
              </a:rPr>
              <a:t>서버에 요청할 경우 도메인 네임에 대한 </a:t>
            </a:r>
            <a:r>
              <a:rPr lang="en-US" altLang="ko-KR" sz="1200" dirty="0">
                <a:latin typeface="+mj-ea"/>
                <a:ea typeface="+mj-ea"/>
              </a:rPr>
              <a:t>IP </a:t>
            </a:r>
            <a:r>
              <a:rPr lang="ko-KR" altLang="en-US" sz="1200" dirty="0" err="1">
                <a:latin typeface="+mj-ea"/>
                <a:ea typeface="+mj-ea"/>
              </a:rPr>
              <a:t>주소를가져올</a:t>
            </a:r>
            <a:r>
              <a:rPr lang="ko-KR" altLang="en-US" sz="1200" dirty="0">
                <a:latin typeface="+mj-ea"/>
                <a:ea typeface="+mj-ea"/>
              </a:rPr>
              <a:t> 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23" y="4731026"/>
            <a:ext cx="7404651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톰캣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컨테이너가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ConnnectionPool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객체를 생성하면 이 객체에 대한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JNDI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(key)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을 미리 설정해 놓음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그러면 웹 애플리케이션에서 데이터베이스와 연동 작업을 할 때 이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JNDI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(key)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으로 접근하여 작업을 수행함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923" y="437818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+mj-ea"/>
                <a:ea typeface="+mj-ea"/>
              </a:rPr>
              <a:t>커넥션풀에 적용하기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7.3.3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톰캣의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DataSource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및 사용 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6597" y="1918252"/>
            <a:ext cx="489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톰캣의 </a:t>
            </a:r>
            <a:r>
              <a:rPr lang="en-US" altLang="ko-KR" sz="1200" b="1" dirty="0">
                <a:solidFill>
                  <a:srgbClr val="0000FF"/>
                </a:solidFill>
              </a:rPr>
              <a:t>ConnectionPool </a:t>
            </a:r>
            <a:r>
              <a:rPr lang="ko-KR" altLang="en-US" sz="1200" b="1" dirty="0">
                <a:solidFill>
                  <a:srgbClr val="0000FF"/>
                </a:solidFill>
              </a:rPr>
              <a:t>설정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939" y="5808607"/>
            <a:ext cx="6659218" cy="692497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+mj-ea"/>
                <a:ea typeface="+mj-ea"/>
              </a:rPr>
              <a:t>ConnectionPool </a:t>
            </a:r>
            <a:r>
              <a:rPr lang="ko-KR" altLang="en-US" sz="1400" b="1" dirty="0">
                <a:latin typeface="+mj-ea"/>
                <a:ea typeface="+mj-ea"/>
              </a:rPr>
              <a:t>관련 라이브러리 다운로드 받기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</a:rPr>
              <a:t>• </a:t>
            </a:r>
            <a:r>
              <a:rPr lang="en-US" altLang="ko-KR" sz="1200" b="1" dirty="0">
                <a:hlinkClick r:id="rId2"/>
              </a:rPr>
              <a:t>http://www.java2s.com/Code/Jar/t/Downloadtomcatdbcp7042jar.htm</a:t>
            </a:r>
            <a:r>
              <a:rPr lang="en-US" altLang="ko-KR" sz="1100" dirty="0">
                <a:hlinkClick r:id="rId3"/>
              </a:rPr>
              <a:t> </a:t>
            </a:r>
          </a:p>
          <a:p>
            <a:r>
              <a:rPr lang="en-US" altLang="ko-KR" sz="1100" b="1" dirty="0">
                <a:latin typeface="+mj-ea"/>
              </a:rPr>
              <a:t>  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</a:rPr>
              <a:t>• 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http://www.java2s.com/Code/Jar/t/Downloadtomcatdbcp800rc1jar.htm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hlinkClick r:id="rId3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55089" y="2226029"/>
            <a:ext cx="5450830" cy="3301393"/>
            <a:chOff x="1455089" y="2226029"/>
            <a:chExt cx="5450830" cy="3301393"/>
          </a:xfrm>
        </p:grpSpPr>
        <p:pic>
          <p:nvPicPr>
            <p:cNvPr id="8" name="그림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6597" y="2226029"/>
              <a:ext cx="5021631" cy="313826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455089" y="3864334"/>
              <a:ext cx="5450830" cy="69971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55089" y="4827707"/>
              <a:ext cx="5450830" cy="69971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0550" y="3571875"/>
            <a:ext cx="238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CATALINA_HOME/conf/context.xml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009775" y="4114800"/>
            <a:ext cx="1857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05000" y="3810000"/>
            <a:ext cx="228600" cy="28575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7.3.4 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이클립스에서 톰캣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DataSource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1380" y="1977887"/>
            <a:ext cx="7009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프로젝트의 </a:t>
            </a:r>
            <a:r>
              <a:rPr lang="en-US" altLang="ko-KR" sz="1200" b="1" dirty="0">
                <a:latin typeface="+mj-ea"/>
                <a:ea typeface="+mj-ea"/>
              </a:rPr>
              <a:t>WEB-INF/lib </a:t>
            </a:r>
            <a:r>
              <a:rPr lang="ko-KR" altLang="en-US" sz="1200" b="1" dirty="0">
                <a:latin typeface="+mj-ea"/>
                <a:ea typeface="+mj-ea"/>
              </a:rPr>
              <a:t>폴더에 드라이버와 </a:t>
            </a:r>
            <a:r>
              <a:rPr lang="en-US" altLang="ko-KR" sz="1200" b="1" dirty="0">
                <a:latin typeface="+mj-ea"/>
                <a:ea typeface="+mj-ea"/>
              </a:rPr>
              <a:t>ConnectionPool</a:t>
            </a:r>
            <a:r>
              <a:rPr lang="ko-KR" altLang="en-US" sz="1200" b="1" dirty="0">
                <a:latin typeface="+mj-ea"/>
                <a:ea typeface="+mj-ea"/>
              </a:rPr>
              <a:t>관련 라이브러리 설치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2422869"/>
            <a:ext cx="2305050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8161" y="2412928"/>
            <a:ext cx="263842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80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context.xml </a:t>
            </a:r>
            <a:r>
              <a:rPr lang="ko-KR" altLang="en-US" sz="1200" b="1" dirty="0">
                <a:latin typeface="+mj-ea"/>
                <a:ea typeface="+mj-ea"/>
              </a:rPr>
              <a:t>파일에 </a:t>
            </a:r>
            <a:r>
              <a:rPr lang="en-US" altLang="ko-KR" sz="1200" b="1" dirty="0">
                <a:latin typeface="+mj-ea"/>
                <a:ea typeface="+mj-ea"/>
              </a:rPr>
              <a:t>&lt;Resource&gt; </a:t>
            </a:r>
            <a:r>
              <a:rPr lang="ko-KR" altLang="en-US" sz="1200" b="1" dirty="0">
                <a:latin typeface="+mj-ea"/>
                <a:ea typeface="+mj-ea"/>
              </a:rPr>
              <a:t>태그를 이용해 </a:t>
            </a:r>
            <a:r>
              <a:rPr lang="ko-KR" altLang="en-US" sz="1200" b="1" dirty="0" err="1">
                <a:latin typeface="+mj-ea"/>
                <a:ea typeface="+mj-ea"/>
              </a:rPr>
              <a:t>톰캣</a:t>
            </a:r>
            <a:r>
              <a:rPr lang="ko-KR" altLang="en-US" sz="1200" b="1" dirty="0">
                <a:latin typeface="+mj-ea"/>
                <a:ea typeface="+mj-ea"/>
              </a:rPr>
              <a:t> 실행 시 연결할 데이터베이스를 설정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817" y="1920005"/>
            <a:ext cx="5943600" cy="3296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98983" y="3369365"/>
            <a:ext cx="1381539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939" y="5279366"/>
            <a:ext cx="673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오라클</a:t>
            </a:r>
            <a:endParaRPr lang="en-US" altLang="ko-KR" sz="1200" dirty="0"/>
          </a:p>
          <a:p>
            <a:r>
              <a:rPr lang="en-US" altLang="ko-KR" sz="1200" dirty="0"/>
              <a:t> -</a:t>
            </a:r>
            <a:r>
              <a:rPr lang="ko-KR" altLang="en-US" sz="1200" dirty="0"/>
              <a:t> </a:t>
            </a:r>
            <a:r>
              <a:rPr lang="en-US" altLang="ko-KR" sz="1200" dirty="0"/>
              <a:t>maxActive </a:t>
            </a:r>
            <a:r>
              <a:rPr lang="ko-KR" altLang="en-US" sz="1200" dirty="0"/>
              <a:t>대신 </a:t>
            </a:r>
            <a:r>
              <a:rPr lang="en-US" altLang="ko-KR" sz="1200" dirty="0"/>
              <a:t>maxTotal</a:t>
            </a:r>
            <a:r>
              <a:rPr lang="ko-KR" altLang="en-US" sz="1200" dirty="0"/>
              <a:t>이 사용됨</a:t>
            </a:r>
            <a:endParaRPr lang="en-US" altLang="ko-KR" sz="1200" dirty="0"/>
          </a:p>
          <a:p>
            <a:r>
              <a:rPr lang="en-US" altLang="ko-KR" sz="1200" dirty="0"/>
              <a:t> - maxWait </a:t>
            </a:r>
            <a:r>
              <a:rPr lang="ko-KR" altLang="en-US" sz="1200" dirty="0"/>
              <a:t>대신 </a:t>
            </a:r>
            <a:r>
              <a:rPr lang="en-US" altLang="ko-KR" sz="1200" dirty="0"/>
              <a:t>maxWaitMillis </a:t>
            </a:r>
            <a:r>
              <a:rPr lang="ko-KR" altLang="en-US" sz="1200" dirty="0"/>
              <a:t>이 사용됨</a:t>
            </a: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7" y="1511396"/>
            <a:ext cx="784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자바 클래스에서는 </a:t>
            </a:r>
            <a:r>
              <a:rPr lang="en-US" altLang="ko-KR" sz="1200" b="1" dirty="0">
                <a:latin typeface="+mj-ea"/>
                <a:ea typeface="+mj-ea"/>
              </a:rPr>
              <a:t>name </a:t>
            </a:r>
            <a:r>
              <a:rPr lang="ko-KR" altLang="en-US" sz="1200" b="1" dirty="0">
                <a:latin typeface="+mj-ea"/>
                <a:ea typeface="+mj-ea"/>
              </a:rPr>
              <a:t>속성의 </a:t>
            </a:r>
            <a:r>
              <a:rPr lang="en-US" altLang="ko-KR" sz="1200" b="1" dirty="0" err="1">
                <a:latin typeface="+mj-ea"/>
                <a:ea typeface="+mj-ea"/>
              </a:rPr>
              <a:t>jdbc</a:t>
            </a:r>
            <a:r>
              <a:rPr lang="en-US" altLang="ko-KR" sz="1200" b="1" dirty="0">
                <a:latin typeface="+mj-ea"/>
                <a:ea typeface="+mj-ea"/>
              </a:rPr>
              <a:t>/oracle</a:t>
            </a:r>
            <a:r>
              <a:rPr lang="ko-KR" altLang="en-US" sz="1200" b="1" dirty="0">
                <a:latin typeface="+mj-ea"/>
                <a:ea typeface="+mj-ea"/>
              </a:rPr>
              <a:t>로 </a:t>
            </a:r>
            <a:r>
              <a:rPr lang="en-US" altLang="ko-KR" sz="1200" b="1" dirty="0">
                <a:latin typeface="+mj-ea"/>
                <a:ea typeface="+mj-ea"/>
              </a:rPr>
              <a:t>DataSource</a:t>
            </a:r>
            <a:r>
              <a:rPr lang="ko-KR" altLang="en-US" sz="1200" b="1" dirty="0">
                <a:latin typeface="+mj-ea"/>
                <a:ea typeface="+mj-ea"/>
              </a:rPr>
              <a:t>에 접근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1" y="1788394"/>
            <a:ext cx="68294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83472"/>
              </p:ext>
            </p:extLst>
          </p:nvPr>
        </p:nvGraphicFramePr>
        <p:xfrm>
          <a:off x="805070" y="1837442"/>
          <a:ext cx="73103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name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JNDI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rgbClr val="0000FF"/>
                          </a:solidFill>
                        </a:rPr>
                        <a:t>auth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 주체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driverClassName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연결할 데이터베이스 종류에 따른 드라이버 클래스 이름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factory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연결할 데이터베이스 종류에 따른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생성 클래스 이름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maxActive ,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</a:rPr>
                        <a:t> maxTotal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동시에 최대로 데이터베이스에 연결할 수 있는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maxIdle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idle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상태로 대기할 수 있는 최대 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maxWait ,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maxWaitMillis</a:t>
                      </a:r>
                      <a:endParaRPr lang="ko-KR" alt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새로운 연결이 생길 때까지 기다릴 수 있는 최대 시간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username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접속 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password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접속 비밀번호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type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종류별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접속할 데이터베이스 주소와 포트 번호 및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070" y="1560443"/>
            <a:ext cx="397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ConnectionPool</a:t>
            </a:r>
            <a:r>
              <a:rPr lang="ko-KR" altLang="en-US" sz="1200" b="1" dirty="0"/>
              <a:t>로 연결할 데이터베이스 속성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165" y="5645426"/>
            <a:ext cx="750404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속성들은 고정적으로 사용되며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 err="1"/>
              <a:t>driverClassName</a:t>
            </a:r>
            <a:r>
              <a:rPr lang="en-US" altLang="ko-KR" sz="1200" dirty="0"/>
              <a:t>, user, password, url</a:t>
            </a:r>
            <a:r>
              <a:rPr lang="ko-KR" altLang="en-US" sz="1200" dirty="0"/>
              <a:t>만 변경해서 사용합니다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386198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7.3.5 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톰캣의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DataSource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연동해 회원 정보 조회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839464"/>
            <a:ext cx="80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sec02.ex01 </a:t>
            </a:r>
            <a:r>
              <a:rPr lang="ko-KR" altLang="en-US" sz="1200" dirty="0">
                <a:latin typeface="+mj-ea"/>
                <a:ea typeface="+mj-ea"/>
              </a:rPr>
              <a:t>패키지를 만들고 앞에서 사용한 </a:t>
            </a:r>
            <a:r>
              <a:rPr lang="en-US" altLang="ko-KR" sz="1200" dirty="0">
                <a:latin typeface="+mj-ea"/>
                <a:ea typeface="+mj-ea"/>
              </a:rPr>
              <a:t>MemberDAO, MemberServlet, MemberVO </a:t>
            </a:r>
            <a:r>
              <a:rPr lang="ko-KR" altLang="en-US" sz="1200" dirty="0">
                <a:latin typeface="+mj-ea"/>
                <a:ea typeface="+mj-ea"/>
              </a:rPr>
              <a:t>클래스를 복사하여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붙여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601" y="2301129"/>
            <a:ext cx="1924050" cy="1871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369365" y="3647661"/>
            <a:ext cx="1326873" cy="5254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548" y="5096249"/>
            <a:ext cx="7056782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클라이언트로부터 요청을 받습니다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데이터베이스 연동과 같은 비즈니스 로직을 처리합니다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처리 결과를 클라이언트에게 돌려줍니다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122" y="1361915"/>
            <a:ext cx="440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서블릿의 비즈니스 처리 과정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48963" y="1767995"/>
            <a:ext cx="4596570" cy="2952281"/>
            <a:chOff x="2027582" y="2499758"/>
            <a:chExt cx="4695962" cy="3059605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583" y="2499758"/>
              <a:ext cx="4695961" cy="305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027582" y="4052944"/>
              <a:ext cx="1341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/>
                <a:t>클라이언트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4921" y="4808318"/>
              <a:ext cx="1341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/>
                <a:t>톰캣 컨테이너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0278" y="3150704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3474" y="3434761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156" y="3704702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③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28F530-7B3D-407F-B094-AFC12D41449E}"/>
              </a:ext>
            </a:extLst>
          </p:cNvPr>
          <p:cNvSpPr txBox="1"/>
          <p:nvPr/>
        </p:nvSpPr>
        <p:spPr>
          <a:xfrm>
            <a:off x="4572000" y="1479520"/>
            <a:ext cx="447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ojdbc</a:t>
            </a:r>
            <a:r>
              <a:rPr lang="en-US" altLang="ko-KR" dirty="0"/>
              <a:t> </a:t>
            </a:r>
            <a:r>
              <a:rPr lang="ko-KR" altLang="en-US" dirty="0"/>
              <a:t>드라이버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데이터베이스의 </a:t>
            </a:r>
            <a:r>
              <a:rPr lang="en-US" altLang="ko-KR" dirty="0"/>
              <a:t>DBMS 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en-US" altLang="ko-KR" dirty="0" err="1"/>
              <a:t>jdk</a:t>
            </a:r>
            <a:r>
              <a:rPr lang="ko-KR" altLang="en-US" dirty="0"/>
              <a:t> 버전</a:t>
            </a:r>
          </a:p>
        </p:txBody>
      </p:sp>
    </p:spTree>
    <p:extLst>
      <p:ext uri="{BB962C8B-B14F-4D97-AF65-F5344CB8AC3E}">
        <p14:creationId xmlns:p14="http://schemas.microsoft.com/office/powerpoint/2010/main" val="2601129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10747"/>
            <a:ext cx="77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복사한 </a:t>
            </a:r>
            <a:r>
              <a:rPr lang="en-US" altLang="ko-KR" sz="1200" dirty="0">
                <a:latin typeface="+mj-ea"/>
                <a:ea typeface="+mj-ea"/>
              </a:rPr>
              <a:t>MemberServlet </a:t>
            </a:r>
            <a:r>
              <a:rPr lang="ko-KR" altLang="en-US" sz="1200" dirty="0">
                <a:latin typeface="+mj-ea"/>
                <a:ea typeface="+mj-ea"/>
              </a:rPr>
              <a:t>클래스의 서블릿 매핑 이름을 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member2</a:t>
            </a:r>
            <a:r>
              <a:rPr lang="ko-KR" altLang="en-US" sz="1200" dirty="0">
                <a:latin typeface="+mj-ea"/>
                <a:ea typeface="+mj-ea"/>
              </a:rPr>
              <a:t>로 변경합니다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754" y="1889124"/>
            <a:ext cx="4562020" cy="1867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78496" y="2037522"/>
            <a:ext cx="1977887" cy="2782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71640"/>
            <a:ext cx="755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DataSource</a:t>
            </a:r>
            <a:r>
              <a:rPr lang="ko-KR" altLang="en-US" sz="1200" dirty="0">
                <a:latin typeface="+mj-ea"/>
                <a:ea typeface="+mj-ea"/>
              </a:rPr>
              <a:t>를 이용해 데이터베이스와 연동하는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77" y="1748639"/>
            <a:ext cx="5297142" cy="100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63" y="2754624"/>
            <a:ext cx="5110370" cy="409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2163" y="3880237"/>
            <a:ext cx="2217830" cy="57249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60607" y="5327374"/>
            <a:ext cx="3880235" cy="5883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5872" y="4594439"/>
            <a:ext cx="4773954" cy="22546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51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98" y="1449899"/>
            <a:ext cx="5651551" cy="47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6265" y="2711395"/>
            <a:ext cx="2592125" cy="2464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51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71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http://localhost:8090/pro07/member2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결과는 앞에서 실습했을 때와 같지만 이번에는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커넥션풀을 이용해서 데이터베이스와 연동했다는 점에서 차이가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710" y="2111561"/>
            <a:ext cx="410527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데이터베이스 연동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51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610139"/>
            <a:ext cx="755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sec02.ex02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 err="1">
                <a:latin typeface="+mj-ea"/>
                <a:ea typeface="+mj-ea"/>
              </a:rPr>
              <a:t>MemberVO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/MemberServlet.java</a:t>
            </a:r>
            <a:r>
              <a:rPr lang="ko-KR" altLang="en-US" sz="1200" dirty="0">
                <a:latin typeface="+mj-ea"/>
                <a:ea typeface="+mj-ea"/>
              </a:rPr>
              <a:t>를 복사하여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602" y="2034152"/>
            <a:ext cx="2347623" cy="3422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6410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5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회원 가입창을 작성하기 위해 다음과 같이 </a:t>
            </a:r>
            <a:r>
              <a:rPr lang="en-US" altLang="ko-KR" sz="1200" b="1" dirty="0">
                <a:latin typeface="+mj-ea"/>
                <a:ea typeface="+mj-ea"/>
              </a:rPr>
              <a:t>memberForm.html</a:t>
            </a:r>
            <a:r>
              <a:rPr lang="ko-KR" altLang="en-US" sz="1200" dirty="0">
                <a:latin typeface="+mj-ea"/>
                <a:ea typeface="+mj-ea"/>
              </a:rPr>
              <a:t>을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폴더에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&lt;hidden&gt; </a:t>
            </a:r>
            <a:r>
              <a:rPr lang="ko-KR" altLang="en-US" sz="1200" dirty="0">
                <a:latin typeface="+mj-ea"/>
                <a:ea typeface="+mj-ea"/>
              </a:rPr>
              <a:t>태그를 이용해 회원 가입창에서 새 회원 등록 요청을 서블릿에 전달합니다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46" y="2002230"/>
            <a:ext cx="5778809" cy="30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2750" y="3473450"/>
            <a:ext cx="2787650" cy="16891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10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50" y="1361377"/>
            <a:ext cx="5897386" cy="518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410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46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MemberServlet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48462" y="1726898"/>
            <a:ext cx="5670481" cy="5057313"/>
            <a:chOff x="865309" y="1800687"/>
            <a:chExt cx="5670481" cy="5057313"/>
          </a:xfrm>
        </p:grpSpPr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8" y="1800687"/>
              <a:ext cx="5660542" cy="658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309" y="2494884"/>
              <a:ext cx="5541157" cy="4363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410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38806" y="1341782"/>
            <a:ext cx="5970518" cy="4063600"/>
            <a:chOff x="1211424" y="1341782"/>
            <a:chExt cx="5970518" cy="4063600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424" y="1680336"/>
              <a:ext cx="5970518" cy="3725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39415" y="1341782"/>
              <a:ext cx="2058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...</a:t>
              </a:r>
              <a:endParaRPr lang="ko-KR" altLang="en-US" sz="12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2924" y="4698124"/>
            <a:ext cx="956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3434" y="4813739"/>
            <a:ext cx="2144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새 회원 등록하기</a:t>
            </a:r>
          </a:p>
        </p:txBody>
      </p:sp>
    </p:spTree>
    <p:extLst>
      <p:ext uri="{BB962C8B-B14F-4D97-AF65-F5344CB8AC3E}">
        <p14:creationId xmlns:p14="http://schemas.microsoft.com/office/powerpoint/2010/main" val="2189251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4034" y="2077770"/>
            <a:ext cx="6927574" cy="17543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PreparedStatement</a:t>
            </a:r>
            <a:r>
              <a:rPr lang="ko-KR" altLang="en-US" sz="1200" dirty="0"/>
              <a:t>의 </a:t>
            </a:r>
            <a:r>
              <a:rPr lang="en-US" altLang="ko-KR" sz="1200" dirty="0"/>
              <a:t>insert</a:t>
            </a:r>
            <a:r>
              <a:rPr lang="ko-KR" altLang="en-US" sz="1200" dirty="0"/>
              <a:t>문은 회원 정보를 저장하기 위해 </a:t>
            </a:r>
            <a:r>
              <a:rPr lang="en-US" altLang="ko-KR" sz="1200" dirty="0"/>
              <a:t>?(</a:t>
            </a:r>
            <a:r>
              <a:rPr lang="ko-KR" altLang="en-US" sz="1200" dirty="0"/>
              <a:t>물음표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?</a:t>
            </a:r>
            <a:r>
              <a:rPr lang="ko-KR" altLang="en-US" sz="1200" dirty="0"/>
              <a:t>는 </a:t>
            </a:r>
            <a:r>
              <a:rPr lang="en-US" altLang="ko-KR" sz="1200" dirty="0"/>
              <a:t>id, pwd, name, age</a:t>
            </a:r>
            <a:r>
              <a:rPr lang="ko-KR" altLang="en-US" sz="1200" dirty="0"/>
              <a:t>에 순서대로 대응합니다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각 </a:t>
            </a:r>
            <a:r>
              <a:rPr lang="en-US" altLang="ko-KR" sz="1200" dirty="0"/>
              <a:t>?</a:t>
            </a:r>
            <a:r>
              <a:rPr lang="ko-KR" altLang="en-US" sz="1200" dirty="0"/>
              <a:t>에 대응하는 값을 지정하기 위해 </a:t>
            </a:r>
            <a:r>
              <a:rPr lang="en-US" altLang="ko-KR" sz="1200" dirty="0"/>
              <a:t>PreparedStatement</a:t>
            </a:r>
            <a:r>
              <a:rPr lang="ko-KR" altLang="en-US" sz="1200" dirty="0"/>
              <a:t>의 </a:t>
            </a:r>
            <a:r>
              <a:rPr lang="en-US" altLang="ko-KR" sz="1200" dirty="0"/>
              <a:t>setter</a:t>
            </a:r>
            <a:r>
              <a:rPr lang="ko-KR" altLang="en-US" sz="1200" dirty="0"/>
              <a:t>를 이용합니다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 </a:t>
            </a:r>
            <a:r>
              <a:rPr lang="en-US" altLang="ko-KR" sz="1200" dirty="0"/>
              <a:t>setter( ) </a:t>
            </a:r>
            <a:r>
              <a:rPr lang="ko-KR" altLang="en-US" sz="1200" dirty="0"/>
              <a:t>메서드의 첫 번째 인자는 ‘</a:t>
            </a:r>
            <a:r>
              <a:rPr lang="en-US" altLang="ko-KR" sz="1200" dirty="0"/>
              <a:t>?</a:t>
            </a:r>
            <a:r>
              <a:rPr lang="ko-KR" altLang="en-US" sz="1200" dirty="0"/>
              <a:t>’의 순서를 지정합니다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?</a:t>
            </a:r>
            <a:r>
              <a:rPr lang="ko-KR" altLang="en-US" sz="1200" dirty="0"/>
              <a:t>은 </a:t>
            </a:r>
            <a:r>
              <a:rPr lang="en-US" altLang="ko-KR" sz="1200" dirty="0"/>
              <a:t>1</a:t>
            </a:r>
            <a:r>
              <a:rPr lang="ko-KR" altLang="en-US" sz="1200" dirty="0"/>
              <a:t>부터 시작합니다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insert, delete, update</a:t>
            </a:r>
            <a:r>
              <a:rPr lang="ko-KR" altLang="en-US" sz="1200" dirty="0"/>
              <a:t>문은 </a:t>
            </a:r>
            <a:r>
              <a:rPr lang="en-US" altLang="ko-KR" sz="1200" dirty="0" err="1"/>
              <a:t>executeUpdate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메서드를 호출합니다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24948" y="1769993"/>
            <a:ext cx="666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PreparedStatemet</a:t>
            </a:r>
            <a:r>
              <a:rPr lang="ko-KR" altLang="en-US" sz="1400" b="1"/>
              <a:t>에서 </a:t>
            </a:r>
            <a:r>
              <a:rPr lang="en-US" altLang="ko-KR" sz="1400" b="1"/>
              <a:t>insert</a:t>
            </a:r>
            <a:r>
              <a:rPr lang="ko-KR" altLang="en-US" sz="1400" b="1"/>
              <a:t>문 사용하는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5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서블릿의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데이터베이스 연동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1357" y="1989278"/>
            <a:ext cx="507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서블릿의 데이터베이스 연동 과정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7" y="2386843"/>
            <a:ext cx="587375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21C74D9-01FC-445A-9DFC-BDDE014AB1BB}"/>
              </a:ext>
            </a:extLst>
          </p:cNvPr>
          <p:cNvGrpSpPr/>
          <p:nvPr/>
        </p:nvGrpSpPr>
        <p:grpSpPr>
          <a:xfrm>
            <a:off x="715274" y="5848096"/>
            <a:ext cx="3225591" cy="501448"/>
            <a:chOff x="725213" y="6106510"/>
            <a:chExt cx="3225591" cy="501448"/>
          </a:xfrm>
        </p:grpSpPr>
        <p:sp>
          <p:nvSpPr>
            <p:cNvPr id="8" name="TextBox 7"/>
            <p:cNvSpPr txBox="1"/>
            <p:nvPr/>
          </p:nvSpPr>
          <p:spPr>
            <a:xfrm>
              <a:off x="798786" y="6330959"/>
              <a:ext cx="2819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latin typeface="+mj-ea"/>
                  <a:ea typeface="+mj-ea"/>
                </a:rPr>
                <a:t>https://cafe.naver.com/standardjava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5213" y="6106510"/>
              <a:ext cx="3225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ko-KR" altLang="en-US" sz="1200" b="1" dirty="0"/>
                <a:t>참고</a:t>
              </a:r>
              <a:r>
                <a:rPr lang="en-US" altLang="ko-KR" sz="1200" b="1" dirty="0"/>
                <a:t>: </a:t>
              </a:r>
              <a:r>
                <a:rPr lang="ko-KR" altLang="en-US" sz="1200" b="1" dirty="0"/>
                <a:t>자바 데이터베이스 강좌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C614AD-034F-41E7-9001-53FD0054A38D}"/>
              </a:ext>
            </a:extLst>
          </p:cNvPr>
          <p:cNvSpPr txBox="1"/>
          <p:nvPr/>
        </p:nvSpPr>
        <p:spPr>
          <a:xfrm>
            <a:off x="5983283" y="1234455"/>
            <a:ext cx="28264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서블릿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 err="1"/>
              <a:t>웹브라우저의</a:t>
            </a:r>
            <a:r>
              <a:rPr lang="ko-KR" altLang="en-US" sz="1200" dirty="0"/>
              <a:t> 요청을 받아서</a:t>
            </a:r>
            <a:endParaRPr lang="en-US" altLang="ko-KR" sz="1200" dirty="0"/>
          </a:p>
          <a:p>
            <a:r>
              <a:rPr lang="en-US" altLang="ko-KR" sz="1200" dirty="0" err="1"/>
              <a:t>MemberDAO</a:t>
            </a:r>
            <a:r>
              <a:rPr lang="ko-KR" altLang="en-US" sz="1200" dirty="0"/>
              <a:t>의 메서드를 호출하여</a:t>
            </a:r>
            <a:endParaRPr lang="en-US" altLang="ko-KR" sz="1200" dirty="0"/>
          </a:p>
          <a:p>
            <a:r>
              <a:rPr lang="ko-KR" altLang="en-US" sz="1200" dirty="0"/>
              <a:t>처리 결과를 받고</a:t>
            </a:r>
            <a:r>
              <a:rPr lang="en-US" altLang="ko-KR" sz="1200" dirty="0"/>
              <a:t>, </a:t>
            </a:r>
            <a:r>
              <a:rPr lang="ko-KR" altLang="en-US" sz="1200" dirty="0"/>
              <a:t>표시결과를 생성하여</a:t>
            </a:r>
            <a:endParaRPr lang="en-US" altLang="ko-KR" sz="1200" dirty="0"/>
          </a:p>
          <a:p>
            <a:r>
              <a:rPr lang="ko-KR" altLang="en-US" sz="1200" dirty="0"/>
              <a:t>사용자 </a:t>
            </a:r>
            <a:r>
              <a:rPr lang="ko-KR" altLang="en-US" sz="1200" dirty="0" err="1"/>
              <a:t>웹브라우저에게</a:t>
            </a:r>
            <a:r>
              <a:rPr lang="ko-KR" altLang="en-US" sz="1200" dirty="0"/>
              <a:t> 전달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MemberDAO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클래스 내에 구현된 필드나 메서드를 </a:t>
            </a:r>
            <a:endParaRPr lang="en-US" altLang="ko-KR" sz="1200" dirty="0"/>
          </a:p>
          <a:p>
            <a:r>
              <a:rPr lang="ko-KR" altLang="en-US" sz="1200" dirty="0"/>
              <a:t>통해 데이터베이스에 접속하여</a:t>
            </a:r>
            <a:endParaRPr lang="en-US" altLang="ko-KR" sz="1200" dirty="0"/>
          </a:p>
          <a:p>
            <a:r>
              <a:rPr lang="ko-KR" altLang="en-US" sz="1200" dirty="0"/>
              <a:t>필요한 </a:t>
            </a:r>
            <a:r>
              <a:rPr lang="en-US" altLang="ko-KR" sz="1200" dirty="0"/>
              <a:t>SQL</a:t>
            </a:r>
            <a:r>
              <a:rPr lang="ko-KR" altLang="en-US" sz="1200" dirty="0"/>
              <a:t>을 요청 후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전달받아</a:t>
            </a:r>
            <a:endParaRPr lang="en-US" altLang="ko-KR" sz="1200" dirty="0"/>
          </a:p>
          <a:p>
            <a:r>
              <a:rPr lang="ko-KR" altLang="en-US" sz="1200" dirty="0"/>
              <a:t>객체에 담아서 </a:t>
            </a:r>
            <a:r>
              <a:rPr lang="ko-KR" altLang="en-US" sz="1200" dirty="0" err="1"/>
              <a:t>서블릿으로</a:t>
            </a:r>
            <a:r>
              <a:rPr lang="ko-KR" altLang="en-US" sz="1200" dirty="0"/>
              <a:t> 전달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MemberVO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 err="1"/>
              <a:t>서블릿과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MemberDAO</a:t>
            </a:r>
            <a:r>
              <a:rPr lang="en-US" altLang="ko-KR" sz="1200" dirty="0"/>
              <a:t> </a:t>
            </a:r>
            <a:r>
              <a:rPr lang="ko-KR" altLang="en-US" sz="1200" dirty="0"/>
              <a:t>간 </a:t>
            </a:r>
            <a:endParaRPr lang="en-US" altLang="ko-KR" sz="1200" dirty="0"/>
          </a:p>
          <a:p>
            <a:r>
              <a:rPr lang="ko-KR" altLang="en-US" sz="1200" dirty="0"/>
              <a:t>전달되어지는 데이터가 저장된 객체</a:t>
            </a:r>
          </a:p>
        </p:txBody>
      </p:sp>
    </p:spTree>
    <p:extLst>
      <p:ext uri="{BB962C8B-B14F-4D97-AF65-F5344CB8AC3E}">
        <p14:creationId xmlns:p14="http://schemas.microsoft.com/office/powerpoint/2010/main" val="3958698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11399"/>
            <a:ext cx="652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클래스를 다음과 같이 수정합니다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0" y="1588398"/>
            <a:ext cx="4984799" cy="51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54317" y="2795752"/>
            <a:ext cx="6516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91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33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http://localhost:8090/pro07/memberForm.html</a:t>
            </a:r>
            <a:r>
              <a:rPr lang="ko-KR" altLang="en-US" sz="1200">
                <a:latin typeface="+mj-ea"/>
                <a:ea typeface="+mj-ea"/>
              </a:rPr>
              <a:t>로 요청하여 회원 정보를 입력한 후 가입하기를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8" y="4239715"/>
            <a:ext cx="708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다음과 같이 회원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0316" y="4612488"/>
            <a:ext cx="3204211" cy="1937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70316" y="6112565"/>
            <a:ext cx="3204211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55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DataSource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회원 정보 등록하기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D:\leebs\길벗자료\길벗\길벗 피드백\PDF원고\1차\1-19장\그림\7장\그림7-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48" y="1680731"/>
            <a:ext cx="3201662" cy="25120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91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삭제하기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451113"/>
            <a:ext cx="770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MemberServlet </a:t>
            </a:r>
            <a:r>
              <a:rPr lang="ko-KR" altLang="en-US" sz="1200" dirty="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00" y="1779103"/>
            <a:ext cx="6231838" cy="415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91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삭제하기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1543725"/>
            <a:ext cx="6164038" cy="4201091"/>
            <a:chOff x="892745" y="1543726"/>
            <a:chExt cx="5826107" cy="3964394"/>
          </a:xfrm>
        </p:grpSpPr>
        <p:sp>
          <p:nvSpPr>
            <p:cNvPr id="3" name="TextBox 2"/>
            <p:cNvSpPr txBox="1"/>
            <p:nvPr/>
          </p:nvSpPr>
          <p:spPr>
            <a:xfrm>
              <a:off x="1202635" y="1543726"/>
              <a:ext cx="2325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...</a:t>
              </a:r>
              <a:endParaRPr lang="ko-KR" altLang="en-US" sz="1100"/>
            </a:p>
          </p:txBody>
        </p:sp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45" y="1892813"/>
              <a:ext cx="5826107" cy="3615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4412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삭제하기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53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90" y="1767868"/>
            <a:ext cx="6636800" cy="383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476103" y="3108960"/>
            <a:ext cx="7837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76102" y="3331029"/>
            <a:ext cx="30485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12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삭제하기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1113"/>
            <a:ext cx="753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http://localhost:8090/member3</a:t>
            </a:r>
            <a:r>
              <a:rPr lang="ko-KR" altLang="en-US" sz="1200">
                <a:latin typeface="+mj-ea"/>
                <a:ea typeface="+mj-ea"/>
              </a:rPr>
              <a:t>로 요청한 후 삭제를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4214191"/>
            <a:ext cx="6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회원 정보를 삭제한 후 남은 회원 정보가 다시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6256" y="1803551"/>
            <a:ext cx="4023360" cy="223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555974" y="3588026"/>
            <a:ext cx="327991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6256" y="4614559"/>
            <a:ext cx="3927475" cy="1942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412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386676"/>
            <a:ext cx="5655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이클립스 디버깅 기능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557" y="1694453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sec02.ex02.MemberServlet </a:t>
            </a:r>
            <a:r>
              <a:rPr lang="ko-KR" altLang="en-US" sz="1200" dirty="0">
                <a:latin typeface="+mj-ea"/>
                <a:ea typeface="+mj-ea"/>
              </a:rPr>
              <a:t>클래스의 </a:t>
            </a:r>
            <a:r>
              <a:rPr lang="en-US" altLang="ko-KR" sz="1200" dirty="0" err="1">
                <a:latin typeface="+mj-ea"/>
                <a:ea typeface="+mj-ea"/>
              </a:rPr>
              <a:t>doHandle</a:t>
            </a:r>
            <a:r>
              <a:rPr lang="en-US" altLang="ko-KR" sz="1200" dirty="0">
                <a:latin typeface="+mj-ea"/>
                <a:ea typeface="+mj-ea"/>
              </a:rPr>
              <a:t>( ) </a:t>
            </a:r>
            <a:r>
              <a:rPr lang="ko-KR" altLang="en-US" sz="1200" dirty="0">
                <a:latin typeface="+mj-ea"/>
                <a:ea typeface="+mj-ea"/>
              </a:rPr>
              <a:t>메서드 </a:t>
            </a:r>
            <a:r>
              <a:rPr lang="en-US" altLang="ko-KR" sz="1200" dirty="0">
                <a:latin typeface="+mj-ea"/>
                <a:ea typeface="+mj-ea"/>
              </a:rPr>
              <a:t>28</a:t>
            </a:r>
            <a:r>
              <a:rPr lang="ko-KR" altLang="en-US" sz="1200" dirty="0">
                <a:latin typeface="+mj-ea"/>
                <a:ea typeface="+mj-ea"/>
              </a:rPr>
              <a:t>번 줄 번호 옆을 마우스로 </a:t>
            </a:r>
            <a:r>
              <a:rPr lang="ko-KR" altLang="en-US" sz="1200" dirty="0" err="1">
                <a:latin typeface="+mj-ea"/>
                <a:ea typeface="+mj-ea"/>
              </a:rPr>
              <a:t>더블클릭해</a:t>
            </a:r>
            <a:r>
              <a:rPr lang="ko-KR" altLang="en-US" sz="1200" dirty="0">
                <a:latin typeface="+mj-ea"/>
                <a:ea typeface="+mj-ea"/>
              </a:rPr>
              <a:t> 중단점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(breakpoint)</a:t>
            </a:r>
            <a:r>
              <a:rPr lang="ko-KR" altLang="en-US" sz="1200" dirty="0">
                <a:latin typeface="+mj-ea"/>
                <a:ea typeface="+mj-ea"/>
              </a:rPr>
              <a:t>을 만듭니다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4990091"/>
            <a:ext cx="74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톰캣 실행 시 버그 아이콘을 클릭해 디버그 모드로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826" y="2156118"/>
            <a:ext cx="4695107" cy="2556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98374" y="2256183"/>
            <a:ext cx="248478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5806" y="5523258"/>
            <a:ext cx="24003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925956" y="5544346"/>
            <a:ext cx="230518" cy="2911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221" y="1341783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회원 가입 페이지를 열어 새 회원 정보를 입력한 후 가입하기를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4025347"/>
            <a:ext cx="760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웹 브라우저의 요청을 받은 이클립스가 디버그 모드로 전환하기 위한 동의 요청창이 나타나면 </a:t>
            </a:r>
            <a:r>
              <a:rPr lang="en-US" altLang="ko-KR" sz="1200">
                <a:latin typeface="+mj-ea"/>
                <a:ea typeface="+mj-ea"/>
              </a:rPr>
              <a:t>Remember </a:t>
            </a:r>
          </a:p>
          <a:p>
            <a:r>
              <a:rPr lang="en-US" altLang="ko-KR" sz="1200">
                <a:latin typeface="+mj-ea"/>
                <a:ea typeface="+mj-ea"/>
              </a:rPr>
              <a:t>    my decision </a:t>
            </a:r>
            <a:r>
              <a:rPr lang="ko-KR" altLang="en-US" sz="1200">
                <a:latin typeface="+mj-ea"/>
                <a:ea typeface="+mj-ea"/>
              </a:rPr>
              <a:t>옵션 체크박스에 체크한 후 </a:t>
            </a:r>
            <a:r>
              <a:rPr lang="en-US" altLang="ko-KR" sz="1200">
                <a:latin typeface="+mj-ea"/>
                <a:ea typeface="+mj-ea"/>
              </a:rPr>
              <a:t>Yes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171" y="1639308"/>
            <a:ext cx="3474720" cy="2235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58171" y="3637722"/>
            <a:ext cx="673872" cy="2374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8171" y="4572000"/>
            <a:ext cx="397129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58171" y="5893904"/>
            <a:ext cx="25642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01209" y="6092687"/>
            <a:ext cx="685800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25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10748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이클립스가 디버그 모드로 전환되고 실행은 중단점에서 정지합니다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989" y="1787747"/>
            <a:ext cx="4961255" cy="218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60443" y="1888435"/>
            <a:ext cx="2964231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74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이클립스 상단의 여러 가지 버튼을 이용해 디버깅을 수행합니다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83" y="3637722"/>
            <a:ext cx="6947452" cy="20313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Resume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다음 중단점을 만날 때까지 진행합니다</a:t>
            </a:r>
            <a:r>
              <a:rPr lang="en-US" altLang="ko-KR" sz="1400" dirty="0">
                <a:latin typeface="+mj-ea"/>
                <a:ea typeface="+mj-ea"/>
              </a:rPr>
              <a:t>(F8 ).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Suspend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현재 동작하고 있는 스레드를 멈춥니다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Terminate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프로그램을 종료합니다</a:t>
            </a:r>
            <a:r>
              <a:rPr lang="en-US" altLang="ko-KR" sz="1400" dirty="0">
                <a:latin typeface="+mj-ea"/>
                <a:ea typeface="+mj-ea"/>
              </a:rPr>
              <a:t>( CTRL+ F2).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Step Into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메서드가 존재할 경우 그 메서드로 이동합니다</a:t>
            </a:r>
            <a:r>
              <a:rPr lang="en-US" altLang="ko-KR" sz="1400" dirty="0">
                <a:latin typeface="+mj-ea"/>
                <a:ea typeface="+mj-ea"/>
              </a:rPr>
              <a:t>( F5).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Step Over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한 </a:t>
            </a:r>
            <a:r>
              <a:rPr lang="ko-KR" altLang="en-US" sz="1400" dirty="0" err="1">
                <a:latin typeface="+mj-ea"/>
                <a:ea typeface="+mj-ea"/>
              </a:rPr>
              <a:t>라인씩</a:t>
            </a:r>
            <a:r>
              <a:rPr lang="ko-KR" altLang="en-US" sz="1400" dirty="0">
                <a:latin typeface="+mj-ea"/>
                <a:ea typeface="+mj-ea"/>
              </a:rPr>
              <a:t> 실행합니다</a:t>
            </a:r>
            <a:r>
              <a:rPr lang="en-US" altLang="ko-KR" sz="1400" dirty="0">
                <a:latin typeface="+mj-ea"/>
                <a:ea typeface="+mj-ea"/>
              </a:rPr>
              <a:t>(F6).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Step Return</a:t>
            </a:r>
            <a:r>
              <a:rPr lang="en-US" altLang="ko-KR" sz="1400" dirty="0">
                <a:latin typeface="+mj-ea"/>
                <a:ea typeface="+mj-ea"/>
              </a:rPr>
              <a:t>: ‘Step Into’</a:t>
            </a:r>
            <a:r>
              <a:rPr lang="ko-KR" altLang="en-US" sz="1400" dirty="0">
                <a:latin typeface="+mj-ea"/>
                <a:ea typeface="+mj-ea"/>
              </a:rPr>
              <a:t>로 이동한 메서드에서 원래 위치로 복귀합니다</a:t>
            </a:r>
            <a:r>
              <a:rPr lang="en-US" altLang="ko-KR" sz="1400" dirty="0">
                <a:latin typeface="+mj-ea"/>
                <a:ea typeface="+mj-ea"/>
              </a:rPr>
              <a:t>( F7).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62319" y="1984928"/>
            <a:ext cx="5943600" cy="781050"/>
            <a:chOff x="962319" y="1984928"/>
            <a:chExt cx="5943600" cy="781050"/>
          </a:xfrm>
        </p:grpSpPr>
        <p:pic>
          <p:nvPicPr>
            <p:cNvPr id="7" name="그림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319" y="1984928"/>
              <a:ext cx="5943600" cy="78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 Box 2876"/>
            <p:cNvSpPr txBox="1"/>
            <p:nvPr/>
          </p:nvSpPr>
          <p:spPr>
            <a:xfrm>
              <a:off x="3417887" y="2476501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1000" b="1" kern="100">
                  <a:solidFill>
                    <a:srgbClr val="FF0000"/>
                  </a:solidFill>
                  <a:effectLst/>
                  <a:cs typeface="Times New Roman"/>
                </a:rPr>
                <a:t>①</a:t>
              </a:r>
            </a:p>
          </p:txBody>
        </p:sp>
        <p:sp>
          <p:nvSpPr>
            <p:cNvPr id="9" name="Text Box 2876"/>
            <p:cNvSpPr txBox="1"/>
            <p:nvPr/>
          </p:nvSpPr>
          <p:spPr>
            <a:xfrm>
              <a:off x="3773332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③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  <p:sp>
          <p:nvSpPr>
            <p:cNvPr id="10" name="Text Box 2877"/>
            <p:cNvSpPr txBox="1"/>
            <p:nvPr/>
          </p:nvSpPr>
          <p:spPr>
            <a:xfrm>
              <a:off x="3584483" y="2476501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1000" b="1" kern="100">
                  <a:solidFill>
                    <a:srgbClr val="FF0000"/>
                  </a:solidFill>
                  <a:effectLst/>
                  <a:cs typeface="Times New Roman"/>
                </a:rPr>
                <a:t>②</a:t>
              </a:r>
            </a:p>
          </p:txBody>
        </p:sp>
        <p:sp>
          <p:nvSpPr>
            <p:cNvPr id="11" name="Text Box 2876"/>
            <p:cNvSpPr txBox="1"/>
            <p:nvPr/>
          </p:nvSpPr>
          <p:spPr>
            <a:xfrm>
              <a:off x="4048144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④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  <p:sp>
          <p:nvSpPr>
            <p:cNvPr id="14" name="Text Box 2876"/>
            <p:cNvSpPr txBox="1"/>
            <p:nvPr/>
          </p:nvSpPr>
          <p:spPr>
            <a:xfrm>
              <a:off x="4250461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⑤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  <p:sp>
          <p:nvSpPr>
            <p:cNvPr id="15" name="Text Box 2876"/>
            <p:cNvSpPr txBox="1"/>
            <p:nvPr/>
          </p:nvSpPr>
          <p:spPr>
            <a:xfrm>
              <a:off x="4459230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⑥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7.2.1 </a:t>
            </a:r>
            <a:r>
              <a:rPr lang="ko-KR" altLang="en-US" b="1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서블릿으로 회원 정보 테이블의 회원 정보 조회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039" y="2107096"/>
            <a:ext cx="395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회원 정보 조회 과정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99" y="2245595"/>
            <a:ext cx="634047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7" y="1471637"/>
            <a:ext cx="783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가장 자주 사용하는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클릭해 중단점에서 다음 라인으로 이동합니다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4293" y="1867259"/>
            <a:ext cx="5901815" cy="3747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49995" y="2007704"/>
            <a:ext cx="188844" cy="258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4293" y="4124739"/>
            <a:ext cx="483595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529" y="1470992"/>
            <a:ext cx="808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계속해서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클릭해 </a:t>
            </a:r>
            <a:r>
              <a:rPr lang="en-US" altLang="ko-KR" sz="1200">
                <a:latin typeface="+mj-ea"/>
                <a:ea typeface="+mj-ea"/>
              </a:rPr>
              <a:t>32</a:t>
            </a:r>
            <a:r>
              <a:rPr lang="ko-KR" altLang="en-US" sz="1200">
                <a:latin typeface="+mj-ea"/>
                <a:ea typeface="+mj-ea"/>
              </a:rPr>
              <a:t>행의 실행문을 실행한 후 변수 </a:t>
            </a:r>
            <a:r>
              <a:rPr lang="en-US" altLang="ko-KR" sz="1200">
                <a:latin typeface="+mj-ea"/>
                <a:ea typeface="+mj-ea"/>
              </a:rPr>
              <a:t>command </a:t>
            </a:r>
            <a:r>
              <a:rPr lang="ko-KR" altLang="en-US" sz="1200">
                <a:latin typeface="+mj-ea"/>
                <a:ea typeface="+mj-ea"/>
              </a:rPr>
              <a:t>위에 마우스 포인터를 놓으면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command</a:t>
            </a:r>
            <a:r>
              <a:rPr lang="ko-KR" altLang="en-US" sz="1200">
                <a:latin typeface="+mj-ea"/>
                <a:ea typeface="+mj-ea"/>
              </a:rPr>
              <a:t>의 값을 팝업창으로 표시해 줍니다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235" y="2041987"/>
            <a:ext cx="5943600" cy="3065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930" y="3803476"/>
            <a:ext cx="934279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5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계속 클릭하면 </a:t>
            </a:r>
            <a:r>
              <a:rPr lang="en-US" altLang="ko-KR" sz="1200">
                <a:latin typeface="+mj-ea"/>
                <a:ea typeface="+mj-ea"/>
              </a:rPr>
              <a:t>if</a:t>
            </a:r>
            <a:r>
              <a:rPr lang="ko-KR" altLang="en-US" sz="1200">
                <a:latin typeface="+mj-ea"/>
                <a:ea typeface="+mj-ea"/>
              </a:rPr>
              <a:t>문이 참이므로 회원 정보를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955" y="1856740"/>
            <a:ext cx="5943600" cy="31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82957" y="3886200"/>
            <a:ext cx="427382" cy="2683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77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디버깅이 끝났으면 </a:t>
            </a:r>
            <a:r>
              <a:rPr lang="en-US" altLang="ko-KR" sz="1200">
                <a:latin typeface="+mj-ea"/>
                <a:ea typeface="+mj-ea"/>
              </a:rPr>
              <a:t>Resume </a:t>
            </a:r>
            <a:r>
              <a:rPr lang="ko-KR" altLang="en-US" sz="1200">
                <a:latin typeface="+mj-ea"/>
                <a:ea typeface="+mj-ea"/>
              </a:rPr>
              <a:t>아이콘을 클릭해 다음 중단점으로 이동합니다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중단점은 여러 개를 지정할 수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ko-KR" altLang="en-US" sz="1200">
                <a:latin typeface="+mj-ea"/>
                <a:ea typeface="+mj-ea"/>
              </a:rPr>
              <a:t>     있습니다</a:t>
            </a:r>
            <a:r>
              <a:rPr lang="en-US" altLang="ko-KR" sz="1200">
                <a:latin typeface="+mj-ea"/>
                <a:ea typeface="+mj-ea"/>
              </a:rPr>
              <a:t>). </a:t>
            </a:r>
            <a:r>
              <a:rPr lang="ko-KR" altLang="en-US" sz="1200">
                <a:latin typeface="+mj-ea"/>
                <a:ea typeface="+mj-ea"/>
              </a:rPr>
              <a:t>중단점이 더 없으면 종료합니다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338" y="1962474"/>
            <a:ext cx="5555735" cy="3116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56791" y="2126974"/>
            <a:ext cx="208722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5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8"/>
            <a:ext cx="773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이클립스를 다시 편집 모드로 되돌리기 위해 오른쪽 상단의 </a:t>
            </a:r>
            <a:r>
              <a:rPr lang="en-US" altLang="ko-KR" sz="1200">
                <a:latin typeface="+mj-ea"/>
                <a:ea typeface="+mj-ea"/>
              </a:rPr>
              <a:t>Java EE Perspective </a:t>
            </a:r>
            <a:r>
              <a:rPr lang="ko-KR" altLang="en-US" sz="1200">
                <a:latin typeface="+mj-ea"/>
                <a:ea typeface="+mj-ea"/>
              </a:rPr>
              <a:t>아이콘을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49593" y="1976590"/>
            <a:ext cx="2752725" cy="1295400"/>
            <a:chOff x="2549593" y="1966291"/>
            <a:chExt cx="2752725" cy="1295400"/>
          </a:xfrm>
        </p:grpSpPr>
        <p:pic>
          <p:nvPicPr>
            <p:cNvPr id="6" name="그림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9593" y="1966291"/>
              <a:ext cx="2752725" cy="1295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780722" y="2375452"/>
              <a:ext cx="238539" cy="23853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005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70992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이클립스를 편집 모드로 전환합니다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052" y="1916956"/>
            <a:ext cx="5943600" cy="3128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6512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69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ko-KR" altLang="en-US" sz="1200">
                <a:latin typeface="+mj-ea"/>
                <a:ea typeface="+mj-ea"/>
              </a:rPr>
              <a:t>정상적으로 회원이 등록된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180" y="1936833"/>
            <a:ext cx="3895725" cy="2112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1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80322"/>
            <a:ext cx="7873568" cy="25496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웹 브라우저가 서블릿에게 회원 정보를 조회 </a:t>
            </a:r>
            <a:r>
              <a:rPr lang="ko-KR" altLang="en-US" sz="1200" dirty="0" err="1">
                <a:latin typeface="+mj-ea"/>
                <a:ea typeface="+mj-ea"/>
              </a:rPr>
              <a:t>요청을합니다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MemberServlet</a:t>
            </a:r>
            <a:r>
              <a:rPr lang="ko-KR" altLang="en-US" sz="1200" dirty="0">
                <a:latin typeface="+mj-ea"/>
                <a:ea typeface="+mj-ea"/>
              </a:rPr>
              <a:t>은 요청을 받은 후 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객체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>
                <a:latin typeface="+mj-ea"/>
              </a:rPr>
              <a:t>SQL:SELECT</a:t>
            </a:r>
            <a:r>
              <a:rPr lang="ko-KR" altLang="en-US" sz="1200" dirty="0">
                <a:latin typeface="+mj-ea"/>
              </a:rPr>
              <a:t>문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를 생성하여 </a:t>
            </a:r>
            <a:r>
              <a:rPr lang="en-US" altLang="ko-KR" sz="1200" dirty="0">
                <a:latin typeface="+mj-ea"/>
                <a:ea typeface="+mj-ea"/>
              </a:rPr>
              <a:t>listMembers() </a:t>
            </a:r>
            <a:r>
              <a:rPr lang="ko-KR" altLang="en-US" sz="1200" dirty="0">
                <a:latin typeface="+mj-ea"/>
                <a:ea typeface="+mj-ea"/>
              </a:rPr>
              <a:t>메서드를 호출합니다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listMembers()</a:t>
            </a:r>
            <a:r>
              <a:rPr lang="ko-KR" altLang="en-US" sz="1200" dirty="0">
                <a:latin typeface="+mj-ea"/>
                <a:ea typeface="+mj-ea"/>
              </a:rPr>
              <a:t>에서 다시 </a:t>
            </a:r>
            <a:r>
              <a:rPr lang="en-US" altLang="ko-KR" sz="1200" dirty="0">
                <a:latin typeface="+mj-ea"/>
                <a:ea typeface="+mj-ea"/>
              </a:rPr>
              <a:t>connDB() </a:t>
            </a:r>
            <a:r>
              <a:rPr lang="ko-KR" altLang="en-US" sz="1200" dirty="0">
                <a:latin typeface="+mj-ea"/>
                <a:ea typeface="+mj-ea"/>
              </a:rPr>
              <a:t>메서드를 호출하여 데이터베이스와 연결한 후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문을 실행해 회원 정보를 조회합니다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조회처리로 반환된 회원 정보를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속성에 설정한 후 다시 </a:t>
            </a: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에 저장합니다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를 다시 메서드를 호출한 </a:t>
            </a:r>
            <a:r>
              <a:rPr lang="en-US" altLang="ko-KR" sz="1200" dirty="0">
                <a:latin typeface="+mj-ea"/>
                <a:ea typeface="+mj-ea"/>
              </a:rPr>
              <a:t>MemberServlet</a:t>
            </a:r>
            <a:r>
              <a:rPr lang="ko-KR" altLang="en-US" sz="1200" dirty="0">
                <a:latin typeface="+mj-ea"/>
                <a:ea typeface="+mj-ea"/>
              </a:rPr>
              <a:t>으로 반환한 후 </a:t>
            </a: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MemberVO</a:t>
            </a:r>
            <a:r>
              <a:rPr lang="ko-KR" altLang="en-US" sz="1200" dirty="0">
                <a:latin typeface="+mj-ea"/>
                <a:ea typeface="+mj-ea"/>
              </a:rPr>
              <a:t>를 차례대로 가져와 회원 정보를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태그의 문자열로 만듭니다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만들어진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태그를 웹 브라우저로 전송해서 회원 정보를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44266" y="1699532"/>
            <a:ext cx="32717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테이블 </a:t>
            </a:r>
            <a:r>
              <a:rPr lang="en-US" altLang="ko-KR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t_member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의 구성</a:t>
            </a:r>
            <a:endParaRPr lang="en-US" altLang="ko-KR" sz="1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17548"/>
              </p:ext>
            </p:extLst>
          </p:nvPr>
        </p:nvGraphicFramePr>
        <p:xfrm>
          <a:off x="657520" y="1994894"/>
          <a:ext cx="7780802" cy="206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2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속성이름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유일키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기본키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joinDate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E55DCB-93E3-400A-B711-FFBA7B01C269}"/>
              </a:ext>
            </a:extLst>
          </p:cNvPr>
          <p:cNvSpPr txBox="1"/>
          <p:nvPr/>
        </p:nvSpPr>
        <p:spPr>
          <a:xfrm>
            <a:off x="755374" y="4552122"/>
            <a:ext cx="546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t_member</a:t>
            </a:r>
            <a:r>
              <a:rPr lang="en-US" altLang="ko-KR" dirty="0"/>
              <a:t> </a:t>
            </a:r>
            <a:r>
              <a:rPr lang="ko-KR" altLang="en-US" dirty="0"/>
              <a:t>테이블의 저장공간</a:t>
            </a:r>
            <a:r>
              <a:rPr lang="en-US" altLang="ko-KR" dirty="0"/>
              <a:t>:  users</a:t>
            </a:r>
            <a:r>
              <a:rPr lang="ko-KR" altLang="en-US" dirty="0"/>
              <a:t> 테이블스페이스</a:t>
            </a:r>
          </a:p>
        </p:txBody>
      </p:sp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96137"/>
            <a:ext cx="8039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오라클에 테이블 생성 후 회원 정보 입력하기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데이터베이스 연동하기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1848678"/>
            <a:ext cx="759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먼저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에서 회원 테이블과 회원 정보를 입력하기 위해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를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2125677"/>
            <a:ext cx="5943600" cy="349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11694</TotalTime>
  <Words>2626</Words>
  <Application>Microsoft Office PowerPoint</Application>
  <PresentationFormat>화면 슬라이드 쇼(4:3)</PresentationFormat>
  <Paragraphs>397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637</cp:revision>
  <dcterms:created xsi:type="dcterms:W3CDTF">2018-08-29T04:30:46Z</dcterms:created>
  <dcterms:modified xsi:type="dcterms:W3CDTF">2020-11-23T07:07:39Z</dcterms:modified>
</cp:coreProperties>
</file>