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719" r:id="rId2"/>
    <p:sldId id="720" r:id="rId3"/>
    <p:sldId id="722" r:id="rId4"/>
    <p:sldId id="262" r:id="rId5"/>
    <p:sldId id="734" r:id="rId6"/>
    <p:sldId id="723" r:id="rId7"/>
    <p:sldId id="724" r:id="rId8"/>
    <p:sldId id="725" r:id="rId9"/>
    <p:sldId id="726" r:id="rId10"/>
    <p:sldId id="727" r:id="rId11"/>
    <p:sldId id="728" r:id="rId12"/>
    <p:sldId id="731" r:id="rId13"/>
    <p:sldId id="730" r:id="rId14"/>
    <p:sldId id="741" r:id="rId15"/>
    <p:sldId id="729" r:id="rId16"/>
    <p:sldId id="736" r:id="rId17"/>
    <p:sldId id="737" r:id="rId18"/>
    <p:sldId id="738" r:id="rId19"/>
    <p:sldId id="739" r:id="rId20"/>
    <p:sldId id="740" r:id="rId21"/>
    <p:sldId id="748" r:id="rId22"/>
    <p:sldId id="742" r:id="rId23"/>
    <p:sldId id="743" r:id="rId24"/>
    <p:sldId id="744" r:id="rId25"/>
    <p:sldId id="735" r:id="rId26"/>
    <p:sldId id="745" r:id="rId27"/>
    <p:sldId id="746" r:id="rId28"/>
    <p:sldId id="749" r:id="rId29"/>
    <p:sldId id="750" r:id="rId30"/>
    <p:sldId id="751" r:id="rId31"/>
    <p:sldId id="752" r:id="rId32"/>
    <p:sldId id="747" r:id="rId33"/>
    <p:sldId id="753" r:id="rId34"/>
    <p:sldId id="754" r:id="rId35"/>
    <p:sldId id="755" r:id="rId36"/>
    <p:sldId id="756" r:id="rId37"/>
    <p:sldId id="757" r:id="rId38"/>
    <p:sldId id="759" r:id="rId39"/>
    <p:sldId id="760" r:id="rId40"/>
    <p:sldId id="763" r:id="rId41"/>
    <p:sldId id="761" r:id="rId42"/>
    <p:sldId id="762" r:id="rId43"/>
    <p:sldId id="764" r:id="rId44"/>
    <p:sldId id="765" r:id="rId45"/>
    <p:sldId id="769" r:id="rId46"/>
    <p:sldId id="772" r:id="rId47"/>
    <p:sldId id="770" r:id="rId48"/>
    <p:sldId id="771" r:id="rId49"/>
    <p:sldId id="766" r:id="rId50"/>
    <p:sldId id="767" r:id="rId51"/>
    <p:sldId id="768" r:id="rId52"/>
    <p:sldId id="758" r:id="rId53"/>
    <p:sldId id="773" r:id="rId54"/>
    <p:sldId id="774" r:id="rId55"/>
    <p:sldId id="775" r:id="rId56"/>
    <p:sldId id="776" r:id="rId57"/>
    <p:sldId id="77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4E9C"/>
    <a:srgbClr val="39BCB8"/>
    <a:srgbClr val="39BBB6"/>
    <a:srgbClr val="B83010"/>
    <a:srgbClr val="49C1BE"/>
    <a:srgbClr val="B5A8D3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6" y="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 코드를 없애는 액션 태그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 </a:t>
            </a: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useBean, setProperty, getProperty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태그  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9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5.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파일을 요청하면 각각 다른 이미지와 이름이 출력됩니다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먼저 </a:t>
            </a:r>
            <a:r>
              <a:rPr lang="en-US" altLang="ko-KR" sz="1200" dirty="0">
                <a:latin typeface="+mj-ea"/>
                <a:ea typeface="+mj-ea"/>
              </a:rPr>
              <a:t>http://localhost:8090/pro13/include1.jsp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3565" y="2057399"/>
            <a:ext cx="2951604" cy="4074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565" y="1550504"/>
            <a:ext cx="829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http://localhost:8090/pro13/include2.jsp</a:t>
            </a:r>
            <a:r>
              <a:rPr lang="ko-KR" altLang="en-US" sz="1200" dirty="0">
                <a:latin typeface="+mj-ea"/>
                <a:ea typeface="+mj-ea"/>
              </a:rPr>
              <a:t>로 요청하면 앞에서와는 다른 이미지와 이름이 출력되는 것을 볼 수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9519" y="2012169"/>
            <a:ext cx="3088005" cy="4076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20687"/>
            <a:ext cx="76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다음 경로의 윈도 탐색기로 가면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파일이 자바 파일로 변환된 것을 볼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97686"/>
            <a:ext cx="5943600" cy="2419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32652" y="3110948"/>
            <a:ext cx="705678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93704" y="3110947"/>
            <a:ext cx="705678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74635" y="3110946"/>
            <a:ext cx="705678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 설명선 12"/>
          <p:cNvSpPr/>
          <p:nvPr/>
        </p:nvSpPr>
        <p:spPr>
          <a:xfrm>
            <a:off x="4422499" y="4132401"/>
            <a:ext cx="1704975" cy="370025"/>
          </a:xfrm>
          <a:prstGeom prst="wedgeRectCallout">
            <a:avLst>
              <a:gd name="adj1" fmla="val -31501"/>
              <a:gd name="adj2" fmla="val -8674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각각의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 JSP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에 대해서 자바 파일이 생성됩니다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461052"/>
            <a:ext cx="770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인클루드 액션 태그로 요청한 </a:t>
            </a:r>
            <a:r>
              <a:rPr lang="en-US" altLang="ko-KR" sz="1200" dirty="0">
                <a:latin typeface="+mj-ea"/>
                <a:ea typeface="+mj-ea"/>
              </a:rPr>
              <a:t>include1.jsp</a:t>
            </a:r>
            <a:r>
              <a:rPr lang="ko-KR" altLang="en-US" sz="1200" dirty="0">
                <a:latin typeface="+mj-ea"/>
                <a:ea typeface="+mj-ea"/>
              </a:rPr>
              <a:t>의 자바 파일을 열어볼까요</a:t>
            </a:r>
            <a:r>
              <a:rPr lang="en-US" altLang="ko-KR" sz="1200" dirty="0">
                <a:latin typeface="+mj-ea"/>
                <a:ea typeface="+mj-ea"/>
              </a:rPr>
              <a:t>?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&lt;jsp:param&gt; </a:t>
            </a:r>
            <a:r>
              <a:rPr lang="ko-KR" altLang="en-US" sz="1200" dirty="0">
                <a:latin typeface="+mj-ea"/>
                <a:ea typeface="+mj-ea"/>
              </a:rPr>
              <a:t>태그로 전달한 매개변수들이 자식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로 전달됩니다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3" y="2023896"/>
            <a:ext cx="6617091" cy="3522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78496" y="3707296"/>
            <a:ext cx="6062868" cy="6460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5028856" y="2941983"/>
            <a:ext cx="2803525" cy="586408"/>
          </a:xfrm>
          <a:prstGeom prst="wedgeRectCallout">
            <a:avLst>
              <a:gd name="adj1" fmla="val -38216"/>
              <a:gd name="adj2" fmla="val 744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인클루드 액션 태그의 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&lt;param&gt; 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태그의 값이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 request 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객체에 바인딩되어서 포함되는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 JSP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로 전달됩니다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10747"/>
            <a:ext cx="441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포워드 액션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439" y="1757929"/>
            <a:ext cx="6728791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RequestDispatcher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클래스를 대신</a:t>
            </a:r>
            <a:r>
              <a:rPr lang="ko-KR" altLang="en-US" sz="1200" dirty="0">
                <a:latin typeface="+mj-ea"/>
                <a:ea typeface="+mj-ea"/>
              </a:rPr>
              <a:t>해서 포워딩하는 방법을 제공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포워딩 시 값을 전달할 수  있음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439" y="2623932"/>
            <a:ext cx="441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포워드 액션 태그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439" y="2871114"/>
            <a:ext cx="6728791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&lt;jsp:forward page="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포워딩할 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JSP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페이지</a:t>
            </a:r>
            <a:r>
              <a:rPr lang="en-US" altLang="ko-KR" b="1" dirty="0">
                <a:latin typeface="+mj-ea"/>
                <a:ea typeface="+mj-ea"/>
              </a:rPr>
              <a:t>" &gt;</a:t>
            </a:r>
          </a:p>
          <a:p>
            <a:r>
              <a:rPr lang="en-US" altLang="ko-KR" dirty="0">
                <a:latin typeface="+mj-ea"/>
                <a:ea typeface="+mj-ea"/>
              </a:rPr>
              <a:t>   ...</a:t>
            </a:r>
          </a:p>
          <a:p>
            <a:r>
              <a:rPr lang="en-US" altLang="ko-KR" dirty="0">
                <a:latin typeface="+mj-ea"/>
                <a:ea typeface="+mj-ea"/>
              </a:rPr>
              <a:t>&lt;/jsp:forward&gt;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28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511" y="1415317"/>
            <a:ext cx="441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포워드 액션 태그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009" y="1692316"/>
            <a:ext cx="748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 </a:t>
            </a:r>
            <a:r>
              <a:rPr lang="en-US" altLang="ko-KR" sz="1200" dirty="0">
                <a:latin typeface="+mj-ea"/>
                <a:ea typeface="+mj-ea"/>
              </a:rPr>
              <a:t>login.jsp, result.jsp</a:t>
            </a:r>
            <a:r>
              <a:rPr lang="ko-KR" altLang="en-US" sz="1200" dirty="0">
                <a:latin typeface="+mj-ea"/>
                <a:ea typeface="+mj-ea"/>
              </a:rPr>
              <a:t>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998" y="2088585"/>
            <a:ext cx="22383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338470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</a:t>
            </a:r>
            <a:r>
              <a:rPr lang="en-US" altLang="ko-KR" sz="1200" dirty="0">
                <a:latin typeface="+mj-ea"/>
                <a:ea typeface="+mj-ea"/>
              </a:rPr>
              <a:t>action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result.jsp</a:t>
            </a:r>
            <a:r>
              <a:rPr lang="ko-KR" altLang="en-US" sz="1200" dirty="0">
                <a:latin typeface="+mj-ea"/>
                <a:ea typeface="+mj-ea"/>
              </a:rPr>
              <a:t>로 전달하도록 </a:t>
            </a:r>
            <a:r>
              <a:rPr lang="en-US" altLang="ko-KR" sz="1200" dirty="0">
                <a:latin typeface="+mj-ea"/>
                <a:ea typeface="+mj-ea"/>
              </a:rPr>
              <a:t>login.jsp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61" y="1653569"/>
            <a:ext cx="6468004" cy="50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8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461052"/>
            <a:ext cx="758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입력하지 않은 경우 자바의 </a:t>
            </a:r>
            <a:r>
              <a:rPr lang="en-US" altLang="ko-KR" sz="1200" dirty="0">
                <a:latin typeface="+mj-ea"/>
                <a:ea typeface="+mj-ea"/>
              </a:rPr>
              <a:t>RequestDispatcher</a:t>
            </a:r>
            <a:r>
              <a:rPr lang="ko-KR" altLang="en-US" sz="1200" dirty="0">
                <a:latin typeface="+mj-ea"/>
                <a:ea typeface="+mj-ea"/>
              </a:rPr>
              <a:t>를 사용하지 않고 포워드 액션 태그를 사용해 다시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로그인창으로 이동하도록 </a:t>
            </a:r>
            <a:r>
              <a:rPr lang="en-US" altLang="ko-KR" sz="1200" dirty="0">
                <a:latin typeface="+mj-ea"/>
                <a:ea typeface="+mj-ea"/>
              </a:rPr>
              <a:t>result.jsp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922717"/>
            <a:ext cx="6524418" cy="436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8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169" y="1500808"/>
            <a:ext cx="767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http://localhost:8090/pro13/login.jsp</a:t>
            </a:r>
            <a:r>
              <a:rPr lang="ko-KR" altLang="en-US" sz="1200" dirty="0">
                <a:latin typeface="+mj-ea"/>
                <a:ea typeface="+mj-ea"/>
              </a:rPr>
              <a:t>로 요청하여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입력하고 로그인합니다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168" y="4033990"/>
            <a:ext cx="778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입력하면 정상적인 메시지를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353" y="1942285"/>
            <a:ext cx="5943600" cy="176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4353" y="4395167"/>
            <a:ext cx="313372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28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869" y="1461053"/>
            <a:ext cx="7901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하지만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입력하지 않고 로그인을 시도하면 로그인창으로 포워딩하여 다음과 같은 메시지를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840893"/>
            <a:ext cx="5943600" cy="1744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28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982" y="1570383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액션 태그 등장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878160"/>
            <a:ext cx="7335079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화면이 복잡해짐에 따라 디자이너는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태그에 자바 코드를 같이 써야 하는 불편이 생김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따라서 </a:t>
            </a:r>
            <a:r>
              <a:rPr lang="ko-KR" altLang="en-US" sz="1200" dirty="0" err="1">
                <a:solidFill>
                  <a:srgbClr val="0000FF"/>
                </a:solidFill>
                <a:latin typeface="+mj-ea"/>
                <a:ea typeface="+mj-ea"/>
              </a:rPr>
              <a:t>스크립트릿의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JSP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자바 코드를 대체하는 액션 태그가 등장</a:t>
            </a:r>
            <a:r>
              <a:rPr lang="ko-KR" altLang="en-US" sz="1200" dirty="0">
                <a:latin typeface="+mj-ea"/>
                <a:ea typeface="+mj-ea"/>
              </a:rPr>
              <a:t>하게 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769" y="2842592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</a:t>
            </a:r>
            <a:r>
              <a:rPr lang="ko-KR" altLang="en-US" sz="1200" b="1" dirty="0">
                <a:latin typeface="+mj-ea"/>
                <a:ea typeface="+mj-ea"/>
              </a:rPr>
              <a:t>의 여러 가지 액션 태그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79162"/>
              </p:ext>
            </p:extLst>
          </p:nvPr>
        </p:nvGraphicFramePr>
        <p:xfrm>
          <a:off x="818322" y="3119591"/>
          <a:ext cx="7292009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인클루드 액션 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&lt;jsp:include&gt;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이미 있는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를 현재의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 포함하는 태그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포워드 액션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&lt;jsp:forward&gt;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서블릿에서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RequestDispatcher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클래스의 </a:t>
                      </a:r>
                      <a:endParaRPr lang="en-US" altLang="ko-KR" sz="1400" b="0" i="0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포워딩 기능을 대신하는 태그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유즈빈 액션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&lt;jsp:useBean&gt;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객체를 생성하기 위한 </a:t>
                      </a:r>
                      <a:endParaRPr lang="en-US" altLang="ko-KR" sz="1400" b="0" i="0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연산자를 대신하는 태그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셋프로퍼티 액션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&lt;jsp:setProperty&gt;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setter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를 대신하는 태그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겟프로퍼티 액션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&lt;jsp:getProperty&gt;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getter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를 대신하는 태그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392126"/>
            <a:ext cx="65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최초 로그인창 접속 시 오류 메시지 출력하지 않기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983" y="1789043"/>
            <a:ext cx="716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login2.jsp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result2.jsp </a:t>
            </a:r>
            <a:r>
              <a:rPr lang="ko-KR" altLang="en-US" sz="1200" dirty="0">
                <a:latin typeface="+mj-ea"/>
                <a:ea typeface="+mj-ea"/>
              </a:rPr>
              <a:t>파일을 새로 만듭니다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821" y="2150579"/>
            <a:ext cx="2085975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28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3" y="1550504"/>
            <a:ext cx="730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login2.jsp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0" y="1926673"/>
            <a:ext cx="6715216" cy="307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0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50" y="1461052"/>
            <a:ext cx="872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입력하지 않았을 경우 다시 로그인창으로 포워딩하면서 이번에는 </a:t>
            </a:r>
            <a:r>
              <a:rPr lang="en-US" altLang="ko-KR" sz="1200" dirty="0">
                <a:latin typeface="+mj-ea"/>
                <a:ea typeface="+mj-ea"/>
              </a:rPr>
              <a:t>&lt;jsp:param&gt; </a:t>
            </a:r>
            <a:r>
              <a:rPr lang="ko-KR" altLang="en-US" sz="1200" dirty="0">
                <a:latin typeface="+mj-ea"/>
                <a:ea typeface="+mj-ea"/>
              </a:rPr>
              <a:t>태그를 이용해 </a:t>
            </a:r>
            <a:r>
              <a:rPr lang="en-US" altLang="ko-KR" sz="1200" dirty="0">
                <a:latin typeface="+mj-ea"/>
                <a:ea typeface="+mj-ea"/>
              </a:rPr>
              <a:t>msg </a:t>
            </a:r>
            <a:r>
              <a:rPr lang="ko-KR" altLang="en-US" sz="1200" dirty="0">
                <a:latin typeface="+mj-ea"/>
                <a:ea typeface="+mj-ea"/>
              </a:rPr>
              <a:t>값을</a:t>
            </a:r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전달합니다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92474" y="1684592"/>
            <a:ext cx="6091859" cy="5013966"/>
            <a:chOff x="1092474" y="1684592"/>
            <a:chExt cx="6091859" cy="5013966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474" y="1684592"/>
              <a:ext cx="6091859" cy="369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73" y="5389897"/>
              <a:ext cx="5912953" cy="1308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77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78" y="1532061"/>
            <a:ext cx="4940370" cy="21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0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504" y="1490869"/>
            <a:ext cx="794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http://localhost:8090/pro13/login2.jsp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최초 로그인창 접속 시 앞에서와는 달리 어떤 메시지도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 나타나지 않습니다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504" y="3886200"/>
            <a:ext cx="820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입력하지 않고 로그인하면 로그인창으로 다시 포워딩되면서 오류 메시지가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6347" y="2039753"/>
            <a:ext cx="313944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992" y="4163199"/>
            <a:ext cx="5943600" cy="1786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97633" y="4890052"/>
            <a:ext cx="6090318" cy="3677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30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 빈을 이용한 회원 정보 조회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413" y="1924025"/>
            <a:ext cx="52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자바 빈</a:t>
            </a:r>
            <a:r>
              <a:rPr lang="en-US" altLang="ko-KR" sz="1200" b="1" dirty="0">
                <a:latin typeface="+mj-ea"/>
                <a:ea typeface="+mj-ea"/>
              </a:rPr>
              <a:t>(Bean)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6" y="2201024"/>
            <a:ext cx="7205870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Java EE </a:t>
            </a:r>
            <a:r>
              <a:rPr lang="ko-KR" altLang="en-US" sz="1200" dirty="0">
                <a:latin typeface="+mj-ea"/>
                <a:ea typeface="+mj-ea"/>
              </a:rPr>
              <a:t>프로그래밍 시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여러 객체를 거치면서 만들어지는 데이터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저장하거나 전달하는 데 사용되는 클래스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자바의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DTO(Data Transfer Object,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데이터 전송 객체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클래스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VO(Value Class,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값 객체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클래스와 같은 개념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412" y="3782643"/>
            <a:ext cx="52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자바 빈</a:t>
            </a:r>
            <a:r>
              <a:rPr lang="en-US" altLang="ko-KR" sz="1200" b="1" dirty="0">
                <a:latin typeface="+mj-ea"/>
                <a:ea typeface="+mj-ea"/>
              </a:rPr>
              <a:t>(Bean) </a:t>
            </a:r>
            <a:r>
              <a:rPr lang="ko-KR" altLang="en-US" sz="1200" b="1" dirty="0">
                <a:latin typeface="+mj-ea"/>
                <a:ea typeface="+mj-ea"/>
              </a:rPr>
              <a:t>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557" y="4069581"/>
            <a:ext cx="7205870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자바 빈 클래스의 각 속성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필드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멤버 변수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접근 제한자는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private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임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각 속성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(attribute, property)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은 각각의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setter/getter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를 가짐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setter/getter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이름의 첫 글자는 반드시 소문자이어야 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인자 없는 생성자를 반드시 가지며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다른 생성자도 추가할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668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411" y="1455672"/>
            <a:ext cx="52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자바 빈</a:t>
            </a:r>
            <a:r>
              <a:rPr lang="en-US" altLang="ko-KR" sz="1200" b="1" dirty="0">
                <a:latin typeface="+mj-ea"/>
                <a:ea typeface="+mj-ea"/>
              </a:rPr>
              <a:t>(Bean)</a:t>
            </a:r>
            <a:r>
              <a:rPr lang="ko-KR" altLang="en-US" sz="1200" b="1" dirty="0">
                <a:latin typeface="+mj-ea"/>
                <a:ea typeface="+mj-ea"/>
              </a:rPr>
              <a:t>을 이용한 회원 조회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848678"/>
            <a:ext cx="80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생성하고 </a:t>
            </a:r>
            <a:r>
              <a:rPr lang="en-US" altLang="ko-KR" sz="1200" dirty="0">
                <a:latin typeface="+mj-ea"/>
                <a:ea typeface="+mj-ea"/>
              </a:rPr>
              <a:t>MemberBean,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추가합니다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그리고 실습 파일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member.jsp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memberForm.html</a:t>
            </a:r>
            <a:r>
              <a:rPr lang="ko-KR" altLang="en-US" sz="1200" dirty="0">
                <a:latin typeface="+mj-ea"/>
                <a:ea typeface="+mj-ea"/>
              </a:rPr>
              <a:t>을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3384" y="2310343"/>
            <a:ext cx="2238375" cy="4067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04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112" y="1630017"/>
            <a:ext cx="441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회원 정보 등록 및 조회과정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2028549"/>
            <a:ext cx="5873750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0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9899"/>
            <a:ext cx="7394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회원 정보를 저장하는 </a:t>
            </a:r>
            <a:r>
              <a:rPr lang="en-US" altLang="ko-KR" sz="1200" dirty="0">
                <a:latin typeface="+mj-ea"/>
                <a:ea typeface="+mj-ea"/>
              </a:rPr>
              <a:t>MemberBean </a:t>
            </a:r>
            <a:r>
              <a:rPr lang="ko-KR" altLang="en-US" sz="1200" dirty="0">
                <a:latin typeface="+mj-ea"/>
                <a:ea typeface="+mj-ea"/>
              </a:rPr>
              <a:t>클래스를 만들기 전에 다음의 회원 테이블을 봅시다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498" y="2160891"/>
            <a:ext cx="3389630" cy="1880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499498" y="1860854"/>
            <a:ext cx="374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회원 정보 저장 테이블의 각 컬럼명들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84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6" y="1320042"/>
            <a:ext cx="73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회원 테이블을 참고해 </a:t>
            </a:r>
            <a:r>
              <a:rPr lang="en-US" altLang="ko-KR" sz="1200" dirty="0">
                <a:latin typeface="+mj-ea"/>
                <a:ea typeface="+mj-ea"/>
              </a:rPr>
              <a:t>MemberBean </a:t>
            </a:r>
            <a:r>
              <a:rPr lang="ko-KR" altLang="en-US" sz="1200" dirty="0">
                <a:latin typeface="+mj-ea"/>
                <a:ea typeface="+mj-ea"/>
              </a:rPr>
              <a:t>클래스를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9346" y="1597041"/>
            <a:ext cx="5248159" cy="5102581"/>
            <a:chOff x="888811" y="1735541"/>
            <a:chExt cx="5633416" cy="5747090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11" y="1735541"/>
              <a:ext cx="5633416" cy="394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650" y="5680220"/>
              <a:ext cx="4233569" cy="1802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84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902" y="1471638"/>
            <a:ext cx="40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인클루드 액션 태그</a:t>
            </a:r>
            <a:r>
              <a:rPr lang="en-US" altLang="ko-KR" sz="1200" b="1" dirty="0">
                <a:latin typeface="+mj-ea"/>
                <a:ea typeface="+mj-ea"/>
              </a:rPr>
              <a:t>(Include Action Tag)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130" y="1768180"/>
            <a:ext cx="7335079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인클루드 디렉티브 태그처럼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화면을 분할해서 관리하는데 사용되는 태그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화면의 유지 보수및 재사용성을 높일 수 있음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0" y="2888302"/>
            <a:ext cx="434548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2" y="2888302"/>
            <a:ext cx="417195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0002" y="2878003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49080" y="2887528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0001" y="3373302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61433" y="3373303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102" y="2591479"/>
            <a:ext cx="286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쇼핑몰 메인 화면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93865" y="2611303"/>
            <a:ext cx="2761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쇼핑몰 상품 상세 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972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94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회원 가입창에서 회원 정보를 입력한 후 </a:t>
            </a:r>
            <a:r>
              <a:rPr lang="en-US" altLang="ko-KR" sz="1200" dirty="0">
                <a:latin typeface="+mj-ea"/>
                <a:ea typeface="+mj-ea"/>
              </a:rPr>
              <a:t>member.jsp</a:t>
            </a:r>
            <a:r>
              <a:rPr lang="ko-KR" altLang="en-US" sz="1200" dirty="0">
                <a:latin typeface="+mj-ea"/>
                <a:ea typeface="+mj-ea"/>
              </a:rPr>
              <a:t>로 전송하도록 </a:t>
            </a:r>
            <a:r>
              <a:rPr lang="en-US" altLang="ko-KR" sz="1200" dirty="0">
                <a:latin typeface="+mj-ea"/>
                <a:ea typeface="+mj-ea"/>
              </a:rPr>
              <a:t>memberForm.html</a:t>
            </a:r>
            <a:r>
              <a:rPr lang="ko-KR" altLang="en-US" sz="1200" dirty="0">
                <a:latin typeface="+mj-ea"/>
                <a:ea typeface="+mj-ea"/>
              </a:rPr>
              <a:t>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1550" y="1871663"/>
            <a:ext cx="4057650" cy="3400425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1876425"/>
            <a:ext cx="4171950" cy="3429000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840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449899"/>
            <a:ext cx="7464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member.jsp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6" y="1726898"/>
            <a:ext cx="5763039" cy="42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84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07193" y="1211774"/>
            <a:ext cx="5861717" cy="5408100"/>
            <a:chOff x="597676" y="1449899"/>
            <a:chExt cx="6189508" cy="5730641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76" y="1449899"/>
              <a:ext cx="6020008" cy="4116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974" y="5566346"/>
              <a:ext cx="5803210" cy="1614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0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52" y="1590261"/>
            <a:ext cx="4754383" cy="463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751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678" y="1449899"/>
            <a:ext cx="70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MemberDAO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48750" y="1726898"/>
            <a:ext cx="6292278" cy="2854895"/>
            <a:chOff x="1148750" y="1726898"/>
            <a:chExt cx="6292278" cy="2854895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750" y="1726898"/>
              <a:ext cx="6292278" cy="2690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29458" y="4274016"/>
              <a:ext cx="2276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...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39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79" y="1503026"/>
            <a:ext cx="6160190" cy="475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392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62" y="1714173"/>
            <a:ext cx="5337722" cy="311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392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1536175"/>
            <a:ext cx="6051896" cy="473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392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570383"/>
            <a:ext cx="720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http://localhost:8090/pro13/memberForm.html</a:t>
            </a:r>
            <a:r>
              <a:rPr lang="ko-KR" altLang="en-US" sz="1200" dirty="0">
                <a:latin typeface="+mj-ea"/>
                <a:ea typeface="+mj-ea"/>
              </a:rPr>
              <a:t>로 요청하여 회원 정보를 입력한 후 가입하기를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43" y="2032048"/>
            <a:ext cx="3509942" cy="3721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34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70383"/>
            <a:ext cx="78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새 회원이 추가된 후 다시 회원 정보를 조회하여 목록으로 출력하는 것을 볼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52" y="1940917"/>
            <a:ext cx="6400800" cy="1756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40565" y="2713383"/>
            <a:ext cx="5975787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902" y="1471638"/>
            <a:ext cx="40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인클루드 액션 태그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형식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704" y="1808924"/>
            <a:ext cx="7782339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&lt;jsp:include page="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jsp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페이지</a:t>
            </a:r>
            <a:r>
              <a:rPr lang="en-US" altLang="ko-KR" b="1" dirty="0">
                <a:latin typeface="+mj-ea"/>
                <a:ea typeface="+mj-ea"/>
              </a:rPr>
              <a:t>" flush="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true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또는 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 b="1" dirty="0">
                <a:latin typeface="+mj-ea"/>
                <a:ea typeface="+mj-ea"/>
              </a:rPr>
              <a:t>"&gt;</a:t>
            </a:r>
          </a:p>
          <a:p>
            <a:r>
              <a:rPr lang="en-US" altLang="ko-KR" dirty="0">
                <a:latin typeface="+mj-ea"/>
                <a:ea typeface="+mj-ea"/>
              </a:rPr>
              <a:t>   ...</a:t>
            </a:r>
          </a:p>
          <a:p>
            <a:r>
              <a:rPr lang="en-US" altLang="ko-KR" dirty="0">
                <a:latin typeface="+mj-ea"/>
                <a:ea typeface="+mj-ea"/>
              </a:rPr>
              <a:t>&lt;/jsp:include&gt;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705" y="2892292"/>
            <a:ext cx="5307496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-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page 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포함할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JSP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페이지명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-flush : </a:t>
            </a:r>
            <a:r>
              <a:rPr lang="ko-KR" altLang="en-US" sz="1200" dirty="0">
                <a:latin typeface="+mj-ea"/>
                <a:ea typeface="+mj-ea"/>
              </a:rPr>
              <a:t>지정한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를 실행하기 전 출력 버퍼 비움 여부 지정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902" y="3747052"/>
            <a:ext cx="783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인클루드 액션 태그와 인클루드 디렉티브 태그 비교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23299"/>
              </p:ext>
            </p:extLst>
          </p:nvPr>
        </p:nvGraphicFramePr>
        <p:xfrm>
          <a:off x="834888" y="4024051"/>
          <a:ext cx="781215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인클루드 액션 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인클루드 디렉티브 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레이아웃 모듈화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레이아웃 모듈화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처리시간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요청 시간에 처리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자바 코드로 변환 시 처리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처리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param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액션 태그를 이용해 </a:t>
                      </a:r>
                      <a:endParaRPr lang="en-US" altLang="ko-KR" sz="1200" b="0" i="0" u="none" strike="noStrike" kern="1200" baseline="0" dirty="0">
                        <a:solidFill>
                          <a:srgbClr val="0000FF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동적 처리 가능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정적 처리만 가능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포함된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JSP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자바 파일 변환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포함되는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가 각각 자바 파일로 생성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포함되는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포함하는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합쳐진 후 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한 개의 자바 파일로 생성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유즈빈 액션 태그를 이용한 회원 정보 조회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413" y="1924025"/>
            <a:ext cx="52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유즈빈 액션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556" y="2201024"/>
            <a:ext cx="7477918" cy="33361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페이지에서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자바 빈을 생성하는 코드를 대체하기 위한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938" y="2985442"/>
            <a:ext cx="52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유즈빈 액션 태그 형식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980" y="3329116"/>
            <a:ext cx="7477919" cy="33361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&lt;jsp:useBean id="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빈 이름</a:t>
            </a:r>
            <a:r>
              <a:rPr lang="en-US" altLang="ko-KR" sz="1200" b="1" dirty="0">
                <a:latin typeface="+mj-ea"/>
                <a:ea typeface="+mj-ea"/>
              </a:rPr>
              <a:t>" class="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패키지 이름을 포함한 자바 빈 클래스이름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  <a:r>
              <a:rPr lang="ko-KR" altLang="en-US" sz="1200" b="1" dirty="0">
                <a:latin typeface="+mj-ea"/>
                <a:ea typeface="+mj-ea"/>
              </a:rPr>
              <a:t>   </a:t>
            </a:r>
            <a:r>
              <a:rPr lang="en-US" altLang="ko-KR" sz="1200" b="1" dirty="0">
                <a:latin typeface="+mj-ea"/>
                <a:ea typeface="+mj-ea"/>
              </a:rPr>
              <a:t>[scope="</a:t>
            </a:r>
            <a:r>
              <a:rPr lang="ko-KR" altLang="en-US" sz="1200" b="1" dirty="0">
                <a:latin typeface="+mj-ea"/>
                <a:ea typeface="+mj-ea"/>
              </a:rPr>
              <a:t>접근범위</a:t>
            </a:r>
            <a:r>
              <a:rPr lang="en-US" altLang="ko-KR" sz="1200" b="1" dirty="0">
                <a:latin typeface="+mj-ea"/>
                <a:ea typeface="+mj-ea"/>
              </a:rPr>
              <a:t>"]  /&gt;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981" y="3899399"/>
            <a:ext cx="7477918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id :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JSP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페이지에서 자바 빈 객체에 접근할 때 사용할 이름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class :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패키지 이름을 포함한 자바 빈 클래스 이름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scope: </a:t>
            </a:r>
            <a:r>
              <a:rPr lang="ko-KR" altLang="en-US" sz="1200" dirty="0">
                <a:latin typeface="+mj-ea"/>
                <a:ea typeface="+mj-ea"/>
              </a:rPr>
              <a:t>자바빈에 대한 접근 범위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(page, request, session, application)</a:t>
            </a:r>
            <a:endParaRPr lang="ko-KR" altLang="en-US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67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413" y="1437010"/>
            <a:ext cx="52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유즈빈 액션 태그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6" y="1730058"/>
            <a:ext cx="748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 </a:t>
            </a:r>
            <a:r>
              <a:rPr lang="en-US" altLang="ko-KR" sz="1200" dirty="0">
                <a:latin typeface="+mj-ea"/>
                <a:ea typeface="+mj-ea"/>
              </a:rPr>
              <a:t>member2.jsp</a:t>
            </a:r>
            <a:r>
              <a:rPr lang="ko-KR" altLang="en-US" sz="1200" dirty="0">
                <a:latin typeface="+mj-ea"/>
                <a:ea typeface="+mj-ea"/>
              </a:rPr>
              <a:t>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6527" y="2101635"/>
            <a:ext cx="2152650" cy="4257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3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449899"/>
            <a:ext cx="716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member2.jsp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7" y="1726898"/>
            <a:ext cx="6167024" cy="317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34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9347" y="1449899"/>
            <a:ext cx="5397781" cy="5408101"/>
            <a:chOff x="1035206" y="1449899"/>
            <a:chExt cx="5713464" cy="6396335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084" y="1449899"/>
              <a:ext cx="5693586" cy="38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206" y="5262569"/>
              <a:ext cx="5623685" cy="258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312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80322"/>
            <a:ext cx="764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마찬가지로 </a:t>
            </a:r>
            <a:r>
              <a:rPr lang="en-US" altLang="ko-KR" sz="1200" dirty="0">
                <a:latin typeface="+mj-ea"/>
                <a:ea typeface="+mj-ea"/>
              </a:rPr>
              <a:t>http://localhost:8090/pro13/memberForm.html</a:t>
            </a:r>
            <a:r>
              <a:rPr lang="ko-KR" altLang="en-US" sz="1200" dirty="0">
                <a:latin typeface="+mj-ea"/>
                <a:ea typeface="+mj-ea"/>
              </a:rPr>
              <a:t>로 요청하여 회원 가입창에 회원 정보를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입력하고 가입하기를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6" y="2041987"/>
            <a:ext cx="3707435" cy="4112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312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60443"/>
            <a:ext cx="784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자바 빈을 사용했을 때와 마찬가지로 추가된 새 회원과 함께 회원 목록을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318" y="1924685"/>
            <a:ext cx="6762755" cy="2080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461052" y="2698475"/>
            <a:ext cx="6192078" cy="266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48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5343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13.3.3 setProperty/getProperty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태그를 이용한 회원 정보 조회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138" y="2304335"/>
            <a:ext cx="5546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setProperty</a:t>
            </a:r>
            <a:r>
              <a:rPr lang="ko-KR" altLang="en-US" sz="1200" b="1" dirty="0">
                <a:latin typeface="+mj-ea"/>
                <a:ea typeface="+mj-ea"/>
              </a:rPr>
              <a:t>와 </a:t>
            </a:r>
            <a:r>
              <a:rPr lang="en-US" altLang="ko-KR" sz="1200" b="1" dirty="0">
                <a:latin typeface="+mj-ea"/>
                <a:ea typeface="+mj-ea"/>
              </a:rPr>
              <a:t>getProperty </a:t>
            </a:r>
            <a:r>
              <a:rPr lang="ko-KR" altLang="en-US" sz="1200" b="1" dirty="0">
                <a:latin typeface="+mj-ea"/>
                <a:ea typeface="+mj-ea"/>
              </a:rPr>
              <a:t>태그의 특징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29799"/>
              </p:ext>
            </p:extLst>
          </p:nvPr>
        </p:nvGraphicFramePr>
        <p:xfrm>
          <a:off x="735320" y="2581334"/>
          <a:ext cx="7578707" cy="195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setProperty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useBean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속성에 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설정하는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  name="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자바 빈 이름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property=" 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value="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getProperty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useBean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속성에 설정된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얻는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    name="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자바 빈 이름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property="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627" y="4733927"/>
            <a:ext cx="6192078" cy="14477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dk1"/>
                </a:solidFill>
              </a:rPr>
              <a:t>- name: &lt;jsp:useBean&gt; </a:t>
            </a:r>
            <a:r>
              <a:rPr lang="ko-KR" altLang="en-US" dirty="0">
                <a:solidFill>
                  <a:schemeClr val="dk1"/>
                </a:solidFill>
              </a:rPr>
              <a:t>액션 태그의 </a:t>
            </a:r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>
                <a:solidFill>
                  <a:srgbClr val="FF0000"/>
                </a:solidFill>
              </a:rPr>
              <a:t>속성에 지정한 이름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dk1"/>
              </a:solidFill>
            </a:endParaRPr>
          </a:p>
          <a:p>
            <a:r>
              <a:rPr lang="en-US" altLang="ko-KR" dirty="0">
                <a:solidFill>
                  <a:schemeClr val="dk1"/>
                </a:solidFill>
              </a:rPr>
              <a:t>- property: </a:t>
            </a:r>
            <a:r>
              <a:rPr lang="ko-KR" altLang="en-US" dirty="0">
                <a:solidFill>
                  <a:schemeClr val="dk1"/>
                </a:solidFill>
              </a:rPr>
              <a:t>값을 설정하거나 값을 얻을 </a:t>
            </a:r>
            <a:r>
              <a:rPr lang="ko-KR" altLang="en-US" b="1" dirty="0">
                <a:solidFill>
                  <a:srgbClr val="FF0000"/>
                </a:solidFill>
              </a:rPr>
              <a:t>속성 이름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dk1"/>
              </a:solidFill>
            </a:endParaRPr>
          </a:p>
          <a:p>
            <a:r>
              <a:rPr lang="en-US" altLang="ko-KR" dirty="0">
                <a:solidFill>
                  <a:schemeClr val="dk1"/>
                </a:solidFill>
              </a:rPr>
              <a:t>- value: </a:t>
            </a:r>
            <a:r>
              <a:rPr lang="ko-KR" altLang="en-US" dirty="0">
                <a:solidFill>
                  <a:schemeClr val="dk1"/>
                </a:solidFill>
              </a:rPr>
              <a:t>속성에 설정할 속성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4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7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 </a:t>
            </a:r>
            <a:r>
              <a:rPr lang="en-US" altLang="ko-KR" sz="1200" dirty="0">
                <a:latin typeface="+mj-ea"/>
                <a:ea typeface="+mj-ea"/>
              </a:rPr>
              <a:t>member3~7.jsp</a:t>
            </a:r>
            <a:r>
              <a:rPr lang="ko-KR" altLang="en-US" sz="1200" dirty="0">
                <a:latin typeface="+mj-ea"/>
                <a:ea typeface="+mj-ea"/>
              </a:rPr>
              <a:t>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2283" y="1936834"/>
            <a:ext cx="1630017" cy="4680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48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2" y="1530626"/>
            <a:ext cx="759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member3.jsp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&lt;jsp:useBean&gt; </a:t>
            </a:r>
            <a:r>
              <a:rPr lang="ko-KR" altLang="en-US" sz="1200" dirty="0">
                <a:latin typeface="+mj-ea"/>
                <a:ea typeface="+mj-ea"/>
              </a:rPr>
              <a:t>액션 태그로 생성된 빈에 대해 </a:t>
            </a:r>
            <a:r>
              <a:rPr lang="en-US" altLang="ko-KR" sz="1200" dirty="0">
                <a:latin typeface="+mj-ea"/>
                <a:ea typeface="+mj-ea"/>
              </a:rPr>
              <a:t>&lt;jsp:setProperty&gt; </a:t>
            </a:r>
            <a:r>
              <a:rPr lang="ko-KR" altLang="en-US" sz="1200" dirty="0">
                <a:latin typeface="+mj-ea"/>
                <a:ea typeface="+mj-ea"/>
              </a:rPr>
              <a:t>액션 태그를 이용해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빈의 속성을 설정합니다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992291"/>
            <a:ext cx="6458778" cy="408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 설명선 7">
            <a:extLst>
              <a:ext uri="{FF2B5EF4-FFF2-40B4-BE49-F238E27FC236}">
                <a16:creationId xmlns:a16="http://schemas.microsoft.com/office/drawing/2014/main" id="{FDA93F35-C75D-4B90-9353-5358C3F17091}"/>
              </a:ext>
            </a:extLst>
          </p:cNvPr>
          <p:cNvSpPr/>
          <p:nvPr/>
        </p:nvSpPr>
        <p:spPr>
          <a:xfrm>
            <a:off x="2006871" y="6080875"/>
            <a:ext cx="2737417" cy="550379"/>
          </a:xfrm>
          <a:prstGeom prst="wedgeRectCallout">
            <a:avLst>
              <a:gd name="adj1" fmla="val 31725"/>
              <a:gd name="adj2" fmla="val -1735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400" b="1" kern="100" dirty="0">
                <a:solidFill>
                  <a:srgbClr val="0000FF"/>
                </a:solidFill>
                <a:effectLst/>
                <a:latin typeface="+mj-ea"/>
                <a:ea typeface="+mj-ea"/>
                <a:cs typeface="Times New Roman"/>
              </a:rPr>
              <a:t>MemberBean</a:t>
            </a:r>
            <a:r>
              <a:rPr lang="ko-KR" sz="1400" b="1" kern="100" dirty="0">
                <a:solidFill>
                  <a:srgbClr val="0000FF"/>
                </a:solidFill>
                <a:effectLst/>
                <a:latin typeface="+mj-ea"/>
                <a:ea typeface="+mj-ea"/>
                <a:cs typeface="Times New Roman"/>
              </a:rPr>
              <a:t>의 속성명과 동일하게 설정합니다</a:t>
            </a:r>
            <a:r>
              <a:rPr lang="en-US" sz="1400" b="1" kern="100" dirty="0">
                <a:solidFill>
                  <a:srgbClr val="0000FF"/>
                </a:solidFill>
                <a:effectLst/>
                <a:latin typeface="+mj-ea"/>
                <a:ea typeface="+mj-ea"/>
                <a:cs typeface="Times New Roman"/>
              </a:rPr>
              <a:t>.</a:t>
            </a:r>
            <a:endParaRPr lang="ko-KR" sz="1400" kern="100" dirty="0">
              <a:solidFill>
                <a:srgbClr val="0000FF"/>
              </a:solidFill>
              <a:effectLst/>
              <a:latin typeface="+mj-ea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548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1535163"/>
            <a:ext cx="6564796" cy="5263563"/>
            <a:chOff x="1324274" y="1535163"/>
            <a:chExt cx="6564796" cy="5263563"/>
          </a:xfrm>
        </p:grpSpPr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74" y="1535163"/>
              <a:ext cx="6564796" cy="3587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664" y="5212985"/>
              <a:ext cx="3940451" cy="1308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24274" y="6521727"/>
              <a:ext cx="3282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...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3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13.1.1 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 이미지 포함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1868557"/>
            <a:ext cx="843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새 프로젝트 </a:t>
            </a:r>
            <a:r>
              <a:rPr lang="en-US" altLang="ko-KR" sz="1200" dirty="0">
                <a:latin typeface="+mj-ea"/>
                <a:ea typeface="+mj-ea"/>
              </a:rPr>
              <a:t>pro13</a:t>
            </a:r>
            <a:r>
              <a:rPr lang="ko-KR" altLang="en-US" sz="1200" dirty="0">
                <a:latin typeface="+mj-ea"/>
                <a:ea typeface="+mj-ea"/>
              </a:rPr>
              <a:t>을 만들고 다음과 같이 실습에 필요한 이미지 파일</a:t>
            </a:r>
            <a:r>
              <a:rPr lang="en-US" altLang="ko-KR" sz="1200" dirty="0">
                <a:latin typeface="+mj-ea"/>
                <a:ea typeface="+mj-ea"/>
              </a:rPr>
              <a:t>(duke.png, duke2.png)</a:t>
            </a:r>
            <a:r>
              <a:rPr lang="ko-KR" altLang="en-US" sz="1200" dirty="0">
                <a:latin typeface="+mj-ea"/>
                <a:ea typeface="+mj-ea"/>
              </a:rPr>
              <a:t>과</a:t>
            </a:r>
            <a:r>
              <a:rPr lang="en-US" altLang="ko-KR" sz="1200" dirty="0">
                <a:latin typeface="+mj-ea"/>
                <a:ea typeface="+mj-ea"/>
              </a:rPr>
              <a:t>duke_image.jsp,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include1.jsp, include2.jsp </a:t>
            </a:r>
            <a:r>
              <a:rPr lang="ko-KR" altLang="en-US" sz="1200" dirty="0">
                <a:latin typeface="+mj-ea"/>
                <a:ea typeface="+mj-ea"/>
              </a:rPr>
              <a:t>파일을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038" y="2436536"/>
            <a:ext cx="2181225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562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74" y="1520687"/>
            <a:ext cx="763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실행 결과는 자바 빈을 사용했을 때와 같습니다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374" y="1856022"/>
            <a:ext cx="784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이번에는 회원 가입창에서 전달된 회원 정보를 </a:t>
            </a:r>
            <a:r>
              <a:rPr lang="en-US" altLang="ko-KR" sz="1200" b="1" dirty="0">
                <a:latin typeface="+mj-ea"/>
                <a:ea typeface="+mj-ea"/>
              </a:rPr>
              <a:t>&lt;jsp:setProperty&gt; </a:t>
            </a:r>
            <a:r>
              <a:rPr lang="ko-KR" altLang="en-US" sz="1200" b="1" dirty="0">
                <a:latin typeface="+mj-ea"/>
                <a:ea typeface="+mj-ea"/>
              </a:rPr>
              <a:t>액션 태그를 이용해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  </a:t>
            </a:r>
            <a:r>
              <a:rPr lang="ko-KR" altLang="en-US" sz="1200" b="1" dirty="0">
                <a:latin typeface="+mj-ea"/>
                <a:ea typeface="+mj-ea"/>
              </a:rPr>
              <a:t>유즈 빈의 속성에 좀 더 편리하게 설정하는 방법</a:t>
            </a:r>
            <a:r>
              <a:rPr lang="ko-KR" altLang="en-US" sz="1200" dirty="0">
                <a:latin typeface="+mj-ea"/>
                <a:ea typeface="+mj-ea"/>
              </a:rPr>
              <a:t>을 알아보겠습니다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204" y="2458264"/>
            <a:ext cx="5339715" cy="361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6263708" y="2449995"/>
            <a:ext cx="2737417" cy="550379"/>
          </a:xfrm>
          <a:prstGeom prst="wedgeRectCallout">
            <a:avLst>
              <a:gd name="adj1" fmla="val -66462"/>
              <a:gd name="adj2" fmla="val 446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400" b="1" kern="100" dirty="0">
                <a:solidFill>
                  <a:srgbClr val="0000FF"/>
                </a:solidFill>
                <a:effectLst/>
                <a:latin typeface="+mj-ea"/>
                <a:ea typeface="+mj-ea"/>
                <a:cs typeface="Times New Roman"/>
              </a:rPr>
              <a:t>MemberBean</a:t>
            </a:r>
            <a:r>
              <a:rPr lang="ko-KR" sz="1400" b="1" kern="100" dirty="0">
                <a:solidFill>
                  <a:srgbClr val="0000FF"/>
                </a:solidFill>
                <a:effectLst/>
                <a:latin typeface="+mj-ea"/>
                <a:ea typeface="+mj-ea"/>
                <a:cs typeface="Times New Roman"/>
              </a:rPr>
              <a:t>의 속성명과 동일하게 설정합니다</a:t>
            </a:r>
            <a:r>
              <a:rPr lang="en-US" sz="1400" b="1" kern="100" dirty="0">
                <a:solidFill>
                  <a:srgbClr val="0000FF"/>
                </a:solidFill>
                <a:effectLst/>
                <a:latin typeface="+mj-ea"/>
                <a:ea typeface="+mj-ea"/>
                <a:cs typeface="Times New Roman"/>
              </a:rPr>
              <a:t>.</a:t>
            </a:r>
            <a:endParaRPr lang="ko-KR" sz="1400" kern="100" dirty="0">
              <a:solidFill>
                <a:srgbClr val="0000FF"/>
              </a:solidFill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6339" y="2882348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83357" y="3488635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983357" y="4124738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83357" y="4740963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312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313" y="1540565"/>
            <a:ext cx="7265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member4.jsp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35647" y="1817564"/>
            <a:ext cx="6524833" cy="4126108"/>
            <a:chOff x="1135647" y="1817564"/>
            <a:chExt cx="6524833" cy="4126108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47" y="1817564"/>
              <a:ext cx="6524833" cy="412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318677" y="4505327"/>
              <a:ext cx="2158448" cy="6667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03877" y="3476627"/>
              <a:ext cx="4768298" cy="9334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153150" y="4724400"/>
              <a:ext cx="12287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362575" y="4905375"/>
              <a:ext cx="204787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53050" y="5114925"/>
              <a:ext cx="3905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6E1D50-B93A-464C-A46B-91021CE5DCDD}"/>
              </a:ext>
            </a:extLst>
          </p:cNvPr>
          <p:cNvSpPr txBox="1"/>
          <p:nvPr/>
        </p:nvSpPr>
        <p:spPr>
          <a:xfrm>
            <a:off x="6338576" y="2246174"/>
            <a:ext cx="2805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Property </a:t>
            </a:r>
            <a:r>
              <a:rPr lang="ko-KR" altLang="en-US" dirty="0" err="1"/>
              <a:t>설정값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빈의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테이블의 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Param </a:t>
            </a:r>
            <a:r>
              <a:rPr lang="ko-KR" altLang="en-US" dirty="0" err="1"/>
              <a:t>설정값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== Input  </a:t>
            </a:r>
            <a:r>
              <a:rPr lang="ko-KR" altLang="en-US" dirty="0" err="1"/>
              <a:t>파라미터이름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312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400123"/>
            <a:ext cx="748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member5.jsp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6" y="1677122"/>
            <a:ext cx="6941448" cy="436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2976" y="3476627"/>
            <a:ext cx="2263223" cy="6667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2389F-913B-410B-8152-F8AC38E14F4A}"/>
              </a:ext>
            </a:extLst>
          </p:cNvPr>
          <p:cNvSpPr txBox="1"/>
          <p:nvPr/>
        </p:nvSpPr>
        <p:spPr>
          <a:xfrm>
            <a:off x="5357070" y="4327688"/>
            <a:ext cx="2805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Property </a:t>
            </a:r>
            <a:r>
              <a:rPr lang="ko-KR" altLang="en-US" dirty="0" err="1"/>
              <a:t>설정값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빈의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테이블의 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r>
              <a:rPr lang="en-US" altLang="ko-KR" dirty="0"/>
              <a:t>== Input  </a:t>
            </a:r>
            <a:r>
              <a:rPr lang="ko-KR" altLang="en-US" dirty="0" err="1"/>
              <a:t>파라미터이름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392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50504"/>
            <a:ext cx="741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member6.jsp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3" y="1827503"/>
            <a:ext cx="6890739" cy="436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52001" y="4067177"/>
            <a:ext cx="2225123" cy="4476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5276" y="4067177"/>
            <a:ext cx="3387174" cy="2571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C28DC-DD44-4B8D-8096-5AC91925CC7E}"/>
              </a:ext>
            </a:extLst>
          </p:cNvPr>
          <p:cNvSpPr txBox="1"/>
          <p:nvPr/>
        </p:nvSpPr>
        <p:spPr>
          <a:xfrm>
            <a:off x="5074552" y="4595530"/>
            <a:ext cx="2805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Property </a:t>
            </a:r>
            <a:r>
              <a:rPr lang="ko-KR" altLang="en-US" dirty="0" err="1"/>
              <a:t>설정값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빈의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테이블의 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r>
              <a:rPr lang="en-US" altLang="ko-KR" dirty="0"/>
              <a:t>== Input  </a:t>
            </a:r>
            <a:r>
              <a:rPr lang="ko-KR" altLang="en-US" dirty="0" err="1"/>
              <a:t>파라미터이름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851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191" y="1478419"/>
            <a:ext cx="74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마지막으로 </a:t>
            </a:r>
            <a:r>
              <a:rPr lang="en-US" altLang="ko-KR" sz="1200" dirty="0">
                <a:latin typeface="+mj-ea"/>
                <a:ea typeface="+mj-ea"/>
              </a:rPr>
              <a:t>member7.jsp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55125" y="1755418"/>
            <a:ext cx="6474723" cy="3770107"/>
            <a:chOff x="864704" y="1845502"/>
            <a:chExt cx="6474723" cy="3495691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704" y="1845502"/>
              <a:ext cx="6474723" cy="321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172817" y="5064194"/>
              <a:ext cx="169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...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7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49" y="1449898"/>
            <a:ext cx="6378645" cy="502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1417" y="6471864"/>
            <a:ext cx="2435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...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77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678" y="1520687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http://localhost:8090/pro13/memberForm.html</a:t>
            </a:r>
            <a:r>
              <a:rPr lang="ko-KR" altLang="en-US" sz="1200" dirty="0">
                <a:latin typeface="+mj-ea"/>
                <a:ea typeface="+mj-ea"/>
              </a:rPr>
              <a:t>로 요청하여 회원 가입창에 회원 정보를 입력한 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가입하기를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82" y="2087216"/>
            <a:ext cx="3294524" cy="35979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77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1" y="1580322"/>
            <a:ext cx="741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ko-KR" altLang="en-US" sz="1200" dirty="0">
                <a:latin typeface="+mj-ea"/>
                <a:ea typeface="+mj-ea"/>
              </a:rPr>
              <a:t>그러면 전송된 회원 정보를 </a:t>
            </a:r>
            <a:r>
              <a:rPr lang="en-US" altLang="ko-KR" sz="1200" dirty="0">
                <a:latin typeface="+mj-ea"/>
                <a:ea typeface="+mj-ea"/>
              </a:rPr>
              <a:t>&lt;jsp:getProperty&gt; </a:t>
            </a:r>
            <a:r>
              <a:rPr lang="ko-KR" altLang="en-US" sz="1200" dirty="0">
                <a:latin typeface="+mj-ea"/>
                <a:ea typeface="+mj-ea"/>
              </a:rPr>
              <a:t>액션 태그를 이용해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546" y="1857322"/>
            <a:ext cx="6671528" cy="1353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13.3 useBean, setProperty, getProperty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978" y="3845501"/>
            <a:ext cx="3458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인클루드 액션 태그 처리 과정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5" y="4241832"/>
            <a:ext cx="4393096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브라우저 요청 시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파일을 컴파일합니다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컴파일 시 </a:t>
            </a:r>
            <a:r>
              <a:rPr lang="en-US" altLang="ko-KR" sz="1200" dirty="0">
                <a:latin typeface="+mj-ea"/>
                <a:ea typeface="+mj-ea"/>
              </a:rPr>
              <a:t>&lt;jsp:include&gt;</a:t>
            </a:r>
            <a:r>
              <a:rPr lang="ko-KR" altLang="en-US" sz="1200" dirty="0">
                <a:latin typeface="+mj-ea"/>
                <a:ea typeface="+mj-ea"/>
              </a:rPr>
              <a:t>가 지시하는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를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요청된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를 컴파일합니다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컴파일된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가 응답을 보냅니다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는 브라우저에서 요청한 응답 결과를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30" y="1762327"/>
            <a:ext cx="4457562" cy="398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520687"/>
            <a:ext cx="741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자식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 해당하는 </a:t>
            </a:r>
            <a:r>
              <a:rPr lang="en-US" altLang="ko-KR" sz="1200" dirty="0">
                <a:latin typeface="+mj-ea"/>
                <a:ea typeface="+mj-ea"/>
              </a:rPr>
              <a:t>duke_image.jsp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5149" y="1797686"/>
            <a:ext cx="6488475" cy="4605483"/>
            <a:chOff x="417444" y="2021736"/>
            <a:chExt cx="6488475" cy="460548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" y="2021736"/>
              <a:ext cx="6156671" cy="200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44" y="4031353"/>
              <a:ext cx="6305343" cy="2595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3520E1-2746-4CD1-B0CF-C936FF5D9286}"/>
              </a:ext>
            </a:extLst>
          </p:cNvPr>
          <p:cNvSpPr txBox="1"/>
          <p:nvPr/>
        </p:nvSpPr>
        <p:spPr>
          <a:xfrm>
            <a:off x="5394036" y="410094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파일의 내용이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115C-08BF-4159-A423-86F6ACFD8BB4}"/>
              </a:ext>
            </a:extLst>
          </p:cNvPr>
          <p:cNvSpPr txBox="1"/>
          <p:nvPr/>
        </p:nvSpPr>
        <p:spPr>
          <a:xfrm>
            <a:off x="6003636" y="1385455"/>
            <a:ext cx="30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파일이름을 </a:t>
            </a:r>
            <a:r>
              <a:rPr lang="en-US" altLang="ko-KR" dirty="0" err="1"/>
              <a:t>include_image.jsp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500809"/>
            <a:ext cx="7185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부모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인 </a:t>
            </a:r>
            <a:r>
              <a:rPr lang="en-US" altLang="ko-KR" sz="1200" dirty="0">
                <a:latin typeface="+mj-ea"/>
                <a:ea typeface="+mj-ea"/>
              </a:rPr>
              <a:t>include1.jsp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52676" y="1777808"/>
            <a:ext cx="6090317" cy="4700380"/>
            <a:chOff x="1324274" y="1777808"/>
            <a:chExt cx="6090317" cy="470038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74" y="1777808"/>
              <a:ext cx="5963478" cy="470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5893904" y="4870174"/>
              <a:ext cx="4273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973417" y="4552122"/>
              <a:ext cx="14411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FF0000"/>
                  </a:solidFill>
                  <a:latin typeface="+mj-ea"/>
                  <a:ea typeface="+mj-ea"/>
                </a:rPr>
                <a:t>포워딩합니다</a:t>
              </a:r>
              <a:r>
                <a:rPr lang="en-US" altLang="ko-KR" sz="900" b="1" dirty="0">
                  <a:solidFill>
                    <a:srgbClr val="FF0000"/>
                  </a:solidFill>
                  <a:latin typeface="+mj-ea"/>
                  <a:ea typeface="+mj-ea"/>
                </a:rPr>
                <a:t>.</a:t>
              </a:r>
              <a:endParaRPr lang="ko-KR" altLang="en-US" sz="9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81600" y="295275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액션태그의 내용은</a:t>
            </a:r>
            <a:endParaRPr lang="en-US" altLang="ko-KR" dirty="0"/>
          </a:p>
          <a:p>
            <a:r>
              <a:rPr lang="en-US" altLang="ko-KR" dirty="0"/>
              <a:t>&lt;%</a:t>
            </a:r>
            <a:r>
              <a:rPr lang="ko-KR" altLang="en-US" dirty="0"/>
              <a:t>와</a:t>
            </a:r>
            <a:r>
              <a:rPr lang="en-US" altLang="ko-KR" dirty="0"/>
              <a:t> %&gt; </a:t>
            </a:r>
            <a:r>
              <a:rPr lang="ko-KR" altLang="en-US" dirty="0"/>
              <a:t>로 감싸지 않네요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191D6-A778-409B-ADEE-B22A672D357B}"/>
              </a:ext>
            </a:extLst>
          </p:cNvPr>
          <p:cNvSpPr txBox="1"/>
          <p:nvPr/>
        </p:nvSpPr>
        <p:spPr>
          <a:xfrm>
            <a:off x="6003636" y="138545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파일이름을 </a:t>
            </a:r>
            <a:r>
              <a:rPr lang="en-US" altLang="ko-KR" dirty="0"/>
              <a:t>main1.jsp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자바 코드를 없애는 액션 태그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액션 태그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80930"/>
            <a:ext cx="733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이번에는 다른 부모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인 </a:t>
            </a:r>
            <a:r>
              <a:rPr lang="en-US" altLang="ko-KR" sz="1200" dirty="0">
                <a:latin typeface="+mj-ea"/>
                <a:ea typeface="+mj-ea"/>
              </a:rPr>
              <a:t>include2.jsp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1" y="1880398"/>
            <a:ext cx="6467475" cy="31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BE5F3-69A0-46E3-AD0B-3BB4EFB8AF8A}"/>
              </a:ext>
            </a:extLst>
          </p:cNvPr>
          <p:cNvSpPr txBox="1"/>
          <p:nvPr/>
        </p:nvSpPr>
        <p:spPr>
          <a:xfrm>
            <a:off x="6003636" y="138545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파일이름을 </a:t>
            </a:r>
            <a:r>
              <a:rPr lang="en-US" altLang="ko-KR" dirty="0"/>
              <a:t>main2.jsp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75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10065</TotalTime>
  <Words>2247</Words>
  <Application>Microsoft Office PowerPoint</Application>
  <PresentationFormat>화면 슬라이드 쇼(4:3)</PresentationFormat>
  <Paragraphs>313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537</cp:revision>
  <dcterms:created xsi:type="dcterms:W3CDTF">2018-08-29T04:30:46Z</dcterms:created>
  <dcterms:modified xsi:type="dcterms:W3CDTF">2020-11-26T05:33:00Z</dcterms:modified>
</cp:coreProperties>
</file>