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719" r:id="rId2"/>
    <p:sldId id="743" r:id="rId3"/>
    <p:sldId id="734" r:id="rId4"/>
    <p:sldId id="736" r:id="rId5"/>
    <p:sldId id="737" r:id="rId6"/>
    <p:sldId id="738" r:id="rId7"/>
    <p:sldId id="739" r:id="rId8"/>
    <p:sldId id="740" r:id="rId9"/>
    <p:sldId id="744" r:id="rId10"/>
    <p:sldId id="741" r:id="rId11"/>
    <p:sldId id="742" r:id="rId12"/>
    <p:sldId id="745" r:id="rId13"/>
    <p:sldId id="753" r:id="rId14"/>
    <p:sldId id="754" r:id="rId15"/>
    <p:sldId id="746" r:id="rId16"/>
    <p:sldId id="747" r:id="rId17"/>
    <p:sldId id="748" r:id="rId18"/>
    <p:sldId id="750" r:id="rId19"/>
    <p:sldId id="751" r:id="rId20"/>
    <p:sldId id="755" r:id="rId21"/>
    <p:sldId id="756" r:id="rId22"/>
    <p:sldId id="757" r:id="rId23"/>
    <p:sldId id="758" r:id="rId24"/>
    <p:sldId id="759" r:id="rId25"/>
    <p:sldId id="760" r:id="rId26"/>
    <p:sldId id="761" r:id="rId27"/>
    <p:sldId id="752" r:id="rId28"/>
    <p:sldId id="762" r:id="rId29"/>
    <p:sldId id="7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8" y="108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kaludin/v/227097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JSP 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페이지를 풍부하게 하는 오픈 소스 기능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8546" y="1909244"/>
            <a:ext cx="8894618" cy="103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JSP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파일을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WAS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서버에 저장됨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 JSP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WAS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서버의 파일을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사용자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PC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로 저장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7828" y="3395083"/>
            <a:ext cx="6419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업로드 설명에 대한 참고 사이트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>
                <a:solidFill>
                  <a:srgbClr val="FFFF00"/>
                </a:solidFill>
              </a:rPr>
              <a:t>https://</a:t>
            </a:r>
            <a:r>
              <a:rPr lang="en-US" altLang="ko-KR" dirty="0" err="1">
                <a:solidFill>
                  <a:srgbClr val="FFFF00"/>
                </a:solidFill>
              </a:rPr>
              <a:t>m.blog.naver.com</a:t>
            </a:r>
            <a:r>
              <a:rPr lang="en-US" altLang="ko-KR" dirty="0">
                <a:solidFill>
                  <a:srgbClr val="FFFF00"/>
                </a:solidFill>
              </a:rPr>
              <a:t>/</a:t>
            </a:r>
            <a:r>
              <a:rPr lang="en-US" altLang="ko-KR" dirty="0" err="1">
                <a:solidFill>
                  <a:srgbClr val="FFFF00"/>
                </a:solidFill>
              </a:rPr>
              <a:t>javaking75</a:t>
            </a:r>
            <a:r>
              <a:rPr lang="en-US" altLang="ko-KR" dirty="0">
                <a:solidFill>
                  <a:srgbClr val="FFFF00"/>
                </a:solidFill>
              </a:rPr>
              <a:t>/220056175936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90261"/>
            <a:ext cx="740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2. </a:t>
            </a:r>
            <a:r>
              <a:rPr lang="ko-KR" altLang="en-US" sz="1200">
                <a:latin typeface="+mj-ea"/>
                <a:ea typeface="+mj-ea"/>
              </a:rPr>
              <a:t>로컬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의 여러분이 원하는 폴더에 </a:t>
            </a:r>
            <a:r>
              <a:rPr lang="en-US" altLang="ko-KR" sz="1200">
                <a:latin typeface="+mj-ea"/>
                <a:ea typeface="+mj-ea"/>
              </a:rPr>
              <a:t>zip </a:t>
            </a:r>
            <a:r>
              <a:rPr lang="ko-KR" altLang="en-US" sz="1200">
                <a:latin typeface="+mj-ea"/>
                <a:ea typeface="+mj-ea"/>
              </a:rPr>
              <a:t>파일의 압축을 풉니다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1946013"/>
            <a:ext cx="5821961" cy="2367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061252" y="3309730"/>
            <a:ext cx="644267" cy="8845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70383"/>
            <a:ext cx="7265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3. </a:t>
            </a:r>
            <a:r>
              <a:rPr lang="en-US" altLang="ko-KR" sz="1200">
                <a:latin typeface="+mj-ea"/>
                <a:ea typeface="+mj-ea"/>
              </a:rPr>
              <a:t>commons-io-2.6-bin </a:t>
            </a:r>
            <a:r>
              <a:rPr lang="ko-KR" altLang="en-US" sz="1200">
                <a:latin typeface="+mj-ea"/>
                <a:ea typeface="+mj-ea"/>
              </a:rPr>
              <a:t>폴더로 이동한 후 </a:t>
            </a:r>
            <a:r>
              <a:rPr lang="en-US" altLang="ko-KR" sz="1200">
                <a:latin typeface="+mj-ea"/>
                <a:ea typeface="+mj-ea"/>
              </a:rPr>
              <a:t>commons-io-2.6.jar </a:t>
            </a:r>
            <a:r>
              <a:rPr lang="ko-KR" altLang="en-US" sz="1200">
                <a:latin typeface="+mj-ea"/>
                <a:ea typeface="+mj-ea"/>
              </a:rPr>
              <a:t>파일을 복사해 이클립스 프로젝트의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</a:t>
            </a:r>
            <a:r>
              <a:rPr lang="en-US" altLang="ko-KR" sz="1200">
                <a:latin typeface="+mj-ea"/>
                <a:ea typeface="+mj-ea"/>
              </a:rPr>
              <a:t>WEB-INF/lib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560562" y="2090771"/>
            <a:ext cx="5615370" cy="3593500"/>
            <a:chOff x="1560562" y="2032048"/>
            <a:chExt cx="5615370" cy="3593500"/>
          </a:xfrm>
        </p:grpSpPr>
        <p:pic>
          <p:nvPicPr>
            <p:cNvPr id="6" name="그림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560562" y="2032048"/>
              <a:ext cx="5615370" cy="3593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001497" y="4189663"/>
              <a:ext cx="1366750" cy="15902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81751" y="1608483"/>
            <a:ext cx="2543175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846443" y="3477868"/>
            <a:ext cx="1262270" cy="1789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15.1.3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업로드 관련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75252" y="200258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DiskFileItemFactory </a:t>
            </a:r>
            <a:r>
              <a:rPr lang="ko-KR" altLang="en-US" sz="1200" b="1" dirty="0">
                <a:latin typeface="+mj-ea"/>
                <a:ea typeface="+mj-ea"/>
              </a:rPr>
              <a:t>클래스가 제공하는 메소드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0353"/>
              </p:ext>
            </p:extLst>
          </p:nvPr>
        </p:nvGraphicFramePr>
        <p:xfrm>
          <a:off x="868018" y="2249110"/>
          <a:ext cx="7162800" cy="94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setRepository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()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톰캣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서버에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있는 디렉토리를 사용자 업로드파일을 저장할 디렉터리로 설정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setSizeThreadhold()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파일 업로드 시 사용되는 서버의 최대 메모리 크기를 바이트 단위로 설정합니다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endParaRPr lang="en-US" altLang="ko-KR" sz="1100" b="0" i="0" u="none" strike="noStrike" kern="1200" baseline="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기본 값은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 10240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바이트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(10KB)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입니다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baseline="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75252" y="3561377"/>
            <a:ext cx="3320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ServletFileUpload </a:t>
            </a:r>
            <a:r>
              <a:rPr lang="ko-KR" altLang="en-US" sz="1200" b="1" dirty="0">
                <a:latin typeface="+mj-ea"/>
                <a:ea typeface="+mj-ea"/>
              </a:rPr>
              <a:t>클래스가 제공하는 메소드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99027"/>
              </p:ext>
            </p:extLst>
          </p:nvPr>
        </p:nvGraphicFramePr>
        <p:xfrm>
          <a:off x="852027" y="3838376"/>
          <a:ext cx="71628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메소드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parseRequest()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전송된 매개변수를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List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객체로 얻습니다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setSizeMax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ko-KR" altLang="en-US" sz="1100" b="0" i="0" u="none" strike="noStrike" kern="1200" baseline="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업로드 시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모든 파일들의 크기 총합에 대한 최대 허용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84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setFileSizeMax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ko-KR" altLang="en-US" sz="1100" b="0" i="0" u="none" strike="noStrike" kern="1200" baseline="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업로드 되는 한 개 파일에 대한 최대 허용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93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getItemIterator()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전송된 매개변수를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Iterator </a:t>
                      </a:r>
                      <a:r>
                        <a:rPr lang="ko-KR" altLang="en-US" sz="1100" b="0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타입으로 얻습니다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17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15.1.4 JSP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페이지에서 파일 업로드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496" y="1878496"/>
            <a:ext cx="7603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Pro15/</a:t>
            </a:r>
            <a:r>
              <a:rPr lang="en-US" altLang="ko-KR" sz="1200" dirty="0" err="1">
                <a:latin typeface="+mj-ea"/>
                <a:ea typeface="+mj-ea"/>
              </a:rPr>
              <a:t>src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sec01.ex01 </a:t>
            </a:r>
            <a:r>
              <a:rPr lang="ko-KR" altLang="en-US" sz="1200" dirty="0">
                <a:latin typeface="+mj-ea"/>
                <a:ea typeface="+mj-ea"/>
              </a:rPr>
              <a:t>패키지를 만들고 </a:t>
            </a:r>
            <a:r>
              <a:rPr lang="en-US" altLang="ko-KR" sz="1200" dirty="0" err="1">
                <a:latin typeface="+mj-ea"/>
                <a:ea typeface="+mj-ea"/>
              </a:rPr>
              <a:t>FileUpload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서블릿</a:t>
            </a:r>
            <a:r>
              <a:rPr lang="ko-KR" altLang="en-US" sz="1200" dirty="0">
                <a:latin typeface="+mj-ea"/>
                <a:ea typeface="+mj-ea"/>
              </a:rPr>
              <a:t> 클래스를 생성합니다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+mj-ea"/>
                <a:ea typeface="+mj-ea"/>
              </a:rPr>
              <a:t>pro15/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/test01 </a:t>
            </a:r>
            <a:r>
              <a:rPr lang="ko-KR" altLang="en-US" sz="1200" dirty="0">
                <a:latin typeface="+mj-ea"/>
                <a:ea typeface="+mj-ea"/>
              </a:rPr>
              <a:t>폴더를 생성하고</a:t>
            </a:r>
            <a:r>
              <a:rPr lang="en-US" altLang="ko-KR" sz="1200" dirty="0">
                <a:latin typeface="+mj-ea"/>
                <a:ea typeface="+mj-ea"/>
              </a:rPr>
              <a:t>,</a:t>
            </a:r>
            <a:r>
              <a:rPr lang="ko-KR" altLang="en-US" sz="1200" dirty="0">
                <a:latin typeface="+mj-ea"/>
                <a:ea typeface="+mj-ea"/>
              </a:rPr>
              <a:t> 실습 파일 </a:t>
            </a:r>
            <a:r>
              <a:rPr lang="en-US" altLang="ko-KR" sz="1200" dirty="0" err="1">
                <a:latin typeface="+mj-ea"/>
                <a:ea typeface="+mj-ea"/>
              </a:rPr>
              <a:t>uploadForm.jsp</a:t>
            </a:r>
            <a:r>
              <a:rPr lang="ko-KR" altLang="en-US" sz="1200" dirty="0">
                <a:latin typeface="+mj-ea"/>
                <a:ea typeface="+mj-ea"/>
              </a:rPr>
              <a:t>를 추가합니다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91872" y="2476707"/>
            <a:ext cx="2266950" cy="2600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82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00809"/>
            <a:ext cx="7484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업로드 되는 파일이 저장되는 저장소 폴더를 </a:t>
            </a:r>
            <a:r>
              <a:rPr lang="en-US" altLang="ko-KR" sz="1200" dirty="0">
                <a:latin typeface="+mj-ea"/>
                <a:ea typeface="+mj-ea"/>
              </a:rPr>
              <a:t>C:\ </a:t>
            </a:r>
            <a:r>
              <a:rPr lang="ko-KR" altLang="en-US" sz="1200" dirty="0">
                <a:latin typeface="+mj-ea"/>
                <a:ea typeface="+mj-ea"/>
              </a:rPr>
              <a:t>디렉토리 밑에 </a:t>
            </a:r>
            <a:r>
              <a:rPr lang="en-US" altLang="ko-KR" sz="1200" dirty="0" err="1">
                <a:latin typeface="+mj-ea"/>
                <a:ea typeface="+mj-ea"/>
              </a:rPr>
              <a:t>file_repo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이름으로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65389" y="2352890"/>
            <a:ext cx="4443524" cy="3663074"/>
            <a:chOff x="2265389" y="1962474"/>
            <a:chExt cx="4443524" cy="3663074"/>
          </a:xfrm>
        </p:grpSpPr>
        <p:pic>
          <p:nvPicPr>
            <p:cNvPr id="6" name="그림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65389" y="1962474"/>
              <a:ext cx="4443524" cy="36630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524674" y="3687417"/>
              <a:ext cx="882213" cy="94421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505119" y="641001"/>
            <a:ext cx="42893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10748"/>
            <a:ext cx="760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en-US" altLang="ko-KR" sz="1200" dirty="0">
                <a:latin typeface="+mj-ea"/>
                <a:ea typeface="+mj-ea"/>
              </a:rPr>
              <a:t>uploadForm.jsp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4" y="1787747"/>
            <a:ext cx="6607865" cy="325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3974" y="5046213"/>
            <a:ext cx="5770554" cy="120032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 w="38100" cmpd="thinThick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]enctype </a:t>
            </a:r>
            <a:r>
              <a:rPr lang="ko-KR" altLang="en-US" dirty="0"/>
              <a:t>개요 참고 사이트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http://egloos.zum.com/kaludin/v/2270972</a:t>
            </a:r>
            <a:endParaRPr lang="en-US" altLang="ko-KR" dirty="0"/>
          </a:p>
          <a:p>
            <a:r>
              <a:rPr lang="en-US" altLang="ko-KR" dirty="0"/>
              <a:t>https://dololak.tistory.com/720</a:t>
            </a:r>
          </a:p>
          <a:p>
            <a:r>
              <a:rPr lang="en-US" altLang="ko-KR" dirty="0"/>
              <a:t>https://tibang.tistory.com/entry/form</a:t>
            </a:r>
            <a:r>
              <a:rPr lang="ko-KR" altLang="en-US" dirty="0"/>
              <a:t>태그의</a:t>
            </a:r>
            <a:r>
              <a:rPr lang="en-US" altLang="ko-KR" dirty="0"/>
              <a:t>-enctype-</a:t>
            </a:r>
            <a:r>
              <a:rPr lang="ko-KR" altLang="en-US" dirty="0"/>
              <a:t>속성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6A5EB-FE25-4000-9A7C-2E3C0EACA392}"/>
              </a:ext>
            </a:extLst>
          </p:cNvPr>
          <p:cNvSpPr txBox="1"/>
          <p:nvPr/>
        </p:nvSpPr>
        <p:spPr>
          <a:xfrm>
            <a:off x="4623038" y="925972"/>
            <a:ext cx="4015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&lt;%@ page language=</a:t>
            </a:r>
            <a:r>
              <a:rPr lang="en-US" altLang="ko-KR" sz="1000" i="1" dirty="0"/>
              <a:t>"java" </a:t>
            </a:r>
            <a:r>
              <a:rPr lang="en-US" altLang="ko-KR" sz="1000" dirty="0" err="1"/>
              <a:t>contentType</a:t>
            </a:r>
            <a:r>
              <a:rPr lang="en-US" altLang="ko-KR" sz="1000" dirty="0"/>
              <a:t>=</a:t>
            </a:r>
            <a:r>
              <a:rPr lang="en-US" altLang="ko-KR" sz="1000" i="1" dirty="0"/>
              <a:t>"text/html; charset=UTF-8"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pageEncoding</a:t>
            </a:r>
            <a:r>
              <a:rPr lang="en-US" altLang="ko-KR" sz="1000" dirty="0"/>
              <a:t>=</a:t>
            </a:r>
            <a:r>
              <a:rPr lang="en-US" altLang="ko-KR" sz="1000" i="1" dirty="0"/>
              <a:t>"UTF-8"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isELIgnored</a:t>
            </a:r>
            <a:r>
              <a:rPr lang="en-US" altLang="ko-KR" sz="1000" dirty="0"/>
              <a:t>=</a:t>
            </a:r>
            <a:r>
              <a:rPr lang="en-US" altLang="ko-KR" sz="1000" i="1" dirty="0"/>
              <a:t>"false" %&gt;</a:t>
            </a:r>
          </a:p>
          <a:p>
            <a:r>
              <a:rPr lang="it-IT" altLang="ko-KR" sz="1000" dirty="0"/>
              <a:t>&lt;%@ taglib prefix=</a:t>
            </a:r>
            <a:r>
              <a:rPr lang="it-IT" altLang="ko-KR" sz="1000" i="1" dirty="0"/>
              <a:t>"fmt" uri="http://java.sun.com/jsp/jstl/fmt" %&gt;    </a:t>
            </a:r>
          </a:p>
          <a:p>
            <a:r>
              <a:rPr lang="it-IT" altLang="ko-KR" sz="1000" dirty="0"/>
              <a:t>&lt;%@ taglib prefix=</a:t>
            </a:r>
            <a:r>
              <a:rPr lang="it-IT" altLang="ko-KR" sz="1000" i="1" dirty="0"/>
              <a:t>"c" uri="http://java.sun.com/jsp/jstl/core" %&gt;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c:set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=</a:t>
            </a:r>
            <a:r>
              <a:rPr lang="en-US" altLang="ko-KR" sz="1000" i="1" dirty="0"/>
              <a:t>"</a:t>
            </a:r>
            <a:r>
              <a:rPr lang="en-US" altLang="ko-KR" sz="1000" i="1" dirty="0" err="1"/>
              <a:t>contextPath</a:t>
            </a:r>
            <a:r>
              <a:rPr lang="en-US" altLang="ko-KR" sz="1000" i="1" dirty="0"/>
              <a:t>" value="${</a:t>
            </a:r>
            <a:r>
              <a:rPr lang="en-US" altLang="ko-KR" sz="1000" i="1" dirty="0" err="1"/>
              <a:t>pageContext.request.contextPath</a:t>
            </a:r>
            <a:r>
              <a:rPr lang="en-US" altLang="ko-KR" sz="1000" i="1" dirty="0"/>
              <a:t>}"  /&gt;</a:t>
            </a:r>
          </a:p>
          <a:p>
            <a:endParaRPr lang="ko-KR" altLang="en-US" sz="1000" dirty="0"/>
          </a:p>
          <a:p>
            <a:r>
              <a:rPr lang="en-US" altLang="ko-KR" sz="1000" dirty="0"/>
              <a:t>&lt;% </a:t>
            </a:r>
            <a:r>
              <a:rPr lang="en-US" altLang="ko-KR" sz="1000" dirty="0" err="1"/>
              <a:t>request.setCharacterEncoding</a:t>
            </a:r>
            <a:r>
              <a:rPr lang="en-US" altLang="ko-KR" sz="1000" dirty="0"/>
              <a:t>("UTF-8"); %&gt;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6D418-9493-4FED-9996-E5B91C556C89}"/>
              </a:ext>
            </a:extLst>
          </p:cNvPr>
          <p:cNvSpPr txBox="1"/>
          <p:nvPr/>
        </p:nvSpPr>
        <p:spPr>
          <a:xfrm>
            <a:off x="5514109" y="3796145"/>
            <a:ext cx="5255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enctype</a:t>
            </a:r>
            <a:r>
              <a:rPr lang="en-US" altLang="ko-KR" dirty="0"/>
              <a:t> </a:t>
            </a:r>
            <a:r>
              <a:rPr lang="ko-KR" altLang="en-US" dirty="0"/>
              <a:t>기본값</a:t>
            </a:r>
            <a:r>
              <a:rPr lang="en-US" altLang="ko-KR" dirty="0"/>
              <a:t>: application/x-www-form-</a:t>
            </a:r>
            <a:r>
              <a:rPr lang="en-US" altLang="ko-KR" dirty="0" err="1"/>
              <a:t>urlencoded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249693"/>
            <a:ext cx="7664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파일 업로드를 처리하는 서블릿인 </a:t>
            </a:r>
            <a:r>
              <a:rPr lang="en-US" altLang="ko-KR" sz="1200" dirty="0">
                <a:latin typeface="+mj-ea"/>
                <a:ea typeface="+mj-ea"/>
              </a:rPr>
              <a:t>FileUpload </a:t>
            </a:r>
            <a:r>
              <a:rPr lang="ko-KR" altLang="en-US" sz="1200" dirty="0">
                <a:latin typeface="+mj-ea"/>
                <a:ea typeface="+mj-ea"/>
              </a:rPr>
              <a:t>클래스를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4826" y="1526692"/>
            <a:ext cx="6507987" cy="5331308"/>
            <a:chOff x="874826" y="1526692"/>
            <a:chExt cx="6507987" cy="5331308"/>
          </a:xfrm>
        </p:grpSpPr>
        <p:grpSp>
          <p:nvGrpSpPr>
            <p:cNvPr id="4" name="그룹 3"/>
            <p:cNvGrpSpPr/>
            <p:nvPr/>
          </p:nvGrpSpPr>
          <p:grpSpPr>
            <a:xfrm>
              <a:off x="1580509" y="1526692"/>
              <a:ext cx="5802304" cy="5331308"/>
              <a:chOff x="894521" y="1817563"/>
              <a:chExt cx="6090542" cy="5497742"/>
            </a:xfrm>
          </p:grpSpPr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21" y="1817563"/>
                <a:ext cx="6090542" cy="657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21" y="2474663"/>
                <a:ext cx="5815686" cy="4840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9" name="직선 연결선 8"/>
            <p:cNvCxnSpPr/>
            <p:nvPr/>
          </p:nvCxnSpPr>
          <p:spPr>
            <a:xfrm>
              <a:off x="1580509" y="2268081"/>
              <a:ext cx="5168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74826" y="2118328"/>
              <a:ext cx="7056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</a:rPr>
                <a:t>private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42" y="1616642"/>
            <a:ext cx="5655365" cy="2007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557" y="1500809"/>
            <a:ext cx="738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http://localhost:8090/pro15/test01/uploadForm.jsp</a:t>
            </a:r>
            <a:r>
              <a:rPr lang="ko-KR" altLang="en-US" sz="1200">
                <a:latin typeface="+mj-ea"/>
                <a:ea typeface="+mj-ea"/>
              </a:rPr>
              <a:t>로 요청하여 파일 업로드창을 엽니다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1445" y="1868556"/>
            <a:ext cx="390525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업로드 라이브러리 설치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070" y="1918252"/>
            <a:ext cx="7623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en-US" altLang="ko-KR" sz="1200" dirty="0">
                <a:latin typeface="+mj-ea"/>
                <a:ea typeface="+mj-ea"/>
              </a:rPr>
              <a:t>jakarta.apache.org</a:t>
            </a:r>
            <a:r>
              <a:rPr lang="ko-KR" altLang="en-US" sz="1200" dirty="0">
                <a:latin typeface="+mj-ea"/>
                <a:ea typeface="+mj-ea"/>
              </a:rPr>
              <a:t>로 접속한 후 왼쪽 메뉴에서 </a:t>
            </a:r>
            <a:r>
              <a:rPr lang="en-US" altLang="ko-KR" sz="1200" dirty="0">
                <a:latin typeface="+mj-ea"/>
                <a:ea typeface="+mj-ea"/>
              </a:rPr>
              <a:t>Commons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2195251"/>
            <a:ext cx="5857875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30626" y="5039139"/>
            <a:ext cx="904461" cy="2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3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630017"/>
            <a:ext cx="754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6. 2</a:t>
            </a:r>
            <a:r>
              <a:rPr lang="ko-KR" altLang="en-US" sz="1200" dirty="0">
                <a:latin typeface="+mj-ea"/>
                <a:ea typeface="+mj-ea"/>
              </a:rPr>
              <a:t>번 과정에서 만든 파일 저장소</a:t>
            </a:r>
            <a:r>
              <a:rPr lang="en-US" altLang="ko-KR" sz="1200" dirty="0">
                <a:latin typeface="+mj-ea"/>
                <a:ea typeface="+mj-ea"/>
              </a:rPr>
              <a:t>(C:\file_repo)</a:t>
            </a:r>
            <a:r>
              <a:rPr lang="ko-KR" altLang="en-US" sz="1200" dirty="0">
                <a:latin typeface="+mj-ea"/>
                <a:ea typeface="+mj-ea"/>
              </a:rPr>
              <a:t>에 가면 업로드 된 파일들을 볼 수 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89250" y="1907016"/>
            <a:ext cx="4810125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6044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또한 이클립스의 </a:t>
            </a:r>
            <a:r>
              <a:rPr lang="en-US" altLang="ko-KR" sz="1200">
                <a:latin typeface="+mj-ea"/>
                <a:ea typeface="+mj-ea"/>
              </a:rPr>
              <a:t>Console </a:t>
            </a:r>
            <a:r>
              <a:rPr lang="ko-KR" altLang="en-US" sz="1200">
                <a:latin typeface="+mj-ea"/>
                <a:ea typeface="+mj-ea"/>
              </a:rPr>
              <a:t>탭을 보면 업로드한 매개변수 정보와 파일 정보가 출력된 것을 확인할 수</a:t>
            </a:r>
            <a:endParaRPr lang="en-US" altLang="ko-KR" sz="1200">
              <a:latin typeface="+mj-ea"/>
              <a:ea typeface="+mj-ea"/>
            </a:endParaRPr>
          </a:p>
          <a:p>
            <a:r>
              <a:rPr lang="en-US" altLang="ko-KR" sz="1200">
                <a:latin typeface="+mj-ea"/>
                <a:ea typeface="+mj-ea"/>
              </a:rPr>
              <a:t>  </a:t>
            </a:r>
            <a:r>
              <a:rPr lang="ko-KR" altLang="en-US" sz="1200">
                <a:latin typeface="+mj-ea"/>
                <a:ea typeface="+mj-ea"/>
              </a:rPr>
              <a:t> 있습니다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984844" y="2129459"/>
            <a:ext cx="220027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90870"/>
            <a:ext cx="7444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1. Java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 err="1">
                <a:latin typeface="+mj-ea"/>
                <a:ea typeface="+mj-ea"/>
              </a:rPr>
              <a:t>Resourcs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 err="1">
                <a:latin typeface="+mj-ea"/>
                <a:ea typeface="+mj-ea"/>
              </a:rPr>
              <a:t>src</a:t>
            </a:r>
            <a:r>
              <a:rPr lang="ko-KR" altLang="en-US" sz="1200" dirty="0">
                <a:latin typeface="+mj-ea"/>
                <a:ea typeface="+mj-ea"/>
              </a:rPr>
              <a:t>에 </a:t>
            </a:r>
            <a:r>
              <a:rPr lang="en-US" altLang="ko-KR" sz="1200" dirty="0">
                <a:latin typeface="+mj-ea"/>
                <a:ea typeface="+mj-ea"/>
              </a:rPr>
              <a:t>sec02.ex01 </a:t>
            </a:r>
            <a:r>
              <a:rPr lang="ko-KR" altLang="en-US" sz="1200" dirty="0">
                <a:latin typeface="+mj-ea"/>
                <a:ea typeface="+mj-ea"/>
              </a:rPr>
              <a:t>패키지를 만들고 </a:t>
            </a:r>
            <a:r>
              <a:rPr lang="en-US" altLang="ko-KR" sz="1200" dirty="0" err="1">
                <a:latin typeface="+mj-ea"/>
                <a:ea typeface="+mj-ea"/>
              </a:rPr>
              <a:t>FileDownload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서블릿을</a:t>
            </a:r>
            <a:r>
              <a:rPr lang="ko-KR" altLang="en-US" sz="1200" dirty="0">
                <a:latin typeface="+mj-ea"/>
                <a:ea typeface="+mj-ea"/>
              </a:rPr>
              <a:t>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</a:t>
            </a: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2.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ko-KR" altLang="en-US" sz="1200" dirty="0">
                <a:latin typeface="+mj-ea"/>
                <a:ea typeface="+mj-ea"/>
              </a:rPr>
              <a:t> 에 </a:t>
            </a:r>
            <a:r>
              <a:rPr lang="en-US" altLang="ko-KR" sz="1200" dirty="0">
                <a:latin typeface="+mj-ea"/>
                <a:ea typeface="+mj-ea"/>
              </a:rPr>
              <a:t>test02 </a:t>
            </a:r>
            <a:r>
              <a:rPr lang="ko-KR" altLang="en-US" sz="1200" dirty="0">
                <a:latin typeface="+mj-ea"/>
                <a:ea typeface="+mj-ea"/>
              </a:rPr>
              <a:t>폴더를 만들고 </a:t>
            </a:r>
            <a:r>
              <a:rPr lang="en-US" altLang="ko-KR" sz="1200" dirty="0" err="1">
                <a:latin typeface="+mj-ea"/>
                <a:ea typeface="+mj-ea"/>
              </a:rPr>
              <a:t>first.jsp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 err="1">
                <a:latin typeface="+mj-ea"/>
                <a:ea typeface="+mj-ea"/>
              </a:rPr>
              <a:t>result.jsp</a:t>
            </a:r>
            <a:r>
              <a:rPr lang="ko-KR" altLang="en-US" sz="1200" dirty="0">
                <a:latin typeface="+mj-ea"/>
                <a:ea typeface="+mj-ea"/>
              </a:rPr>
              <a:t>를 생성합니다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520404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701" y="1453099"/>
            <a:ext cx="804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첫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에서 다운로드할 이미지 파일 이름을 두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로 전달하도록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/test02/</a:t>
            </a:r>
            <a:r>
              <a:rPr lang="en-US" altLang="ko-KR" sz="1200" dirty="0" err="1">
                <a:latin typeface="+mj-ea"/>
                <a:ea typeface="+mj-ea"/>
              </a:rPr>
              <a:t>first.jsp</a:t>
            </a:r>
            <a:r>
              <a:rPr lang="ko-KR" altLang="en-US" sz="1200" dirty="0">
                <a:latin typeface="+mj-ea"/>
                <a:ea typeface="+mj-ea"/>
              </a:rPr>
              <a:t>를 작성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6B6D0-F5E2-4DE3-AF82-18AF25107382}"/>
              </a:ext>
            </a:extLst>
          </p:cNvPr>
          <p:cNvSpPr txBox="1"/>
          <p:nvPr/>
        </p:nvSpPr>
        <p:spPr>
          <a:xfrm>
            <a:off x="857133" y="1761902"/>
            <a:ext cx="73724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&lt;%@ page language=</a:t>
            </a:r>
            <a:r>
              <a:rPr lang="en-US" altLang="ko-KR" sz="1400" i="1" dirty="0"/>
              <a:t>"java"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</a:t>
            </a:r>
            <a:r>
              <a:rPr lang="en-US" altLang="ko-KR" sz="1400" i="1" dirty="0"/>
              <a:t>"text/html; charset=UTF-8"  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               </a:t>
            </a:r>
            <a:r>
              <a:rPr lang="en-US" altLang="ko-KR" sz="1400" dirty="0" err="1"/>
              <a:t>pageEncoding</a:t>
            </a:r>
            <a:r>
              <a:rPr lang="en-US" altLang="ko-KR" sz="1400" dirty="0"/>
              <a:t>=</a:t>
            </a:r>
            <a:r>
              <a:rPr lang="en-US" altLang="ko-KR" sz="1400" i="1" dirty="0"/>
              <a:t>"UTF-8"  </a:t>
            </a:r>
            <a:r>
              <a:rPr lang="en-US" altLang="ko-KR" sz="1400" dirty="0"/>
              <a:t>%&gt;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&lt;%  </a:t>
            </a:r>
            <a:r>
              <a:rPr lang="en-US" altLang="ko-KR" sz="1400" dirty="0" err="1"/>
              <a:t>request.setCharacterEncoding</a:t>
            </a:r>
            <a:r>
              <a:rPr lang="en-US" altLang="ko-KR" sz="1400" dirty="0"/>
              <a:t>("utf-8");  %&gt;</a:t>
            </a:r>
          </a:p>
          <a:p>
            <a:endParaRPr lang="ko-KR" altLang="en-US" sz="1400" dirty="0"/>
          </a:p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	&lt;meta charset=</a:t>
            </a:r>
            <a:r>
              <a:rPr lang="en-US" altLang="ko-KR" sz="1400" i="1" dirty="0"/>
              <a:t>"UTF-8"&gt;</a:t>
            </a:r>
          </a:p>
          <a:p>
            <a:r>
              <a:rPr lang="en-US" altLang="ko-KR" sz="1400" dirty="0"/>
              <a:t>	&lt;title&gt;</a:t>
            </a:r>
            <a:r>
              <a:rPr lang="ko-KR" altLang="en-US" sz="1400" dirty="0"/>
              <a:t>파일 다운로드 요청하기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	&lt;form name=</a:t>
            </a:r>
            <a:r>
              <a:rPr lang="en-US" altLang="ko-KR" sz="1400" i="1" dirty="0"/>
              <a:t>"</a:t>
            </a:r>
            <a:r>
              <a:rPr lang="en-US" altLang="ko-KR" sz="1400" i="1" dirty="0" err="1"/>
              <a:t>frmDload</a:t>
            </a:r>
            <a:r>
              <a:rPr lang="en-US" altLang="ko-KR" sz="1400" i="1" dirty="0"/>
              <a:t>" method="post" action="/pro15/</a:t>
            </a:r>
            <a:r>
              <a:rPr lang="en-US" altLang="ko-KR" sz="1400" i="1" dirty="0" err="1"/>
              <a:t>result.jsp</a:t>
            </a:r>
            <a:r>
              <a:rPr lang="en-US" altLang="ko-KR" sz="1400" i="1" dirty="0"/>
              <a:t>" &gt;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	&lt;!--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이미지 다운로드 버튼을 클릭하면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 --&gt;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	&lt;!--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다운로드할 파일이름을 숨겨진 형태의 매개변수로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</a:rPr>
              <a:t>result.jsp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에 전달합니다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. --&gt;</a:t>
            </a: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	&lt;!-- value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속성에는 자신에게 맞도록 다운로드 할 파일이름을 적어줍니다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. --&gt;</a:t>
            </a:r>
          </a:p>
          <a:p>
            <a:r>
              <a:rPr lang="en-US" altLang="ko-KR" sz="1400" dirty="0"/>
              <a:t>		&lt;input type=</a:t>
            </a:r>
            <a:r>
              <a:rPr lang="en-US" altLang="ko-KR" sz="1400" i="1" dirty="0"/>
              <a:t>hidden  name="param1" value="img7.jpg" /&gt; &lt;</a:t>
            </a:r>
            <a:r>
              <a:rPr lang="en-US" altLang="ko-KR" sz="1400" i="1" dirty="0" err="1"/>
              <a:t>br</a:t>
            </a:r>
            <a:r>
              <a:rPr lang="en-US" altLang="ko-KR" sz="1400" i="1" dirty="0"/>
              <a:t>&gt;</a:t>
            </a:r>
          </a:p>
          <a:p>
            <a:r>
              <a:rPr lang="en-US" altLang="ko-KR" sz="1400" dirty="0"/>
              <a:t>		&lt;input type=</a:t>
            </a:r>
            <a:r>
              <a:rPr lang="en-US" altLang="ko-KR" sz="1400" i="1" dirty="0"/>
              <a:t>hidden  name="param2" value="img8.jpg" /&gt; &lt;</a:t>
            </a:r>
            <a:r>
              <a:rPr lang="en-US" altLang="ko-KR" sz="1400" i="1" dirty="0" err="1"/>
              <a:t>br</a:t>
            </a:r>
            <a:r>
              <a:rPr lang="en-US" altLang="ko-KR" sz="1400" i="1" dirty="0"/>
              <a:t>&gt;</a:t>
            </a:r>
          </a:p>
          <a:p>
            <a:r>
              <a:rPr lang="en-US" altLang="ko-KR" sz="1400" dirty="0"/>
              <a:t>		&lt;input type =</a:t>
            </a:r>
            <a:r>
              <a:rPr lang="en-US" altLang="ko-KR" sz="1400" i="1" dirty="0"/>
              <a:t>"submit" value="</a:t>
            </a:r>
            <a:r>
              <a:rPr lang="ko-KR" altLang="en-US" sz="1400" i="1" dirty="0"/>
              <a:t>이미지 다운로드</a:t>
            </a:r>
            <a:r>
              <a:rPr lang="en-US" altLang="ko-KR" sz="1400" i="1" dirty="0"/>
              <a:t>"&gt;</a:t>
            </a:r>
            <a:r>
              <a:rPr lang="ko-KR" altLang="en-US" sz="1400" i="1" dirty="0"/>
              <a:t> </a:t>
            </a:r>
          </a:p>
          <a:p>
            <a:r>
              <a:rPr lang="en-US" altLang="ko-KR" sz="1400" dirty="0"/>
              <a:t>	&lt;/form&gt; 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042" y="1352370"/>
            <a:ext cx="7354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두 번째 </a:t>
            </a: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인 </a:t>
            </a:r>
            <a:r>
              <a:rPr lang="en-US" altLang="ko-KR" sz="1200" dirty="0" err="1">
                <a:latin typeface="+mj-ea"/>
                <a:ea typeface="+mj-ea"/>
              </a:rPr>
              <a:t>Webcontent</a:t>
            </a:r>
            <a:r>
              <a:rPr lang="en-US" altLang="ko-KR" sz="1200" dirty="0">
                <a:latin typeface="+mj-ea"/>
                <a:ea typeface="+mj-ea"/>
              </a:rPr>
              <a:t>/test02/</a:t>
            </a:r>
            <a:r>
              <a:rPr lang="en-US" altLang="ko-KR" sz="1200" dirty="0" err="1">
                <a:latin typeface="+mj-ea"/>
                <a:ea typeface="+mj-ea"/>
              </a:rPr>
              <a:t>result.jsp</a:t>
            </a:r>
            <a:r>
              <a:rPr lang="ko-KR" altLang="en-US" sz="1200" dirty="0">
                <a:latin typeface="+mj-ea"/>
                <a:ea typeface="+mj-ea"/>
              </a:rPr>
              <a:t>를 다음과 같이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424A0-3B0A-485B-A67E-33811E0B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08" y="1761712"/>
            <a:ext cx="6210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4460" y="1514505"/>
            <a:ext cx="6719891" cy="3099288"/>
            <a:chOff x="595721" y="1514505"/>
            <a:chExt cx="6719891" cy="309928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60" y="1514505"/>
              <a:ext cx="5555974" cy="228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21" y="1752772"/>
              <a:ext cx="6719891" cy="286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CB88E5-E032-4CB2-84F9-F6A32350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73" y="2118151"/>
            <a:ext cx="5924550" cy="3114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30626"/>
            <a:ext cx="732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4. </a:t>
            </a:r>
            <a:r>
              <a:rPr lang="ko-KR" altLang="en-US" sz="1200" dirty="0">
                <a:latin typeface="+mn-ea"/>
              </a:rPr>
              <a:t>파일 다운로드 기능을 할 </a:t>
            </a:r>
            <a:r>
              <a:rPr lang="en-US" altLang="ko-KR" sz="1200" dirty="0">
                <a:latin typeface="+mn-ea"/>
              </a:rPr>
              <a:t>sec02.ex01.FileDownload </a:t>
            </a:r>
            <a:r>
              <a:rPr lang="ko-KR" altLang="en-US" sz="1200" dirty="0" err="1">
                <a:latin typeface="+mn-ea"/>
              </a:rPr>
              <a:t>서블릿</a:t>
            </a:r>
            <a:r>
              <a:rPr lang="ko-KR" altLang="en-US" sz="1200" dirty="0">
                <a:latin typeface="+mn-ea"/>
              </a:rPr>
              <a:t> 클래스를 다음과 같이 작성합니다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33822" y="2633870"/>
            <a:ext cx="6758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8139" y="2484117"/>
            <a:ext cx="13119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private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9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21" y="1582379"/>
            <a:ext cx="6222724" cy="284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463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470" y="1540565"/>
            <a:ext cx="772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en-US" altLang="ko-KR" sz="1200" dirty="0">
                <a:latin typeface="+mj-ea"/>
                <a:ea typeface="+mj-ea"/>
              </a:rPr>
              <a:t>http://localhost:8080/pro15/test02/first.jsp</a:t>
            </a:r>
            <a:r>
              <a:rPr lang="ko-KR" altLang="en-US" sz="1200" dirty="0">
                <a:latin typeface="+mj-ea"/>
                <a:ea typeface="+mj-ea"/>
              </a:rPr>
              <a:t>로 요청한 후 이미지 다운로드를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10847" y="1962150"/>
            <a:ext cx="34290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131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15.2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다운로드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104" y="1530627"/>
            <a:ext cx="783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업로드한 이미지가 브라우저에 출력되면 </a:t>
            </a:r>
            <a:r>
              <a:rPr lang="ko-KR" altLang="en-US" sz="1200" b="1">
                <a:latin typeface="+mj-ea"/>
                <a:ea typeface="+mj-ea"/>
              </a:rPr>
              <a:t>파일 내려받기</a:t>
            </a:r>
            <a:r>
              <a:rPr lang="ko-KR" altLang="en-US" sz="1200">
                <a:latin typeface="+mj-ea"/>
                <a:ea typeface="+mj-ea"/>
              </a:rPr>
              <a:t>를 클릭해 로컬 </a:t>
            </a:r>
            <a:r>
              <a:rPr lang="en-US" altLang="ko-KR" sz="1200">
                <a:latin typeface="+mj-ea"/>
                <a:ea typeface="+mj-ea"/>
              </a:rPr>
              <a:t>PC</a:t>
            </a:r>
            <a:r>
              <a:rPr lang="ko-KR" altLang="en-US" sz="1200">
                <a:latin typeface="+mj-ea"/>
                <a:ea typeface="+mj-ea"/>
              </a:rPr>
              <a:t>에 파일을 저장합니다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42392" y="1959265"/>
            <a:ext cx="1692674" cy="4473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4033798" y="3573575"/>
            <a:ext cx="4173855" cy="2859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261652" y="5227983"/>
            <a:ext cx="824948" cy="9442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070" y="1580322"/>
            <a:ext cx="692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페이지 왼쪽의 </a:t>
            </a:r>
            <a:r>
              <a:rPr lang="en-US" altLang="ko-KR" sz="1200" dirty="0">
                <a:latin typeface="+mj-ea"/>
                <a:ea typeface="+mj-ea"/>
              </a:rPr>
              <a:t>COMMONS</a:t>
            </a:r>
            <a:r>
              <a:rPr lang="ko-KR" altLang="en-US" sz="1200" dirty="0">
                <a:latin typeface="+mj-ea"/>
                <a:ea typeface="+mj-ea"/>
              </a:rPr>
              <a:t>에 있는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Component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링크를 확장</a:t>
            </a:r>
            <a:r>
              <a:rPr lang="ko-KR" altLang="en-US" sz="1200" dirty="0">
                <a:latin typeface="+mj-ea"/>
                <a:ea typeface="+mj-ea"/>
              </a:rPr>
              <a:t>한 후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중간쯤에 위치한 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 FileUpload </a:t>
            </a:r>
            <a:r>
              <a:rPr lang="ko-KR" altLang="en-US" sz="1200" dirty="0">
                <a:latin typeface="+mj-ea"/>
                <a:ea typeface="+mj-ea"/>
              </a:rPr>
              <a:t>링크를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95674" y="2083824"/>
            <a:ext cx="6480313" cy="2682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166798" y="3314472"/>
            <a:ext cx="603917" cy="198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252" y="1520687"/>
            <a:ext cx="751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오른쪽 페이지에서 </a:t>
            </a:r>
            <a:r>
              <a:rPr lang="en-US" altLang="ko-KR" sz="1200" dirty="0">
                <a:latin typeface="+mj-ea"/>
                <a:ea typeface="+mj-ea"/>
              </a:rPr>
              <a:t>Downloading </a:t>
            </a:r>
            <a:r>
              <a:rPr lang="ko-KR" altLang="en-US" sz="1200" dirty="0">
                <a:latin typeface="+mj-ea"/>
                <a:ea typeface="+mj-ea"/>
              </a:rPr>
              <a:t>부분에 있는 </a:t>
            </a:r>
            <a:r>
              <a:rPr lang="en-US" altLang="ko-KR" sz="1200" dirty="0">
                <a:latin typeface="+mj-ea"/>
                <a:ea typeface="+mj-ea"/>
              </a:rPr>
              <a:t>FileUpload 1.4 </a:t>
            </a:r>
            <a:r>
              <a:rPr lang="ko-KR" altLang="en-US" sz="1200" dirty="0">
                <a:latin typeface="+mj-ea"/>
                <a:ea typeface="+mj-ea"/>
              </a:rPr>
              <a:t>또는 </a:t>
            </a:r>
            <a:r>
              <a:rPr lang="en-US" altLang="ko-KR" sz="1200" dirty="0">
                <a:latin typeface="+mj-ea"/>
                <a:ea typeface="+mj-ea"/>
              </a:rPr>
              <a:t>1.3.3 </a:t>
            </a:r>
            <a:r>
              <a:rPr lang="ko-KR" altLang="en-US" sz="1200" dirty="0">
                <a:latin typeface="+mj-ea"/>
                <a:ea typeface="+mj-ea"/>
              </a:rPr>
              <a:t>버전을 찾아서 </a:t>
            </a:r>
            <a:r>
              <a:rPr lang="en-US" altLang="ko-KR" sz="1200" dirty="0">
                <a:latin typeface="+mj-ea"/>
                <a:ea typeface="+mj-ea"/>
              </a:rPr>
              <a:t>here </a:t>
            </a:r>
            <a:r>
              <a:rPr lang="ko-KR" altLang="en-US" sz="1200" dirty="0">
                <a:latin typeface="+mj-ea"/>
                <a:ea typeface="+mj-ea"/>
              </a:rPr>
              <a:t>링크를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74974" y="2291672"/>
            <a:ext cx="4366799" cy="2445440"/>
            <a:chOff x="1874974" y="1797686"/>
            <a:chExt cx="4366799" cy="2445440"/>
          </a:xfrm>
        </p:grpSpPr>
        <p:pic>
          <p:nvPicPr>
            <p:cNvPr id="6" name="그림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874974" y="1797686"/>
              <a:ext cx="4366799" cy="24454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5516217" y="3279913"/>
              <a:ext cx="407505" cy="188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104" y="1530626"/>
            <a:ext cx="737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</a:t>
            </a:r>
            <a:r>
              <a:rPr lang="en-US" altLang="ko-KR" sz="1200" dirty="0">
                <a:latin typeface="+mj-ea"/>
                <a:ea typeface="+mj-ea"/>
              </a:rPr>
              <a:t> Binaries </a:t>
            </a:r>
            <a:r>
              <a:rPr lang="ko-KR" altLang="en-US" sz="1200" dirty="0">
                <a:latin typeface="+mj-ea"/>
                <a:ea typeface="+mj-ea"/>
              </a:rPr>
              <a:t>부분에 있는 </a:t>
            </a:r>
            <a:r>
              <a:rPr lang="en-US" altLang="ko-KR" sz="1200" dirty="0">
                <a:latin typeface="+mj-ea"/>
                <a:ea typeface="+mj-ea"/>
              </a:rPr>
              <a:t>commons-fileupload-1.3.3-bin.zip</a:t>
            </a:r>
            <a:r>
              <a:rPr lang="ko-KR" altLang="en-US" sz="1200" dirty="0">
                <a:latin typeface="+mj-ea"/>
                <a:ea typeface="+mj-ea"/>
              </a:rPr>
              <a:t>을 클릭해 다운로드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721" y="1917064"/>
            <a:ext cx="5943600" cy="1511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90870" y="3120887"/>
            <a:ext cx="1540565" cy="1391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435" y="1600200"/>
            <a:ext cx="6877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5. </a:t>
            </a:r>
            <a:r>
              <a:rPr lang="en-US" altLang="ko-KR" sz="1200">
                <a:latin typeface="+mj-ea"/>
                <a:ea typeface="+mj-ea"/>
              </a:rPr>
              <a:t>zip </a:t>
            </a:r>
            <a:r>
              <a:rPr lang="ko-KR" altLang="en-US" sz="1200">
                <a:latin typeface="+mj-ea"/>
                <a:ea typeface="+mj-ea"/>
              </a:rPr>
              <a:t>파일의 압축을 풉니다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8822" y="1877198"/>
            <a:ext cx="6351104" cy="2853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236304" y="3518452"/>
            <a:ext cx="844826" cy="10237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560443"/>
            <a:ext cx="756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6. </a:t>
            </a:r>
            <a:r>
              <a:rPr lang="ko-KR" altLang="en-US" sz="1200">
                <a:latin typeface="+mj-ea"/>
                <a:ea typeface="+mj-ea"/>
              </a:rPr>
              <a:t>압축을 푼 폴더의 하위 폴더인 </a:t>
            </a:r>
            <a:r>
              <a:rPr lang="en-US" altLang="ko-KR" sz="1200">
                <a:latin typeface="+mj-ea"/>
                <a:ea typeface="+mj-ea"/>
              </a:rPr>
              <a:t>commons-fileupload-1.3.3-bin</a:t>
            </a:r>
            <a:r>
              <a:rPr lang="ko-KR" altLang="en-US" sz="1200">
                <a:latin typeface="+mj-ea"/>
                <a:ea typeface="+mj-ea"/>
              </a:rPr>
              <a:t>에 위치한 </a:t>
            </a:r>
            <a:r>
              <a:rPr lang="en-US" altLang="ko-KR" sz="1200">
                <a:latin typeface="+mj-ea"/>
                <a:ea typeface="+mj-ea"/>
              </a:rPr>
              <a:t>commons-fileupload-1.3.3.jar</a:t>
            </a:r>
          </a:p>
          <a:p>
            <a:r>
              <a:rPr lang="en-US" altLang="ko-KR" sz="1200">
                <a:latin typeface="+mj-ea"/>
                <a:ea typeface="+mj-ea"/>
              </a:rPr>
              <a:t>   </a:t>
            </a:r>
            <a:r>
              <a:rPr lang="ko-KR" altLang="en-US" sz="1200">
                <a:latin typeface="+mj-ea"/>
                <a:ea typeface="+mj-ea"/>
              </a:rPr>
              <a:t>파일을 복사합니다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274" y="2139715"/>
            <a:ext cx="6149952" cy="3426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812774" y="4562061"/>
            <a:ext cx="1868556" cy="2484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861" y="1412004"/>
            <a:ext cx="7225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+mj-ea"/>
                <a:ea typeface="+mj-ea"/>
              </a:rPr>
              <a:t>7. </a:t>
            </a:r>
            <a:r>
              <a:rPr lang="ko-KR" altLang="en-US" sz="1200">
                <a:latin typeface="+mj-ea"/>
                <a:ea typeface="+mj-ea"/>
              </a:rPr>
              <a:t>프로젝트 </a:t>
            </a:r>
            <a:r>
              <a:rPr lang="en-US" altLang="ko-KR" sz="1200">
                <a:latin typeface="+mj-ea"/>
                <a:ea typeface="+mj-ea"/>
              </a:rPr>
              <a:t>pro15</a:t>
            </a:r>
            <a:r>
              <a:rPr lang="ko-KR" altLang="en-US" sz="1200">
                <a:latin typeface="+mj-ea"/>
                <a:ea typeface="+mj-ea"/>
              </a:rPr>
              <a:t>의 </a:t>
            </a:r>
            <a:r>
              <a:rPr lang="en-US" altLang="ko-KR" sz="1200">
                <a:latin typeface="+mj-ea"/>
                <a:ea typeface="+mj-ea"/>
              </a:rPr>
              <a:t>WEB-INF </a:t>
            </a:r>
            <a:r>
              <a:rPr lang="ko-KR" altLang="en-US" sz="1200">
                <a:latin typeface="+mj-ea"/>
                <a:ea typeface="+mj-ea"/>
              </a:rPr>
              <a:t>하위에 있는 </a:t>
            </a:r>
            <a:r>
              <a:rPr lang="en-US" altLang="ko-KR" sz="1200">
                <a:latin typeface="+mj-ea"/>
                <a:ea typeface="+mj-ea"/>
              </a:rPr>
              <a:t>lib </a:t>
            </a:r>
            <a:r>
              <a:rPr lang="ko-KR" altLang="en-US" sz="1200">
                <a:latin typeface="+mj-ea"/>
                <a:ea typeface="+mj-ea"/>
              </a:rPr>
              <a:t>폴더에 붙여 넣습니다</a:t>
            </a:r>
            <a:r>
              <a:rPr lang="en-US" altLang="ko-KR" sz="1200">
                <a:latin typeface="+mj-ea"/>
                <a:ea typeface="+mj-ea"/>
              </a:rPr>
              <a:t>.</a:t>
            </a:r>
            <a:endParaRPr lang="ko-KR" altLang="en-US" sz="120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74128" y="1761034"/>
            <a:ext cx="2281555" cy="1805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447767" y="3180522"/>
            <a:ext cx="1607916" cy="168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페이지를 풍부하게 하는 오픈 소스 기능</a:t>
            </a:r>
            <a:endParaRPr lang="ko-KR" altLang="en-US" sz="15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15.1.2 commons-io-2.6.jar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설치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190" y="1771174"/>
            <a:ext cx="721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다음 링크로 접속한 후 </a:t>
            </a:r>
            <a:r>
              <a:rPr lang="en-US" altLang="ko-KR" sz="1200" dirty="0">
                <a:latin typeface="+mj-ea"/>
                <a:ea typeface="+mj-ea"/>
              </a:rPr>
              <a:t>commons-io-2.6-bin.zip</a:t>
            </a:r>
            <a:r>
              <a:rPr lang="ko-KR" altLang="en-US" sz="1200" dirty="0">
                <a:latin typeface="+mj-ea"/>
                <a:ea typeface="+mj-ea"/>
              </a:rPr>
              <a:t>을 클릭해 다운로드 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     https://commons.apache.org/proper/commons-io/download_io.cgi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24274" y="2542362"/>
            <a:ext cx="5943600" cy="1792605"/>
            <a:chOff x="1324274" y="2441694"/>
            <a:chExt cx="5943600" cy="1792605"/>
          </a:xfrm>
        </p:grpSpPr>
        <p:pic>
          <p:nvPicPr>
            <p:cNvPr id="7" name="그림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24274" y="2441694"/>
              <a:ext cx="5943600" cy="17926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1324274" y="3766930"/>
              <a:ext cx="1259900" cy="25841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518F34D-9757-42DD-99C0-3F4CF0CF7075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15.1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파일 업로드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24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3948</TotalTime>
  <Words>1173</Words>
  <Application>Microsoft Office PowerPoint</Application>
  <PresentationFormat>화면 슬라이드 쇼(4:3)</PresentationFormat>
  <Paragraphs>153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나눔스퀘어</vt:lpstr>
      <vt:lpstr>나눔스퀘어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582</cp:revision>
  <dcterms:created xsi:type="dcterms:W3CDTF">2018-08-29T04:30:46Z</dcterms:created>
  <dcterms:modified xsi:type="dcterms:W3CDTF">2020-12-01T02:21:28Z</dcterms:modified>
</cp:coreProperties>
</file>