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sldIdLst>
    <p:sldId id="719" r:id="rId2"/>
    <p:sldId id="734" r:id="rId3"/>
    <p:sldId id="736" r:id="rId4"/>
    <p:sldId id="737" r:id="rId5"/>
    <p:sldId id="744" r:id="rId6"/>
    <p:sldId id="738" r:id="rId7"/>
    <p:sldId id="745" r:id="rId8"/>
    <p:sldId id="739" r:id="rId9"/>
    <p:sldId id="740" r:id="rId10"/>
    <p:sldId id="741" r:id="rId11"/>
    <p:sldId id="742" r:id="rId12"/>
    <p:sldId id="746" r:id="rId13"/>
    <p:sldId id="747" r:id="rId14"/>
    <p:sldId id="748" r:id="rId15"/>
    <p:sldId id="749" r:id="rId16"/>
    <p:sldId id="750" r:id="rId17"/>
    <p:sldId id="751" r:id="rId18"/>
    <p:sldId id="752" r:id="rId19"/>
    <p:sldId id="753" r:id="rId20"/>
    <p:sldId id="756" r:id="rId21"/>
    <p:sldId id="754" r:id="rId22"/>
    <p:sldId id="755" r:id="rId23"/>
    <p:sldId id="743" r:id="rId24"/>
    <p:sldId id="735" r:id="rId25"/>
    <p:sldId id="758" r:id="rId26"/>
    <p:sldId id="759" r:id="rId27"/>
    <p:sldId id="760" r:id="rId28"/>
    <p:sldId id="761" r:id="rId29"/>
    <p:sldId id="762" r:id="rId30"/>
    <p:sldId id="763" r:id="rId31"/>
    <p:sldId id="764" r:id="rId32"/>
    <p:sldId id="770" r:id="rId33"/>
    <p:sldId id="765" r:id="rId34"/>
    <p:sldId id="771" r:id="rId35"/>
    <p:sldId id="766" r:id="rId36"/>
    <p:sldId id="772" r:id="rId37"/>
    <p:sldId id="773" r:id="rId38"/>
    <p:sldId id="778" r:id="rId39"/>
    <p:sldId id="774" r:id="rId40"/>
    <p:sldId id="775" r:id="rId41"/>
    <p:sldId id="779" r:id="rId42"/>
    <p:sldId id="776" r:id="rId43"/>
    <p:sldId id="777" r:id="rId44"/>
    <p:sldId id="767" r:id="rId45"/>
    <p:sldId id="768" r:id="rId46"/>
    <p:sldId id="785" r:id="rId47"/>
    <p:sldId id="769" r:id="rId48"/>
    <p:sldId id="780" r:id="rId49"/>
    <p:sldId id="786" r:id="rId50"/>
    <p:sldId id="781" r:id="rId51"/>
    <p:sldId id="782" r:id="rId52"/>
    <p:sldId id="791" r:id="rId53"/>
    <p:sldId id="783" r:id="rId54"/>
    <p:sldId id="787" r:id="rId55"/>
    <p:sldId id="788" r:id="rId56"/>
    <p:sldId id="789" r:id="rId57"/>
    <p:sldId id="790" r:id="rId58"/>
    <p:sldId id="799" r:id="rId59"/>
    <p:sldId id="784" r:id="rId60"/>
    <p:sldId id="792" r:id="rId61"/>
    <p:sldId id="793" r:id="rId62"/>
    <p:sldId id="794" r:id="rId63"/>
    <p:sldId id="795" r:id="rId64"/>
    <p:sldId id="796" r:id="rId65"/>
    <p:sldId id="797" r:id="rId66"/>
    <p:sldId id="800" r:id="rId67"/>
    <p:sldId id="801" r:id="rId68"/>
    <p:sldId id="802" r:id="rId69"/>
    <p:sldId id="803" r:id="rId70"/>
    <p:sldId id="804" r:id="rId71"/>
    <p:sldId id="805" r:id="rId72"/>
    <p:sldId id="806" r:id="rId73"/>
    <p:sldId id="807" r:id="rId74"/>
    <p:sldId id="808" r:id="rId75"/>
    <p:sldId id="798" r:id="rId76"/>
    <p:sldId id="809" r:id="rId77"/>
    <p:sldId id="810" r:id="rId7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4E9C"/>
    <a:srgbClr val="39BCB8"/>
    <a:srgbClr val="39BBB6"/>
    <a:srgbClr val="B83010"/>
    <a:srgbClr val="49C1BE"/>
    <a:srgbClr val="B5A8D3"/>
    <a:srgbClr val="EE5835"/>
    <a:srgbClr val="2D8F8A"/>
    <a:srgbClr val="3CB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95" autoAdjust="0"/>
    <p:restoredTop sz="94660"/>
  </p:normalViewPr>
  <p:slideViewPr>
    <p:cSldViewPr snapToGrid="0">
      <p:cViewPr>
        <p:scale>
          <a:sx n="100" d="100"/>
          <a:sy n="100" d="100"/>
        </p:scale>
        <p:origin x="72" y="-1224"/>
      </p:cViewPr>
      <p:guideLst>
        <p:guide orient="horz" pos="1071"/>
        <p:guide pos="385"/>
        <p:guide pos="5375"/>
        <p:guide pos="5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9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t>2020-12-02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22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dololak.tistory.com/625" TargetMode="Externa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HTML5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제이쿼리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66887" y="1909244"/>
            <a:ext cx="64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16.1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HTML5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개념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16.2  </a:t>
            </a: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HTML5 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시맨틱 웹을 위한 구성 요소</a:t>
            </a:r>
            <a:endParaRPr lang="en-US" altLang="ko-KR" sz="2000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16.3 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주요 개념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16.4 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제이쿼리의 여러 가지 기능</a:t>
            </a:r>
            <a:endParaRPr lang="en-US" altLang="ko-KR" sz="2000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en-US" altLang="ko-KR" sz="2000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en-US" altLang="ko-KR" sz="2000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78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921" y="1500809"/>
            <a:ext cx="7712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en-US" altLang="ko-KR" sz="1200" dirty="0">
                <a:latin typeface="+mj-ea"/>
                <a:ea typeface="+mj-ea"/>
              </a:rPr>
              <a:t>section2.html</a:t>
            </a:r>
            <a:r>
              <a:rPr lang="ko-KR" altLang="en-US" sz="1200" dirty="0">
                <a:latin typeface="+mj-ea"/>
                <a:ea typeface="+mj-ea"/>
              </a:rPr>
              <a:t>을 다음과 같이 작성합니다</a:t>
            </a:r>
            <a:r>
              <a:rPr lang="en-US" altLang="ko-KR" sz="1200" dirty="0">
                <a:latin typeface="+mj-ea"/>
                <a:ea typeface="+mj-ea"/>
              </a:rPr>
              <a:t>. &lt;section&gt; </a:t>
            </a:r>
            <a:r>
              <a:rPr lang="ko-KR" altLang="en-US" sz="1200" dirty="0">
                <a:latin typeface="+mj-ea"/>
                <a:ea typeface="+mj-ea"/>
              </a:rPr>
              <a:t>태그 안에 </a:t>
            </a:r>
            <a:r>
              <a:rPr lang="en-US" altLang="ko-KR" sz="1200" dirty="0">
                <a:latin typeface="+mj-ea"/>
                <a:ea typeface="+mj-ea"/>
              </a:rPr>
              <a:t>&lt;article&gt; </a:t>
            </a:r>
            <a:r>
              <a:rPr lang="ko-KR" altLang="en-US" sz="1200" dirty="0">
                <a:latin typeface="+mj-ea"/>
                <a:ea typeface="+mj-ea"/>
              </a:rPr>
              <a:t>태그를 사용해 본문을 표시합니다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51" y="1896362"/>
            <a:ext cx="6836051" cy="4325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16.2 HTML5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시맨틱 웹을 위한 구성 요소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609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739" y="1471639"/>
            <a:ext cx="7504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en-US" altLang="ko-KR" sz="1200" dirty="0">
                <a:latin typeface="+mj-ea"/>
                <a:ea typeface="+mj-ea"/>
              </a:rPr>
              <a:t>http://localhost:8090/pro16/test01/section2.html</a:t>
            </a:r>
            <a:r>
              <a:rPr lang="ko-KR" altLang="en-US" sz="1200" dirty="0">
                <a:latin typeface="+mj-ea"/>
                <a:ea typeface="+mj-ea"/>
              </a:rPr>
              <a:t>로 요청하여 결과를 확인합니다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490884" y="1748638"/>
            <a:ext cx="3267710" cy="2101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16.2 HTML5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시맨틱 웹을 위한 구성 요소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609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1" y="1550504"/>
            <a:ext cx="7911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ko-KR" altLang="en-US" sz="1200" dirty="0">
                <a:latin typeface="+mj-ea"/>
                <a:ea typeface="+mj-ea"/>
              </a:rPr>
              <a:t>이번에는 </a:t>
            </a:r>
            <a:r>
              <a:rPr lang="en-US" altLang="ko-KR" sz="1200" dirty="0">
                <a:latin typeface="+mj-ea"/>
                <a:ea typeface="+mj-ea"/>
              </a:rPr>
              <a:t>section3.html</a:t>
            </a:r>
            <a:r>
              <a:rPr lang="ko-KR" altLang="en-US" sz="1200" dirty="0">
                <a:latin typeface="+mj-ea"/>
                <a:ea typeface="+mj-ea"/>
              </a:rPr>
              <a:t>을 다음과 같이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여러 가지 시맨틱 웹의 태그를 이용해 화면의 레이아웃을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구성하는 내용입니다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243" y="2012169"/>
            <a:ext cx="5742862" cy="4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16.2 HTML5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시맨틱 웹을 위한 구성 요소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01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331" y="1666384"/>
            <a:ext cx="4763742" cy="13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010" y="2975527"/>
            <a:ext cx="6765327" cy="299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16.2 HTML5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시맨틱 웹을 위한 구성 요소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019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90870"/>
            <a:ext cx="7316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7. </a:t>
            </a:r>
            <a:r>
              <a:rPr lang="en-US" altLang="ko-KR" sz="1200" dirty="0">
                <a:latin typeface="+mj-ea"/>
                <a:ea typeface="+mj-ea"/>
              </a:rPr>
              <a:t>http://localhost:8090/pro16/test01/section3.html</a:t>
            </a:r>
            <a:r>
              <a:rPr lang="ko-KR" altLang="en-US" sz="1200" dirty="0">
                <a:latin typeface="+mj-ea"/>
                <a:ea typeface="+mj-ea"/>
              </a:rPr>
              <a:t>로 요청하여 결과를 확인합니다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31339" y="1767869"/>
            <a:ext cx="3264535" cy="4786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16.2 HTML5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시맨틱 웹을 위한 구성 요소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019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48" y="1540565"/>
            <a:ext cx="6659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section4.html</a:t>
            </a:r>
            <a:r>
              <a:rPr lang="ko-KR" altLang="en-US" sz="1200" dirty="0">
                <a:latin typeface="+mj-ea"/>
                <a:ea typeface="+mj-ea"/>
              </a:rPr>
              <a:t>은 </a:t>
            </a:r>
            <a:r>
              <a:rPr lang="en-US" altLang="ko-KR" sz="1200" dirty="0">
                <a:latin typeface="+mj-ea"/>
                <a:ea typeface="+mj-ea"/>
              </a:rPr>
              <a:t>HTML </a:t>
            </a:r>
            <a:r>
              <a:rPr lang="ko-KR" altLang="en-US" sz="1200" dirty="0">
                <a:latin typeface="+mj-ea"/>
                <a:ea typeface="+mj-ea"/>
              </a:rPr>
              <a:t>태그에 </a:t>
            </a:r>
            <a:r>
              <a:rPr lang="en-US" altLang="ko-KR" sz="1200" dirty="0">
                <a:latin typeface="+mj-ea"/>
                <a:ea typeface="+mj-ea"/>
              </a:rPr>
              <a:t>CSS</a:t>
            </a:r>
            <a:r>
              <a:rPr lang="ko-KR" altLang="en-US" sz="1200" dirty="0">
                <a:latin typeface="+mj-ea"/>
                <a:ea typeface="+mj-ea"/>
              </a:rPr>
              <a:t>를 적용한 코드 예입니다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44" y="1817564"/>
            <a:ext cx="673873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16.2 HTML5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시맨틱 웹을 위한 구성 요소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019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20686"/>
            <a:ext cx="6987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http://localhost:8090/pro16/test01/section4.html</a:t>
            </a:r>
            <a:r>
              <a:rPr lang="ko-KR" altLang="en-US" sz="1200" dirty="0">
                <a:latin typeface="+mj-ea"/>
                <a:ea typeface="+mj-ea"/>
              </a:rPr>
              <a:t>로 요청하여 실행 결과를 확인합니다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24274" y="1797685"/>
            <a:ext cx="5943600" cy="3919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16.2 HTML5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시맨틱 웹을 위한 구성 요소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019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주요 개념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267" y="1540565"/>
            <a:ext cx="568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제이쿼리</a:t>
            </a:r>
            <a:r>
              <a:rPr lang="en-US" altLang="ko-KR" sz="1200" b="1" dirty="0">
                <a:latin typeface="+mj-ea"/>
                <a:ea typeface="+mj-ea"/>
              </a:rPr>
              <a:t>(jQuery)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986" y="1784720"/>
            <a:ext cx="7007088" cy="61619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/>
              <a:t>요소추가 같은 화면의 동적 기능 을 자바스크립트보다 좀 더 쉽고 편리하게 개발할 수 있게 해주는 </a:t>
            </a:r>
            <a:r>
              <a:rPr lang="ko-KR" altLang="en-US" sz="1200" b="1" dirty="0">
                <a:solidFill>
                  <a:srgbClr val="FF0000"/>
                </a:solidFill>
              </a:rPr>
              <a:t>자바스크립트</a:t>
            </a:r>
            <a:r>
              <a:rPr lang="ko-KR" altLang="en-US" sz="1200" dirty="0"/>
              <a:t> 기반 라이브러리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266" y="2693504"/>
            <a:ext cx="568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제이쿼리</a:t>
            </a:r>
            <a:r>
              <a:rPr lang="en-US" altLang="ko-KR" sz="1200" b="1" dirty="0">
                <a:latin typeface="+mj-ea"/>
                <a:ea typeface="+mj-ea"/>
              </a:rPr>
              <a:t>(jQuery) </a:t>
            </a:r>
            <a:r>
              <a:rPr lang="ko-KR" altLang="en-US" sz="1200" b="1" dirty="0">
                <a:latin typeface="+mj-ea"/>
                <a:ea typeface="+mj-ea"/>
              </a:rPr>
              <a:t>특징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7986" y="2965604"/>
            <a:ext cx="7007088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CSS </a:t>
            </a:r>
            <a:r>
              <a:rPr lang="ko-KR" altLang="en-US" sz="1200" dirty="0"/>
              <a:t>선택자를 사용해 각 </a:t>
            </a:r>
            <a:r>
              <a:rPr lang="en-US" altLang="ko-KR" sz="1200" dirty="0"/>
              <a:t>HTML </a:t>
            </a:r>
            <a:r>
              <a:rPr lang="ko-KR" altLang="en-US" sz="1200" dirty="0"/>
              <a:t>태그에 접근해서 작업하므로 명료하면서도 읽기 쉬운 형태로 표현함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메서드 체인 방식으로 수행하므로 여러 개의 동작</a:t>
            </a:r>
            <a:r>
              <a:rPr lang="en-US" altLang="ko-KR" sz="1200" dirty="0"/>
              <a:t>(</a:t>
            </a:r>
            <a:r>
              <a:rPr lang="ko-KR" altLang="en-US" sz="1200" dirty="0"/>
              <a:t>기능</a:t>
            </a:r>
            <a:r>
              <a:rPr lang="en-US" altLang="ko-KR" sz="1200" dirty="0"/>
              <a:t>)</a:t>
            </a:r>
            <a:r>
              <a:rPr lang="ko-KR" altLang="en-US" sz="1200" dirty="0"/>
              <a:t>이 한 줄로 구현할 수 있음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풍부한 플 러그인을 제공하므로 이미 개발된 많은 플러그인을 쉽고 빠르게 이용할 수 있음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크로스 브라우징을 제공하므로 브라우저 종류에 상관 없이 호환되도록</a:t>
            </a:r>
            <a:r>
              <a:rPr lang="en-US" altLang="ko-KR" sz="1200" dirty="0"/>
              <a:t>,</a:t>
            </a:r>
            <a:r>
              <a:rPr lang="ko-KR" altLang="en-US" sz="1200" dirty="0"/>
              <a:t> 구현 기능을 수행함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570" y="4711150"/>
            <a:ext cx="568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제이쿼리</a:t>
            </a:r>
            <a:r>
              <a:rPr lang="en-US" altLang="ko-KR" sz="1200" b="1" dirty="0">
                <a:latin typeface="+mj-ea"/>
                <a:ea typeface="+mj-ea"/>
              </a:rPr>
              <a:t>(jQuery) </a:t>
            </a:r>
            <a:r>
              <a:rPr lang="ko-KR" altLang="en-US" sz="1200" b="1" dirty="0">
                <a:latin typeface="+mj-ea"/>
                <a:ea typeface="+mj-ea"/>
              </a:rPr>
              <a:t>사용 방법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0356" y="4988149"/>
            <a:ext cx="7007088" cy="61619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/>
              <a:t>www.jquery.com</a:t>
            </a:r>
            <a:r>
              <a:rPr lang="ko-KR" altLang="en-US" sz="1200" dirty="0"/>
              <a:t>에서 다운로드해서 사용하는 방법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/>
              <a:t>네트워크로 </a:t>
            </a:r>
            <a:r>
              <a:rPr lang="en-US" altLang="ko-KR" sz="1200" dirty="0"/>
              <a:t>CDN </a:t>
            </a:r>
            <a:r>
              <a:rPr lang="ko-KR" altLang="en-US" sz="1200" dirty="0"/>
              <a:t>호스트를 설정해서 사용하는 방법</a:t>
            </a:r>
          </a:p>
        </p:txBody>
      </p:sp>
    </p:spTree>
    <p:extLst>
      <p:ext uri="{BB962C8B-B14F-4D97-AF65-F5344CB8AC3E}">
        <p14:creationId xmlns:p14="http://schemas.microsoft.com/office/powerpoint/2010/main" val="4178019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주요 개념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569" y="1550506"/>
            <a:ext cx="568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제이쿼리</a:t>
            </a:r>
            <a:r>
              <a:rPr lang="en-US" altLang="ko-KR" sz="1200" b="1" dirty="0">
                <a:latin typeface="+mj-ea"/>
                <a:ea typeface="+mj-ea"/>
              </a:rPr>
              <a:t>(jQuery) CDN </a:t>
            </a:r>
            <a:r>
              <a:rPr lang="ko-KR" altLang="en-US" sz="1200" b="1" dirty="0">
                <a:latin typeface="+mj-ea"/>
                <a:ea typeface="+mj-ea"/>
              </a:rPr>
              <a:t>호스트 설정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356" y="1827505"/>
            <a:ext cx="7007088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 &lt;script src="http://code.jquery.com/</a:t>
            </a:r>
            <a:r>
              <a:rPr lang="en-US" altLang="ko-KR" sz="1200" dirty="0">
                <a:solidFill>
                  <a:srgbClr val="C00000"/>
                </a:solidFill>
              </a:rPr>
              <a:t>jquery-2.2.1.min.js</a:t>
            </a:r>
            <a:r>
              <a:rPr lang="en-US" altLang="ko-KR" sz="1200" dirty="0"/>
              <a:t>"&gt;&lt;/script&gt;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: </a:t>
            </a:r>
            <a:r>
              <a:rPr lang="ko-KR" altLang="en-US" sz="1200" dirty="0"/>
              <a:t>지정한 버전의 제이쿼리를 사용합니다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FF"/>
                </a:solidFill>
              </a:rPr>
              <a:t> &lt;script src="http://code.jquery.com/jquery-latest.min.js"&gt;&lt;/script&gt;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: </a:t>
            </a:r>
            <a:r>
              <a:rPr lang="ko-KR" altLang="en-US" sz="1200" dirty="0"/>
              <a:t>가장 최신 버전의 제이쿼리를 사용합니다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78019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제이쿼리의 여러 가지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9384" y="1544743"/>
            <a:ext cx="2137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제이쿼리의 여러 가지 선택자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785680"/>
              </p:ext>
            </p:extLst>
          </p:nvPr>
        </p:nvGraphicFramePr>
        <p:xfrm>
          <a:off x="838201" y="1797071"/>
          <a:ext cx="7252251" cy="1686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6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4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선택장 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선택자 표현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All selector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$("*")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모든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DOM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선택합니다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ID selector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$("#id")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해당되는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id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가지는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DOM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선택합니다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Element selector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$("elementName")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해당되는 이름을 가지는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DOM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요소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즉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태그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선택합니다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class selector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$(".className")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CSS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중 해당되는 클래스 이름을 가지는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DOM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선택합니다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Multiple selector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$("selector1,selector2,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  selector3,   ...., selectorN")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해당되는 선택자를 가지는 모든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DOM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선택</a:t>
                      </a:r>
                    </a:p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01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16.1 HTML5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개념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3579" y="1435412"/>
            <a:ext cx="1951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HTML5</a:t>
            </a:r>
            <a:r>
              <a:rPr lang="ko-KR" altLang="en-US" sz="1200" b="1" dirty="0">
                <a:latin typeface="+mj-ea"/>
                <a:ea typeface="+mj-ea"/>
              </a:rPr>
              <a:t>의 여러 가지 기능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053903"/>
              </p:ext>
            </p:extLst>
          </p:nvPr>
        </p:nvGraphicFramePr>
        <p:xfrm>
          <a:off x="809919" y="1680145"/>
          <a:ext cx="7280533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5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0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5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WebForm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입력 형태를 보다 다양하게 제공합니다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0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Video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동영상 재생을 위한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제공합니다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Audio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음성 재생을 위한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제공합니다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Offline Web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인터넷 연결이 되지 않은 상태에서도 정상적인 기능을 지원하는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제공합니다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WebDataBase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표준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SQL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사용해 데이터를 저장할 수 있는 기능을 제공합니다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WebStorage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애플리케이션에서 데이터를 저장할 수 있는 기능을 제공합니다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Canvas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차원 그래픽 그리기 및 객체에 대한 각종 효과를 주는 기능을 제공합니다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SVG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XML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기반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차원 벡터 그래픽을 표현하기 위한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SVG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언어를 지원합니다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Geolocation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디바이스의 지리적 위치 정보를 가져오는 기능을 제공합니다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WebWorker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애플리케이션을 위한 스레드 기능을 제공합니다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WebSocket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애플리케이션과 서버 간의 양방향 통신 기능을 제공합니다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77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CSS3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애플리케이션의 다양한 스타일 및 효과를 나타내기 위한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CSS3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제공합니다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62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16.4.1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선택자 사용 실습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009" y="1795465"/>
            <a:ext cx="6569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다음과 같이 </a:t>
            </a:r>
            <a:r>
              <a:rPr lang="en-US" altLang="ko-KR" sz="1200" dirty="0" err="1">
                <a:latin typeface="+mj-ea"/>
                <a:ea typeface="+mj-ea"/>
              </a:rPr>
              <a:t>WebContent</a:t>
            </a:r>
            <a:r>
              <a:rPr lang="en-US" altLang="ko-KR" sz="1200" dirty="0">
                <a:latin typeface="+mj-ea"/>
                <a:ea typeface="+mj-ea"/>
              </a:rPr>
              <a:t>/test02 </a:t>
            </a:r>
            <a:r>
              <a:rPr lang="ko-KR" altLang="en-US" sz="1200" dirty="0">
                <a:latin typeface="+mj-ea"/>
                <a:ea typeface="+mj-ea"/>
              </a:rPr>
              <a:t>폴더에 제이쿼리 실습 </a:t>
            </a:r>
            <a:r>
              <a:rPr lang="en-US" altLang="ko-KR" sz="1200" dirty="0">
                <a:latin typeface="+mj-ea"/>
                <a:ea typeface="+mj-ea"/>
              </a:rPr>
              <a:t>html</a:t>
            </a:r>
            <a:r>
              <a:rPr lang="ko-KR" altLang="en-US" sz="1200" dirty="0">
                <a:latin typeface="+mj-ea"/>
                <a:ea typeface="+mj-ea"/>
              </a:rPr>
              <a:t>을 생성합니다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767100" y="2072464"/>
            <a:ext cx="2095500" cy="2914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제이쿼리의 여러 가지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109FE-A6E4-4F9F-80F6-6BE46AFFD98C}"/>
              </a:ext>
            </a:extLst>
          </p:cNvPr>
          <p:cNvSpPr txBox="1"/>
          <p:nvPr/>
        </p:nvSpPr>
        <p:spPr>
          <a:xfrm>
            <a:off x="5169310" y="2455606"/>
            <a:ext cx="33201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WebContent</a:t>
            </a:r>
            <a:r>
              <a:rPr lang="en-US" altLang="ko-KR" sz="1200" dirty="0"/>
              <a:t>/image </a:t>
            </a:r>
            <a:r>
              <a:rPr lang="ko-KR" altLang="en-US" sz="1200" dirty="0"/>
              <a:t>폴더를 생성하고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 err="1"/>
              <a:t>윈도우즈의</a:t>
            </a:r>
            <a:r>
              <a:rPr lang="ko-KR" altLang="en-US" sz="1200" dirty="0"/>
              <a:t>  사진 폴더에 있는 원하는 그림들을</a:t>
            </a:r>
            <a:endParaRPr lang="en-US" altLang="ko-KR" sz="1200" dirty="0"/>
          </a:p>
          <a:p>
            <a:r>
              <a:rPr lang="ko-KR" altLang="en-US" sz="1200" dirty="0"/>
              <a:t>최소 </a:t>
            </a:r>
            <a:r>
              <a:rPr lang="en-US" altLang="ko-KR" sz="1200" dirty="0"/>
              <a:t>2</a:t>
            </a:r>
            <a:r>
              <a:rPr lang="ko-KR" altLang="en-US" sz="1200" dirty="0"/>
              <a:t>개 복사합니다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강의장</a:t>
            </a:r>
            <a:r>
              <a:rPr lang="ko-KR" altLang="en-US" sz="1200" dirty="0"/>
              <a:t> 실습에서는 </a:t>
            </a:r>
            <a:endParaRPr lang="en-US" altLang="ko-KR" sz="1200" dirty="0"/>
          </a:p>
          <a:p>
            <a:r>
              <a:rPr lang="ko-KR" altLang="en-US" sz="1200" dirty="0" err="1"/>
              <a:t>사진폴더의</a:t>
            </a:r>
            <a:r>
              <a:rPr lang="ko-KR" altLang="en-US" sz="1200" dirty="0"/>
              <a:t> 꽃 폴더에 있는 </a:t>
            </a:r>
            <a:r>
              <a:rPr lang="en-US" altLang="ko-KR" sz="1200" dirty="0"/>
              <a:t>Img7,</a:t>
            </a:r>
            <a:r>
              <a:rPr lang="ko-KR" altLang="en-US" sz="1200" dirty="0"/>
              <a:t> </a:t>
            </a:r>
            <a:r>
              <a:rPr lang="en-US" altLang="ko-KR" sz="1200" dirty="0"/>
              <a:t>img8 </a:t>
            </a:r>
            <a:r>
              <a:rPr lang="ko-KR" altLang="en-US" sz="1200" dirty="0"/>
              <a:t>파일을 </a:t>
            </a:r>
            <a:endParaRPr lang="en-US" altLang="ko-KR" sz="1200" dirty="0"/>
          </a:p>
          <a:p>
            <a:r>
              <a:rPr lang="ko-KR" altLang="en-US" sz="1200" dirty="0"/>
              <a:t>복사했습니다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7560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557" y="1382187"/>
            <a:ext cx="6818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jQuery1.html</a:t>
            </a:r>
            <a:r>
              <a:rPr lang="ko-KR" altLang="en-US" sz="1200" dirty="0">
                <a:latin typeface="+mj-ea"/>
                <a:ea typeface="+mj-ea"/>
              </a:rPr>
              <a:t>을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79" y="1682972"/>
            <a:ext cx="6166141" cy="517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제이쿼리의 여러 가지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019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226" y="1530626"/>
            <a:ext cx="73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http://localhost:8090/pro16/test02/jQuery1.html</a:t>
            </a:r>
            <a:r>
              <a:rPr lang="ko-KR" altLang="en-US" sz="1200" dirty="0">
                <a:latin typeface="+mj-ea"/>
                <a:ea typeface="+mj-ea"/>
              </a:rPr>
              <a:t>로 요청하여 실행 결과를 확인합니다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웹 페이지가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브라우저에 로드되는 즉시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에 해당되는 엘리먼트의 값을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86219" y="1992291"/>
            <a:ext cx="5219700" cy="2143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216426" y="3001617"/>
            <a:ext cx="1123122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제이쿼리의 여러 가지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019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97967"/>
            <a:ext cx="7505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다음은 제이쿼리의 </a:t>
            </a:r>
            <a:r>
              <a:rPr lang="en-US" altLang="ko-KR" sz="1200" dirty="0">
                <a:latin typeface="+mj-ea"/>
                <a:ea typeface="+mj-ea"/>
              </a:rPr>
              <a:t>id </a:t>
            </a:r>
            <a:r>
              <a:rPr lang="ko-KR" altLang="en-US" sz="1200" dirty="0">
                <a:latin typeface="+mj-ea"/>
                <a:ea typeface="+mj-ea"/>
              </a:rPr>
              <a:t>선택자를 이용해 해당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를 가지는 </a:t>
            </a:r>
            <a:r>
              <a:rPr lang="en-US" altLang="ko-KR" sz="1200" dirty="0">
                <a:latin typeface="+mj-ea"/>
                <a:ea typeface="+mj-ea"/>
              </a:rPr>
              <a:t>&lt;p&gt; </a:t>
            </a:r>
            <a:r>
              <a:rPr lang="ko-KR" altLang="en-US" sz="1200" dirty="0">
                <a:latin typeface="+mj-ea"/>
                <a:ea typeface="+mj-ea"/>
              </a:rPr>
              <a:t>엘리먼트에 접근하여 동적으로 텍스트를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 추가해 보겠습니다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74" y="2030957"/>
            <a:ext cx="6196013" cy="482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제이쿼리의 여러 가지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6097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5677" y="1510747"/>
            <a:ext cx="749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en-US" altLang="ko-KR" sz="1200" dirty="0">
                <a:latin typeface="+mj-ea"/>
                <a:ea typeface="+mj-ea"/>
              </a:rPr>
              <a:t>http://localhost:8090/pro16/test02/</a:t>
            </a:r>
            <a:r>
              <a:rPr lang="en-US" altLang="ko-KR" sz="1200" dirty="0" err="1">
                <a:latin typeface="+mj-ea"/>
                <a:ea typeface="+mj-ea"/>
              </a:rPr>
              <a:t>jQuery2.html</a:t>
            </a:r>
            <a:r>
              <a:rPr lang="ko-KR" altLang="en-US" sz="1200" dirty="0">
                <a:latin typeface="+mj-ea"/>
                <a:ea typeface="+mj-ea"/>
              </a:rPr>
              <a:t>로 요청한 후 추가하기를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677" y="3737112"/>
            <a:ext cx="7305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en-US" altLang="ko-KR" sz="1200" dirty="0">
                <a:latin typeface="+mj-ea"/>
                <a:ea typeface="+mj-ea"/>
              </a:rPr>
              <a:t>&lt;p&gt; </a:t>
            </a:r>
            <a:r>
              <a:rPr lang="ko-KR" altLang="en-US" sz="1200" dirty="0">
                <a:latin typeface="+mj-ea"/>
                <a:ea typeface="+mj-ea"/>
              </a:rPr>
              <a:t>태그에 “안녕하세요”라는 텍스트를 추가하고 결과를 확인합니다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2110408" y="1787746"/>
            <a:ext cx="3810000" cy="1266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2129458" y="4188100"/>
            <a:ext cx="3790950" cy="1543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139397" y="5078895"/>
            <a:ext cx="822464" cy="2484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제이쿼리의 여러 가지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2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10748"/>
            <a:ext cx="7156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7. </a:t>
            </a:r>
            <a:r>
              <a:rPr lang="ko-KR" altLang="en-US" sz="1200" dirty="0">
                <a:latin typeface="+mj-ea"/>
                <a:ea typeface="+mj-ea"/>
              </a:rPr>
              <a:t>이번에는 </a:t>
            </a:r>
            <a:r>
              <a:rPr lang="en-US" altLang="ko-KR" sz="1200" dirty="0">
                <a:latin typeface="+mj-ea"/>
                <a:ea typeface="+mj-ea"/>
              </a:rPr>
              <a:t>class </a:t>
            </a:r>
            <a:r>
              <a:rPr lang="ko-KR" altLang="en-US" sz="1200" dirty="0">
                <a:latin typeface="+mj-ea"/>
                <a:ea typeface="+mj-ea"/>
              </a:rPr>
              <a:t>선택자로 </a:t>
            </a:r>
            <a:r>
              <a:rPr lang="en-US" altLang="ko-KR" sz="1200" dirty="0">
                <a:latin typeface="+mj-ea"/>
                <a:ea typeface="+mj-ea"/>
              </a:rPr>
              <a:t>&lt;div&gt; </a:t>
            </a:r>
            <a:r>
              <a:rPr lang="ko-KR" altLang="en-US" sz="1200" dirty="0">
                <a:latin typeface="+mj-ea"/>
                <a:ea typeface="+mj-ea"/>
              </a:rPr>
              <a:t>태그에 접근하여 기능을 수행해 보겠습니다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61" y="1862789"/>
            <a:ext cx="6747013" cy="471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제이쿼리의 여러 가지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875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1" y="1540565"/>
            <a:ext cx="743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8. </a:t>
            </a:r>
            <a:r>
              <a:rPr lang="en-US" altLang="ko-KR" sz="1200" dirty="0">
                <a:latin typeface="+mj-ea"/>
                <a:ea typeface="+mj-ea"/>
              </a:rPr>
              <a:t>http://localhost:8090/pro16/test02/</a:t>
            </a:r>
            <a:r>
              <a:rPr lang="en-US" altLang="ko-KR" sz="1200" dirty="0" err="1">
                <a:latin typeface="+mj-ea"/>
                <a:ea typeface="+mj-ea"/>
              </a:rPr>
              <a:t>jQuery3.html</a:t>
            </a:r>
            <a:r>
              <a:rPr lang="ko-KR" altLang="en-US" sz="1200" dirty="0">
                <a:latin typeface="+mj-ea"/>
                <a:ea typeface="+mj-ea"/>
              </a:rPr>
              <a:t>로 요청하여 이미지 추가하기를 클릭하면 이미지가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두 개의 </a:t>
            </a:r>
            <a:r>
              <a:rPr lang="en-US" altLang="ko-KR" sz="1200" dirty="0">
                <a:latin typeface="+mj-ea"/>
                <a:ea typeface="+mj-ea"/>
              </a:rPr>
              <a:t>&lt;div&gt;</a:t>
            </a:r>
            <a:r>
              <a:rPr lang="ko-KR" altLang="en-US" sz="1200" dirty="0">
                <a:latin typeface="+mj-ea"/>
                <a:ea typeface="+mj-ea"/>
              </a:rPr>
              <a:t>에 추가됩니다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806452" y="2103133"/>
            <a:ext cx="2696210" cy="4222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796513" y="6082748"/>
            <a:ext cx="899067" cy="222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제이쿼리의 여러 가지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875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1" y="1461052"/>
            <a:ext cx="763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9. </a:t>
            </a:r>
            <a:r>
              <a:rPr lang="ko-KR" altLang="en-US" sz="1200" dirty="0">
                <a:latin typeface="+mj-ea"/>
                <a:ea typeface="+mj-ea"/>
              </a:rPr>
              <a:t>다음은 제이쿼리에서 </a:t>
            </a:r>
            <a:r>
              <a:rPr lang="en-US" altLang="ko-KR" sz="1200" dirty="0">
                <a:latin typeface="+mj-ea"/>
                <a:ea typeface="+mj-ea"/>
              </a:rPr>
              <a:t>&lt;div&gt; </a:t>
            </a:r>
            <a:r>
              <a:rPr lang="ko-KR" altLang="en-US" sz="1200" dirty="0">
                <a:latin typeface="+mj-ea"/>
                <a:ea typeface="+mj-ea"/>
              </a:rPr>
              <a:t>엘리먼트에 직접 접근하여 이미지를 추가해 보겠습니다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99" y="1738051"/>
            <a:ext cx="6792775" cy="335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제이쿼리의 여러 가지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875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6287" y="1480930"/>
            <a:ext cx="745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10. </a:t>
            </a:r>
            <a:r>
              <a:rPr lang="en-US" altLang="ko-KR" sz="1200" dirty="0">
                <a:latin typeface="+mj-ea"/>
                <a:ea typeface="+mj-ea"/>
              </a:rPr>
              <a:t>http://localhost:8090/pro16/test02/</a:t>
            </a:r>
            <a:r>
              <a:rPr lang="en-US" altLang="ko-KR" sz="1200" dirty="0" err="1">
                <a:latin typeface="+mj-ea"/>
                <a:ea typeface="+mj-ea"/>
              </a:rPr>
              <a:t>jQuery4.html</a:t>
            </a:r>
            <a:r>
              <a:rPr lang="ko-KR" altLang="en-US" sz="1200" dirty="0">
                <a:latin typeface="+mj-ea"/>
                <a:ea typeface="+mj-ea"/>
              </a:rPr>
              <a:t>로 요청하여 </a:t>
            </a:r>
            <a:r>
              <a:rPr lang="en-US" altLang="ko-KR" sz="1200" dirty="0">
                <a:latin typeface="+mj-ea"/>
                <a:ea typeface="+mj-ea"/>
              </a:rPr>
              <a:t>&lt;div&gt; </a:t>
            </a:r>
            <a:r>
              <a:rPr lang="ko-KR" altLang="en-US" sz="1200" dirty="0">
                <a:latin typeface="+mj-ea"/>
                <a:ea typeface="+mj-ea"/>
              </a:rPr>
              <a:t>엘리먼트에 이미지를 추가합니다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782956" y="1878496"/>
            <a:ext cx="2749122" cy="47310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773017" y="6291470"/>
            <a:ext cx="922563" cy="198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제이쿼리의 여러 가지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875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352" y="1429938"/>
            <a:ext cx="706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11. </a:t>
            </a:r>
            <a:r>
              <a:rPr lang="en-US" altLang="ko-KR" sz="1200" dirty="0">
                <a:latin typeface="+mj-ea"/>
                <a:ea typeface="+mj-ea"/>
              </a:rPr>
              <a:t>jQuery5.html</a:t>
            </a:r>
            <a:r>
              <a:rPr lang="ko-KR" altLang="en-US" sz="1200" dirty="0">
                <a:latin typeface="+mj-ea"/>
                <a:ea typeface="+mj-ea"/>
              </a:rPr>
              <a:t>을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84242" y="1706937"/>
            <a:ext cx="6940832" cy="4344657"/>
            <a:chOff x="784242" y="1789318"/>
            <a:chExt cx="6940832" cy="4344657"/>
          </a:xfrm>
        </p:grpSpPr>
        <p:pic>
          <p:nvPicPr>
            <p:cNvPr id="2355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03" y="1789318"/>
              <a:ext cx="6842471" cy="3433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5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242" y="5222391"/>
              <a:ext cx="6940831" cy="91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제이쿼리의 여러 가지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87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16.1 HTML5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개념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5764" y="1668408"/>
            <a:ext cx="6319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j-ea"/>
                <a:ea typeface="+mj-ea"/>
              </a:rPr>
              <a:t>HTML4</a:t>
            </a:r>
            <a:r>
              <a:rPr lang="ko-KR" altLang="en-US" sz="1200" b="1" dirty="0">
                <a:latin typeface="+mj-ea"/>
                <a:ea typeface="+mj-ea"/>
              </a:rPr>
              <a:t>와 </a:t>
            </a:r>
            <a:r>
              <a:rPr lang="en-US" altLang="ko-KR" sz="1200" b="1" dirty="0">
                <a:latin typeface="+mj-ea"/>
                <a:ea typeface="+mj-ea"/>
              </a:rPr>
              <a:t>HTML5</a:t>
            </a:r>
            <a:r>
              <a:rPr lang="ko-KR" altLang="en-US" sz="1200" b="1" dirty="0">
                <a:latin typeface="+mj-ea"/>
                <a:ea typeface="+mj-ea"/>
              </a:rPr>
              <a:t>의 문서 구조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32" y="1946705"/>
            <a:ext cx="8143668" cy="352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097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922" y="1590261"/>
            <a:ext cx="743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12. </a:t>
            </a:r>
            <a:r>
              <a:rPr lang="en-US" altLang="ko-KR" sz="1200" dirty="0">
                <a:latin typeface="+mj-ea"/>
                <a:ea typeface="+mj-ea"/>
              </a:rPr>
              <a:t>http://localhost:8090/pro16/test02/jQuery5.html</a:t>
            </a:r>
            <a:r>
              <a:rPr lang="ko-KR" altLang="en-US" sz="1200" dirty="0">
                <a:latin typeface="+mj-ea"/>
                <a:ea typeface="+mj-ea"/>
              </a:rPr>
              <a:t>로 요청하여 텍스트 박스에 홍길동이라고 이름을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 입력한 후 입력하기를 클릭하면 입력한 이름이 다른 텍스트 박스에 표시됩니다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31761" y="2051926"/>
            <a:ext cx="3705225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065105" y="2918287"/>
            <a:ext cx="735496" cy="2224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제이쿼리의 여러 가지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875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5130" y="1520039"/>
            <a:ext cx="3369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Ajax</a:t>
            </a:r>
            <a:r>
              <a:rPr lang="ko-KR" altLang="en-US" sz="1200" b="1" dirty="0">
                <a:latin typeface="+mj-ea"/>
                <a:ea typeface="+mj-ea"/>
              </a:rPr>
              <a:t>의 정의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4584" y="1797038"/>
            <a:ext cx="7492500" cy="923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Ajax</a:t>
            </a:r>
            <a:r>
              <a:rPr lang="ko-KR" altLang="en-US" sz="1200" dirty="0">
                <a:latin typeface="+mj-ea"/>
                <a:ea typeface="+mj-ea"/>
              </a:rPr>
              <a:t>란 </a:t>
            </a:r>
            <a:r>
              <a:rPr lang="en-US" altLang="ko-KR" sz="1200" dirty="0">
                <a:latin typeface="+mj-ea"/>
                <a:ea typeface="+mj-ea"/>
              </a:rPr>
              <a:t>Asynchronous Javascript(</a:t>
            </a:r>
            <a:r>
              <a:rPr lang="ko-KR" altLang="en-US" sz="1200" dirty="0">
                <a:latin typeface="+mj-ea"/>
                <a:ea typeface="+mj-ea"/>
              </a:rPr>
              <a:t>비동기 자바스크립트</a:t>
            </a:r>
            <a:r>
              <a:rPr lang="en-US" altLang="ko-KR" sz="1200" dirty="0">
                <a:latin typeface="+mj-ea"/>
                <a:ea typeface="+mj-ea"/>
              </a:rPr>
              <a:t>) and XML</a:t>
            </a:r>
            <a:r>
              <a:rPr lang="ko-KR" altLang="en-US" sz="1200" dirty="0">
                <a:latin typeface="+mj-ea"/>
                <a:ea typeface="+mj-ea"/>
              </a:rPr>
              <a:t>의 의미로</a:t>
            </a:r>
            <a:r>
              <a:rPr lang="en-US" altLang="ko-KR" sz="1200" dirty="0">
                <a:latin typeface="+mj-ea"/>
                <a:ea typeface="+mj-ea"/>
              </a:rPr>
              <a:t>,</a:t>
            </a:r>
            <a:r>
              <a:rPr lang="ko-KR" altLang="en-US" sz="1200" dirty="0">
                <a:latin typeface="+mj-ea"/>
                <a:ea typeface="+mj-ea"/>
              </a:rPr>
              <a:t> 자바스크립트</a:t>
            </a:r>
            <a:r>
              <a:rPr lang="en-US" altLang="ko-KR" sz="1200" dirty="0">
                <a:latin typeface="+mj-ea"/>
                <a:ea typeface="+mj-ea"/>
              </a:rPr>
              <a:t>(JS)</a:t>
            </a:r>
            <a:r>
              <a:rPr lang="ko-KR" altLang="en-US" sz="1200" dirty="0">
                <a:latin typeface="+mj-ea"/>
                <a:ea typeface="+mj-ea"/>
              </a:rPr>
              <a:t>를 사용한 비동기 통신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즉 클라이언트와 서버 간의 </a:t>
            </a:r>
            <a:r>
              <a:rPr lang="en-US" altLang="ko-KR" sz="1200" dirty="0">
                <a:latin typeface="+mj-ea"/>
                <a:ea typeface="+mj-ea"/>
              </a:rPr>
              <a:t>XML</a:t>
            </a:r>
            <a:r>
              <a:rPr lang="ko-KR" altLang="en-US" sz="1200" dirty="0">
                <a:latin typeface="+mj-ea"/>
                <a:ea typeface="+mj-ea"/>
              </a:rPr>
              <a:t>이나 </a:t>
            </a:r>
            <a:r>
              <a:rPr lang="en-US" altLang="ko-KR" sz="1200" dirty="0">
                <a:latin typeface="+mj-ea"/>
                <a:ea typeface="+mj-ea"/>
              </a:rPr>
              <a:t>JSON </a:t>
            </a:r>
            <a:r>
              <a:rPr lang="ko-KR" altLang="en-US" sz="1200" dirty="0">
                <a:latin typeface="+mj-ea"/>
                <a:ea typeface="+mj-ea"/>
              </a:rPr>
              <a:t>데이터를 주고받을 때 기술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   Ajax: jQuery</a:t>
            </a:r>
            <a:r>
              <a:rPr lang="ko-KR" altLang="en-US" sz="1200" dirty="0">
                <a:latin typeface="+mj-ea"/>
                <a:ea typeface="+mj-ea"/>
              </a:rPr>
              <a:t>를 응용한 것입니다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따라서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JQuery</a:t>
            </a:r>
            <a:r>
              <a:rPr lang="ko-KR" altLang="en-US" sz="1200" dirty="0">
                <a:latin typeface="+mj-ea"/>
                <a:ea typeface="+mj-ea"/>
              </a:rPr>
              <a:t>를 사용하기 위한 </a:t>
            </a:r>
            <a:r>
              <a:rPr lang="en-US" altLang="ko-KR" sz="1200" dirty="0">
                <a:latin typeface="+mj-ea"/>
                <a:ea typeface="+mj-ea"/>
              </a:rPr>
              <a:t>JS </a:t>
            </a:r>
            <a:r>
              <a:rPr lang="ko-KR" altLang="en-US" sz="1200" dirty="0">
                <a:latin typeface="+mj-ea"/>
                <a:ea typeface="+mj-ea"/>
              </a:rPr>
              <a:t>라이브러리를 연동시켜야 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0" y="3118941"/>
            <a:ext cx="3151464" cy="2839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5130" y="2850583"/>
            <a:ext cx="2763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기존 웹 페이지 동작 방식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533" y="3110948"/>
            <a:ext cx="3552825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16533" y="2850583"/>
            <a:ext cx="34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Ajax </a:t>
            </a:r>
            <a:r>
              <a:rPr lang="ko-KR" altLang="en-US" sz="1200" b="1" dirty="0">
                <a:latin typeface="+mj-ea"/>
                <a:ea typeface="+mj-ea"/>
              </a:rPr>
              <a:t>웹 페이지 동작 방식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348" y="6123608"/>
            <a:ext cx="3139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TEXT/XML/JSON </a:t>
            </a:r>
            <a:r>
              <a:rPr lang="ko-KR" altLang="en-US" sz="1400" dirty="0"/>
              <a:t>내용을 표시할 수 있는</a:t>
            </a:r>
            <a:endParaRPr lang="en-US" altLang="ko-KR" sz="1400" dirty="0"/>
          </a:p>
          <a:p>
            <a:r>
              <a:rPr lang="ko-KR" altLang="en-US" sz="1400" dirty="0"/>
              <a:t>문자열을 보냅니다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7116097" y="5663379"/>
            <a:ext cx="298384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91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16.5.1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4583" y="1899022"/>
            <a:ext cx="518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제이쿼리 </a:t>
            </a:r>
            <a:r>
              <a:rPr lang="en-US" altLang="ko-KR" sz="1200" b="1" dirty="0">
                <a:latin typeface="+mj-ea"/>
                <a:ea typeface="+mj-ea"/>
              </a:rPr>
              <a:t>Ajax </a:t>
            </a:r>
            <a:r>
              <a:rPr lang="ko-KR" altLang="en-US" sz="1200" b="1" dirty="0">
                <a:latin typeface="+mj-ea"/>
                <a:ea typeface="+mj-ea"/>
              </a:rPr>
              <a:t>사용 형식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9" y="2256183"/>
            <a:ext cx="6758608" cy="448860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$.ajax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(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  type: "</a:t>
            </a:r>
            <a:r>
              <a:rPr lang="en-US" altLang="ko-KR" sz="1200" b="1" dirty="0">
                <a:solidFill>
                  <a:srgbClr val="C00000"/>
                </a:solidFill>
                <a:latin typeface="+mj-ea"/>
                <a:ea typeface="+mj-ea"/>
              </a:rPr>
              <a:t>post </a:t>
            </a:r>
            <a:r>
              <a:rPr lang="ko-KR" altLang="en-US" sz="1200" b="1" dirty="0">
                <a:solidFill>
                  <a:srgbClr val="C00000"/>
                </a:solidFill>
                <a:latin typeface="+mj-ea"/>
                <a:ea typeface="+mj-ea"/>
              </a:rPr>
              <a:t>또는 </a:t>
            </a:r>
            <a:r>
              <a:rPr lang="en-US" altLang="ko-KR" sz="1200" b="1" dirty="0">
                <a:solidFill>
                  <a:srgbClr val="C00000"/>
                </a:solidFill>
                <a:latin typeface="+mj-ea"/>
                <a:ea typeface="+mj-ea"/>
              </a:rPr>
              <a:t>get</a:t>
            </a:r>
            <a:r>
              <a:rPr lang="en-US" altLang="ko-KR" sz="1200" b="1" dirty="0">
                <a:latin typeface="+mj-ea"/>
                <a:ea typeface="+mj-ea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  async:"</a:t>
            </a:r>
            <a:r>
              <a:rPr lang="en-US" altLang="ko-KR" sz="1200" b="1" dirty="0">
                <a:solidFill>
                  <a:srgbClr val="C00000"/>
                </a:solidFill>
                <a:latin typeface="+mj-ea"/>
                <a:ea typeface="+mj-ea"/>
              </a:rPr>
              <a:t>true </a:t>
            </a:r>
            <a:r>
              <a:rPr lang="ko-KR" altLang="en-US" sz="1200" b="1" dirty="0">
                <a:solidFill>
                  <a:srgbClr val="C00000"/>
                </a:solidFill>
                <a:latin typeface="+mj-ea"/>
                <a:ea typeface="+mj-ea"/>
              </a:rPr>
              <a:t>또는 </a:t>
            </a:r>
            <a:r>
              <a:rPr lang="en-US" altLang="ko-KR" sz="1200" b="1" dirty="0">
                <a:solidFill>
                  <a:srgbClr val="C00000"/>
                </a:solidFill>
                <a:latin typeface="+mj-ea"/>
                <a:ea typeface="+mj-ea"/>
              </a:rPr>
              <a:t>false</a:t>
            </a:r>
            <a:r>
              <a:rPr lang="en-US" altLang="ko-KR" sz="1200" b="1" dirty="0">
                <a:latin typeface="+mj-ea"/>
                <a:ea typeface="+mj-ea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  url: "</a:t>
            </a:r>
            <a:r>
              <a:rPr lang="ko-KR" altLang="en-US" sz="1200" b="1" dirty="0">
                <a:solidFill>
                  <a:srgbClr val="C00000"/>
                </a:solidFill>
                <a:latin typeface="+mj-ea"/>
                <a:ea typeface="+mj-ea"/>
              </a:rPr>
              <a:t>요청할 </a:t>
            </a:r>
            <a:r>
              <a:rPr lang="en-US" altLang="ko-KR" sz="1200" b="1" dirty="0">
                <a:solidFill>
                  <a:srgbClr val="C00000"/>
                </a:solidFill>
                <a:latin typeface="+mj-ea"/>
                <a:ea typeface="+mj-ea"/>
              </a:rPr>
              <a:t>URL</a:t>
            </a:r>
            <a:r>
              <a:rPr lang="en-US" altLang="ko-KR" sz="1200" b="1" dirty="0">
                <a:latin typeface="+mj-ea"/>
                <a:ea typeface="+mj-ea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  data: {</a:t>
            </a:r>
            <a:r>
              <a:rPr lang="ko-KR" altLang="en-US" sz="1200" b="1" dirty="0">
                <a:solidFill>
                  <a:srgbClr val="C00000"/>
                </a:solidFill>
                <a:latin typeface="+mj-ea"/>
                <a:ea typeface="+mj-ea"/>
              </a:rPr>
              <a:t>서버로 전송할 데이터</a:t>
            </a:r>
            <a:r>
              <a:rPr lang="en-US" altLang="ko-KR" sz="1200" b="1" dirty="0">
                <a:latin typeface="+mj-ea"/>
                <a:ea typeface="+mj-ea"/>
              </a:rPr>
              <a:t>},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  dataType: "</a:t>
            </a:r>
            <a:r>
              <a:rPr lang="ko-KR" altLang="en-US" sz="1200" b="1" dirty="0">
                <a:solidFill>
                  <a:srgbClr val="C00000"/>
                </a:solidFill>
                <a:latin typeface="+mj-ea"/>
                <a:ea typeface="+mj-ea"/>
              </a:rPr>
              <a:t>서버에서 전송받을 데이터형식</a:t>
            </a:r>
            <a:r>
              <a:rPr lang="en-US" altLang="ko-KR" sz="1200" b="1" dirty="0">
                <a:latin typeface="+mj-ea"/>
                <a:ea typeface="+mj-ea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  success: </a:t>
            </a:r>
            <a:r>
              <a:rPr lang="en-US" altLang="ko-KR" sz="1200" b="1" dirty="0">
                <a:latin typeface="+mj-ea"/>
              </a:rPr>
              <a:t>function(data,textStatus){ </a:t>
            </a:r>
            <a:endParaRPr lang="en-US" altLang="ko-KR" sz="12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     //</a:t>
            </a:r>
            <a:r>
              <a:rPr lang="ko-KR" altLang="en-US" sz="1200" b="1" dirty="0">
                <a:latin typeface="+mj-ea"/>
                <a:ea typeface="+mj-ea"/>
              </a:rPr>
              <a:t>정상 요청</a:t>
            </a:r>
            <a:r>
              <a:rPr lang="en-US" altLang="ko-KR" sz="1200" b="1" dirty="0">
                <a:latin typeface="+mj-ea"/>
                <a:ea typeface="+mj-ea"/>
              </a:rPr>
              <a:t>, </a:t>
            </a:r>
            <a:r>
              <a:rPr lang="ko-KR" altLang="en-US" sz="1200" b="1" dirty="0">
                <a:latin typeface="+mj-ea"/>
                <a:ea typeface="+mj-ea"/>
              </a:rPr>
              <a:t>응답 시 처리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  },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  error: function(xhr,status,error){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     //</a:t>
            </a:r>
            <a:r>
              <a:rPr lang="ko-KR" altLang="en-US" sz="1200" b="1" dirty="0">
                <a:latin typeface="+mj-ea"/>
                <a:ea typeface="+mj-ea"/>
              </a:rPr>
              <a:t>오류 발생 시 처리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  },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  complete: function(data,textStatus){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    //</a:t>
            </a:r>
            <a:r>
              <a:rPr lang="ko-KR" altLang="en-US" sz="1200" b="1" dirty="0">
                <a:latin typeface="+mj-ea"/>
                <a:ea typeface="+mj-ea"/>
              </a:rPr>
              <a:t>작업 완료 후 처리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}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) </a:t>
            </a:r>
            <a:r>
              <a:rPr lang="en-US" altLang="ko-KR" sz="1200" b="1" dirty="0">
                <a:latin typeface="+mj-ea"/>
                <a:ea typeface="+mj-ea"/>
              </a:rPr>
              <a:t>;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6793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4461" y="1520687"/>
            <a:ext cx="535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제이쿼리 </a:t>
            </a:r>
            <a:r>
              <a:rPr lang="en-US" altLang="ko-KR" sz="1200" b="1" dirty="0">
                <a:latin typeface="+mj-ea"/>
                <a:ea typeface="+mj-ea"/>
              </a:rPr>
              <a:t>ajax() </a:t>
            </a:r>
            <a:r>
              <a:rPr lang="ko-KR" altLang="en-US" sz="1200" b="1" dirty="0">
                <a:latin typeface="+mj-ea"/>
                <a:ea typeface="+mj-ea"/>
              </a:rPr>
              <a:t>메소드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기능 관련 속성들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190864"/>
              </p:ext>
            </p:extLst>
          </p:nvPr>
        </p:nvGraphicFramePr>
        <p:xfrm>
          <a:off x="977348" y="1752630"/>
          <a:ext cx="7142922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3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type</a:t>
                      </a:r>
                      <a:endParaRPr lang="ko-KR" altLang="en-US" sz="1400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통신 타입을 설정합니다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(post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또는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방식으로 선택합니다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url</a:t>
                      </a:r>
                      <a:endParaRPr lang="ko-KR" altLang="en-US" sz="1400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요청할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url(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호출할 서블릿의 </a:t>
                      </a:r>
                      <a:r>
                        <a:rPr lang="ko-KR" alt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맵핑이름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또는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페이지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설정합니다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async</a:t>
                      </a:r>
                      <a:endParaRPr lang="ko-KR" altLang="en-US" sz="1400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비동기식으로 처리할지의 여부를 설정합니다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-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false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인 경우 동기식으로 처리합니다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data</a:t>
                      </a:r>
                      <a:endParaRPr lang="ko-KR" altLang="en-US" sz="1400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서버에 요청할 때 보낼 매개변수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또는 값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설정합니다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dataType</a:t>
                      </a:r>
                      <a:endParaRPr lang="ko-KR" altLang="en-US" sz="1400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응답 받을 데이터 타입을 설정합니다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(XML, TEXT, HTML, JSON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success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요청 및 응답에 성공했을 때 처리 실행문을 설정합니다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error</a:t>
                      </a:r>
                      <a:endParaRPr lang="ko-KR" altLang="en-US" sz="1400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요청 및 응답에 실패했을 때 처리 실행문을 설정합니다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complete</a:t>
                      </a:r>
                      <a:endParaRPr lang="ko-KR" altLang="en-US" sz="1400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모든 작업을 마친 후 처리할 실행문을 설정합니다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091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16.5.2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470" y="2047461"/>
            <a:ext cx="758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latin typeface="+mj-ea"/>
                <a:ea typeface="+mj-ea"/>
              </a:rPr>
              <a:t>-</a:t>
            </a:r>
            <a:r>
              <a:rPr lang="en-US" altLang="ko-KR" sz="1200" dirty="0" err="1">
                <a:latin typeface="+mj-ea"/>
                <a:ea typeface="+mj-ea"/>
              </a:rPr>
              <a:t>src</a:t>
            </a:r>
            <a:r>
              <a:rPr lang="en-US" altLang="ko-KR" sz="1200" dirty="0">
                <a:latin typeface="+mj-ea"/>
                <a:ea typeface="+mj-ea"/>
              </a:rPr>
              <a:t>/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sec01.ex01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패키지</a:t>
            </a:r>
            <a:r>
              <a:rPr lang="ko-KR" altLang="en-US" sz="1200" dirty="0">
                <a:latin typeface="+mj-ea"/>
                <a:ea typeface="+mj-ea"/>
              </a:rPr>
              <a:t>를 만들고 </a:t>
            </a:r>
            <a:r>
              <a:rPr lang="en-US" altLang="ko-KR" sz="1200" dirty="0">
                <a:latin typeface="+mj-ea"/>
                <a:ea typeface="+mj-ea"/>
              </a:rPr>
              <a:t>AjaxTest1.java, AjaxTest2.java </a:t>
            </a:r>
            <a:r>
              <a:rPr lang="ko-KR" altLang="en-US" sz="1200" dirty="0">
                <a:latin typeface="+mj-ea"/>
                <a:ea typeface="+mj-ea"/>
              </a:rPr>
              <a:t>서블릿을 생성합니다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 -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 err="1">
                <a:latin typeface="+mj-ea"/>
                <a:ea typeface="+mj-ea"/>
              </a:rPr>
              <a:t>WebContent</a:t>
            </a:r>
            <a:r>
              <a:rPr lang="en-US" altLang="ko-KR" sz="1200" dirty="0">
                <a:latin typeface="+mj-ea"/>
                <a:ea typeface="+mj-ea"/>
              </a:rPr>
              <a:t>/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test03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폴더</a:t>
            </a:r>
            <a:r>
              <a:rPr lang="ko-KR" altLang="en-US" sz="1200" dirty="0">
                <a:latin typeface="+mj-ea"/>
                <a:ea typeface="+mj-ea"/>
              </a:rPr>
              <a:t>를 생성한 후</a:t>
            </a:r>
            <a:r>
              <a:rPr lang="en-US" altLang="ko-KR" sz="1200" dirty="0">
                <a:latin typeface="+mj-ea"/>
                <a:ea typeface="+mj-ea"/>
              </a:rPr>
              <a:t>,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ajax1.html, ajax2.html</a:t>
            </a:r>
            <a:r>
              <a:rPr lang="ko-KR" altLang="en-US" sz="1200" dirty="0">
                <a:latin typeface="+mj-ea"/>
                <a:ea typeface="+mj-ea"/>
              </a:rPr>
              <a:t>을 추가합니다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939705" y="2632971"/>
            <a:ext cx="2181225" cy="4143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F701B-AFC9-46B1-8C4B-53D24249A782}"/>
              </a:ext>
            </a:extLst>
          </p:cNvPr>
          <p:cNvSpPr txBox="1"/>
          <p:nvPr/>
        </p:nvSpPr>
        <p:spPr>
          <a:xfrm>
            <a:off x="5224091" y="2632971"/>
            <a:ext cx="35589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WebContent</a:t>
            </a:r>
            <a:r>
              <a:rPr lang="en-US" altLang="ko-KR" sz="1200" dirty="0"/>
              <a:t>/</a:t>
            </a:r>
            <a:r>
              <a:rPr lang="en-US" altLang="ko-KR" sz="1200" dirty="0">
                <a:solidFill>
                  <a:srgbClr val="0000FF"/>
                </a:solidFill>
              </a:rPr>
              <a:t>image </a:t>
            </a:r>
            <a:r>
              <a:rPr lang="ko-KR" altLang="en-US" sz="1200" dirty="0">
                <a:solidFill>
                  <a:srgbClr val="0000FF"/>
                </a:solidFill>
              </a:rPr>
              <a:t>폴더</a:t>
            </a:r>
            <a:r>
              <a:rPr lang="ko-KR" altLang="en-US" sz="1200" dirty="0"/>
              <a:t>를 생성하고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 err="1"/>
              <a:t>윈도우즈의</a:t>
            </a:r>
            <a:r>
              <a:rPr lang="ko-KR" altLang="en-US" sz="1200" dirty="0"/>
              <a:t>  사진 폴더에 있는 원하는 그림들을</a:t>
            </a:r>
            <a:endParaRPr lang="en-US" altLang="ko-KR" sz="1200" dirty="0"/>
          </a:p>
          <a:p>
            <a:r>
              <a:rPr lang="ko-KR" altLang="en-US" sz="1200" dirty="0"/>
              <a:t>최소 </a:t>
            </a:r>
            <a:r>
              <a:rPr lang="en-US" altLang="ko-KR" sz="1200" dirty="0"/>
              <a:t>4</a:t>
            </a:r>
            <a:r>
              <a:rPr lang="ko-KR" altLang="en-US" sz="1200" dirty="0"/>
              <a:t>개 복사합니다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강의장</a:t>
            </a:r>
            <a:r>
              <a:rPr lang="ko-KR" altLang="en-US" sz="1200" dirty="0"/>
              <a:t> 실습에서는 </a:t>
            </a:r>
            <a:endParaRPr lang="en-US" altLang="ko-KR" sz="1200" dirty="0"/>
          </a:p>
          <a:p>
            <a:r>
              <a:rPr lang="ko-KR" altLang="en-US" sz="1200" dirty="0" err="1"/>
              <a:t>사진폴더의</a:t>
            </a:r>
            <a:r>
              <a:rPr lang="ko-KR" altLang="en-US" sz="1200" dirty="0"/>
              <a:t> 꽃 폴더에 있는 </a:t>
            </a:r>
            <a:r>
              <a:rPr lang="en-US" altLang="ko-KR" sz="1200" dirty="0"/>
              <a:t>Img7,</a:t>
            </a:r>
            <a:r>
              <a:rPr lang="ko-KR" altLang="en-US" sz="1200" dirty="0"/>
              <a:t> </a:t>
            </a:r>
            <a:r>
              <a:rPr lang="en-US" altLang="ko-KR" sz="1200" dirty="0"/>
              <a:t>img8, img9, img10</a:t>
            </a:r>
          </a:p>
          <a:p>
            <a:r>
              <a:rPr lang="ko-KR" altLang="en-US" sz="1200" dirty="0"/>
              <a:t>파일을  복사했습니다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5076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8413" y="1293384"/>
            <a:ext cx="7235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AjaxTest1.java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04459" y="1570383"/>
            <a:ext cx="6225831" cy="5195070"/>
            <a:chOff x="308110" y="1549212"/>
            <a:chExt cx="6842060" cy="5574049"/>
          </a:xfrm>
        </p:grpSpPr>
        <p:grpSp>
          <p:nvGrpSpPr>
            <p:cNvPr id="4" name="그룹 3"/>
            <p:cNvGrpSpPr/>
            <p:nvPr/>
          </p:nvGrpSpPr>
          <p:grpSpPr>
            <a:xfrm>
              <a:off x="815008" y="1549212"/>
              <a:ext cx="6335162" cy="5574049"/>
              <a:chOff x="815008" y="1549212"/>
              <a:chExt cx="6335162" cy="5574049"/>
            </a:xfrm>
          </p:grpSpPr>
          <p:pic>
            <p:nvPicPr>
              <p:cNvPr id="2765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009" y="1549212"/>
                <a:ext cx="6335161" cy="31566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5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008" y="4735674"/>
                <a:ext cx="6335161" cy="2387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6" name="직선 연결선 5"/>
            <p:cNvCxnSpPr/>
            <p:nvPr/>
          </p:nvCxnSpPr>
          <p:spPr>
            <a:xfrm>
              <a:off x="1033669" y="4810539"/>
              <a:ext cx="725557" cy="198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08110" y="4645751"/>
              <a:ext cx="725559" cy="264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  <a:latin typeface="+mj-ea"/>
                  <a:ea typeface="+mj-ea"/>
                </a:rPr>
                <a:t>private</a:t>
              </a:r>
              <a:endParaRPr lang="ko-KR" altLang="en-US" sz="10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091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556" y="1213870"/>
            <a:ext cx="6361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ajax1.html</a:t>
            </a:r>
            <a:r>
              <a:rPr lang="ko-KR" altLang="en-US" sz="1200" dirty="0">
                <a:latin typeface="+mj-ea"/>
                <a:ea typeface="+mj-ea"/>
              </a:rPr>
              <a:t>을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09333" y="1490869"/>
            <a:ext cx="5277266" cy="5304850"/>
            <a:chOff x="736875" y="1490869"/>
            <a:chExt cx="5596308" cy="5434059"/>
          </a:xfrm>
        </p:grpSpPr>
        <p:pic>
          <p:nvPicPr>
            <p:cNvPr id="286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805" y="1490869"/>
              <a:ext cx="5585377" cy="1096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5" y="2587305"/>
              <a:ext cx="5596308" cy="4337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05C65-5CE1-46E1-964E-DF9BAC520676}"/>
              </a:ext>
            </a:extLst>
          </p:cNvPr>
          <p:cNvSpPr txBox="1"/>
          <p:nvPr/>
        </p:nvSpPr>
        <p:spPr>
          <a:xfrm>
            <a:off x="4105527" y="1091955"/>
            <a:ext cx="36840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&lt;!DOCTYPE html&gt;</a:t>
            </a:r>
          </a:p>
          <a:p>
            <a:r>
              <a:rPr lang="en-US" altLang="ko-KR" sz="1000" dirty="0"/>
              <a:t>&lt;html&gt;</a:t>
            </a:r>
          </a:p>
          <a:p>
            <a:r>
              <a:rPr lang="en-US" altLang="ko-KR" sz="1000" dirty="0"/>
              <a:t>&lt;head&gt;</a:t>
            </a:r>
          </a:p>
          <a:p>
            <a:r>
              <a:rPr lang="en-US" altLang="ko-KR" sz="1000" dirty="0"/>
              <a:t>&lt;meta charset=</a:t>
            </a:r>
            <a:r>
              <a:rPr lang="en-US" altLang="ko-KR" sz="1000" i="1" dirty="0"/>
              <a:t>"UTF-8"&gt;</a:t>
            </a:r>
          </a:p>
          <a:p>
            <a:r>
              <a:rPr lang="en-US" altLang="ko-KR" sz="1000" dirty="0"/>
              <a:t>&lt;title&gt;ID Ajax</a:t>
            </a:r>
            <a:r>
              <a:rPr lang="ko-KR" altLang="en-US" sz="1000" dirty="0"/>
              <a:t> 연습</a:t>
            </a:r>
            <a:r>
              <a:rPr lang="en-US" altLang="ko-KR" sz="1000" dirty="0"/>
              <a:t>1&lt;/title&gt;</a:t>
            </a:r>
          </a:p>
          <a:p>
            <a:r>
              <a:rPr lang="en-US" altLang="ko-KR" sz="1000" dirty="0"/>
              <a:t>&lt;script 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</a:t>
            </a:r>
            <a:r>
              <a:rPr lang="en-US" altLang="ko-KR" sz="1000" i="1" dirty="0"/>
              <a:t>"http://code.jquery.com/jquery-latest.min.js"&gt;&lt;/script&gt;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F06C5CF-F3A1-4AD5-9F36-17732E0EE81F}"/>
              </a:ext>
            </a:extLst>
          </p:cNvPr>
          <p:cNvCxnSpPr/>
          <p:nvPr/>
        </p:nvCxnSpPr>
        <p:spPr>
          <a:xfrm>
            <a:off x="2410691" y="1634836"/>
            <a:ext cx="15332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DDB265-0232-49DD-BB07-BAF8EFEB6891}"/>
              </a:ext>
            </a:extLst>
          </p:cNvPr>
          <p:cNvSpPr/>
          <p:nvPr/>
        </p:nvSpPr>
        <p:spPr>
          <a:xfrm>
            <a:off x="2172867" y="1352369"/>
            <a:ext cx="20088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>
                <a:latin typeface="+mj-ea"/>
              </a:rPr>
              <a:t>WebContent</a:t>
            </a:r>
            <a:r>
              <a:rPr lang="en-US" altLang="ko-KR" sz="1000" dirty="0">
                <a:latin typeface="+mj-ea"/>
              </a:rPr>
              <a:t>/</a:t>
            </a:r>
            <a:r>
              <a:rPr lang="en-US" altLang="ko-KR" sz="1000" dirty="0">
                <a:solidFill>
                  <a:srgbClr val="0000FF"/>
                </a:solidFill>
                <a:latin typeface="+mj-ea"/>
              </a:rPr>
              <a:t>test03/ajax1.html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25393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435" y="1550505"/>
            <a:ext cx="7295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en-US" altLang="ko-KR" sz="1200" dirty="0">
                <a:latin typeface="+mj-ea"/>
                <a:ea typeface="+mj-ea"/>
              </a:rPr>
              <a:t>http://localhost:8090/pro16/test03/ajax1.html</a:t>
            </a:r>
            <a:r>
              <a:rPr lang="ko-KR" altLang="en-US" sz="1200" dirty="0">
                <a:latin typeface="+mj-ea"/>
                <a:ea typeface="+mj-ea"/>
              </a:rPr>
              <a:t>로 요청하여 전송하기를 클릭하면 서버에서 </a:t>
            </a:r>
            <a:r>
              <a:rPr lang="en-US" altLang="ko-KR" sz="1200" dirty="0">
                <a:latin typeface="+mj-ea"/>
                <a:ea typeface="+mj-ea"/>
              </a:rPr>
              <a:t>ajax</a:t>
            </a:r>
            <a:r>
              <a:rPr lang="ko-KR" altLang="en-US" sz="1200" dirty="0">
                <a:latin typeface="+mj-ea"/>
                <a:ea typeface="+mj-ea"/>
              </a:rPr>
              <a:t>로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전송된 데이터를 </a:t>
            </a:r>
            <a:r>
              <a:rPr lang="en-US" altLang="ko-KR" sz="1200" dirty="0">
                <a:latin typeface="+mj-ea"/>
                <a:ea typeface="+mj-ea"/>
              </a:rPr>
              <a:t>&lt;div&gt; </a:t>
            </a:r>
            <a:r>
              <a:rPr lang="ko-KR" altLang="en-US" sz="1200" dirty="0">
                <a:latin typeface="+mj-ea"/>
                <a:ea typeface="+mj-ea"/>
              </a:rPr>
              <a:t>엘리먼트에 표시합니다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5435" y="3667539"/>
            <a:ext cx="7682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ko-KR" altLang="en-US" sz="1200" dirty="0">
                <a:latin typeface="+mj-ea"/>
                <a:ea typeface="+mj-ea"/>
              </a:rPr>
              <a:t>서버의 서블릿에서는 </a:t>
            </a:r>
            <a:r>
              <a:rPr lang="en-US" altLang="ko-KR" sz="1200" dirty="0">
                <a:latin typeface="+mj-ea"/>
                <a:ea typeface="+mj-ea"/>
              </a:rPr>
              <a:t>ajax</a:t>
            </a:r>
            <a:r>
              <a:rPr lang="ko-KR" altLang="en-US" sz="1200" dirty="0">
                <a:latin typeface="+mj-ea"/>
                <a:ea typeface="+mj-ea"/>
              </a:rPr>
              <a:t>로 전달된 매개변수 값을 콘솔로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2242618" y="2012170"/>
            <a:ext cx="3714750" cy="1457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2352674" y="4304057"/>
            <a:ext cx="22193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81338F-8DCA-44F1-BAFA-F07F1E3E8F40}"/>
              </a:ext>
            </a:extLst>
          </p:cNvPr>
          <p:cNvSpPr/>
          <p:nvPr/>
        </p:nvSpPr>
        <p:spPr>
          <a:xfrm>
            <a:off x="3288892" y="2286000"/>
            <a:ext cx="2757949" cy="530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393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234455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16.15.3 XML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연동하기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5435" y="1787933"/>
            <a:ext cx="6800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다음과 같이 </a:t>
            </a:r>
            <a:r>
              <a:rPr lang="en-US" altLang="ko-KR" sz="1200" dirty="0">
                <a:latin typeface="+mj-ea"/>
                <a:ea typeface="+mj-ea"/>
              </a:rPr>
              <a:t>AjaxTest2 </a:t>
            </a:r>
            <a:r>
              <a:rPr lang="ko-KR" altLang="en-US" sz="1200" dirty="0">
                <a:latin typeface="+mj-ea"/>
                <a:ea typeface="+mj-ea"/>
              </a:rPr>
              <a:t>서블릿 클래스를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178" y="2064932"/>
            <a:ext cx="5814874" cy="479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1251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80930"/>
            <a:ext cx="792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브라우저에서는 </a:t>
            </a:r>
            <a:r>
              <a:rPr lang="en-US" altLang="ko-KR" sz="1200" dirty="0">
                <a:latin typeface="+mj-ea"/>
                <a:ea typeface="+mj-ea"/>
              </a:rPr>
              <a:t>XML </a:t>
            </a:r>
            <a:r>
              <a:rPr lang="ko-KR" altLang="en-US" sz="1200" dirty="0">
                <a:latin typeface="+mj-ea"/>
                <a:ea typeface="+mj-ea"/>
              </a:rPr>
              <a:t>데이터를 받은 후 제이쿼리의 </a:t>
            </a:r>
            <a:r>
              <a:rPr lang="en-US" altLang="ko-KR" sz="1200" dirty="0">
                <a:latin typeface="+mj-ea"/>
                <a:ea typeface="+mj-ea"/>
              </a:rPr>
              <a:t>find() </a:t>
            </a:r>
            <a:r>
              <a:rPr lang="ko-KR" altLang="en-US" sz="1200" dirty="0">
                <a:latin typeface="+mj-ea"/>
                <a:ea typeface="+mj-ea"/>
              </a:rPr>
              <a:t>메서드에 </a:t>
            </a:r>
            <a:r>
              <a:rPr lang="en-US" altLang="ko-KR" sz="1200" dirty="0">
                <a:latin typeface="+mj-ea"/>
                <a:ea typeface="+mj-ea"/>
              </a:rPr>
              <a:t>&lt;title&gt;, &lt;writer&gt;,&lt;image&gt; </a:t>
            </a:r>
            <a:r>
              <a:rPr lang="ko-KR" altLang="en-US" sz="1200" dirty="0">
                <a:latin typeface="+mj-ea"/>
                <a:ea typeface="+mj-ea"/>
              </a:rPr>
              <a:t>태그 이름으로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호출하여 각각의 도서 정보를 가져옵니다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06780" y="1942595"/>
            <a:ext cx="5741035" cy="4605508"/>
            <a:chOff x="905479" y="1942595"/>
            <a:chExt cx="5741035" cy="4605508"/>
          </a:xfrm>
        </p:grpSpPr>
        <p:pic>
          <p:nvPicPr>
            <p:cNvPr id="317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479" y="1942595"/>
              <a:ext cx="5721157" cy="1253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357" y="3169833"/>
              <a:ext cx="5721157" cy="3378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BF807-8CAB-47B5-93A1-9CE765448933}"/>
              </a:ext>
            </a:extLst>
          </p:cNvPr>
          <p:cNvSpPr txBox="1"/>
          <p:nvPr/>
        </p:nvSpPr>
        <p:spPr>
          <a:xfrm>
            <a:off x="4228829" y="1823738"/>
            <a:ext cx="36840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&lt;!DOCTYPE html&gt;</a:t>
            </a:r>
          </a:p>
          <a:p>
            <a:r>
              <a:rPr lang="en-US" altLang="ko-KR" sz="1000" dirty="0"/>
              <a:t>&lt;html&gt;</a:t>
            </a:r>
          </a:p>
          <a:p>
            <a:r>
              <a:rPr lang="en-US" altLang="ko-KR" sz="1000" dirty="0"/>
              <a:t>&lt;head&gt;</a:t>
            </a:r>
          </a:p>
          <a:p>
            <a:r>
              <a:rPr lang="en-US" altLang="ko-KR" sz="1000" dirty="0"/>
              <a:t>&lt;meta charset=</a:t>
            </a:r>
            <a:r>
              <a:rPr lang="en-US" altLang="ko-KR" sz="1000" i="1" dirty="0"/>
              <a:t>"UTF-8"&gt;</a:t>
            </a:r>
          </a:p>
          <a:p>
            <a:r>
              <a:rPr lang="en-US" altLang="ko-KR" sz="1000" dirty="0"/>
              <a:t>&lt;title&gt;ID Ajax</a:t>
            </a:r>
            <a:r>
              <a:rPr lang="ko-KR" altLang="en-US" sz="1000" dirty="0"/>
              <a:t> 연습</a:t>
            </a:r>
            <a:r>
              <a:rPr lang="en-US" altLang="ko-KR" sz="1000" dirty="0"/>
              <a:t>2&lt;/title&gt;</a:t>
            </a:r>
          </a:p>
          <a:p>
            <a:r>
              <a:rPr lang="en-US" altLang="ko-KR" sz="1000" dirty="0"/>
              <a:t>&lt;script 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</a:t>
            </a:r>
            <a:r>
              <a:rPr lang="en-US" altLang="ko-KR" sz="1000" i="1" dirty="0"/>
              <a:t>"http://code.jquery.com/jquery-latest.min.js"&gt;&lt;/script&gt;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12539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16.1 HTML5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개념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9" y="1713016"/>
            <a:ext cx="7561193" cy="301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097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1" y="1470992"/>
            <a:ext cx="745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http://localhost:8090/pro16/test03/ajax2.html</a:t>
            </a:r>
            <a:r>
              <a:rPr lang="ko-KR" altLang="en-US" sz="1200" dirty="0">
                <a:latin typeface="+mj-ea"/>
                <a:ea typeface="+mj-ea"/>
              </a:rPr>
              <a:t>로 요청하여 도서정보 요청을 클릭하면 도서 정보와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이미지가 나타납니다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919102" y="1932657"/>
            <a:ext cx="2967865" cy="45102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3936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16.5.4 ID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 여부 확인하기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5678" y="1868557"/>
            <a:ext cx="783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b="1" dirty="0" err="1">
                <a:latin typeface="+mj-ea"/>
                <a:ea typeface="+mj-ea"/>
              </a:rPr>
              <a:t>src</a:t>
            </a:r>
            <a:r>
              <a:rPr lang="en-US" altLang="ko-KR" sz="1200" b="1" dirty="0">
                <a:latin typeface="+mj-ea"/>
                <a:ea typeface="+mj-ea"/>
              </a:rPr>
              <a:t>/</a:t>
            </a:r>
            <a:r>
              <a:rPr lang="en-US" altLang="ko-KR" sz="1200" dirty="0">
                <a:latin typeface="+mj-ea"/>
                <a:ea typeface="+mj-ea"/>
              </a:rPr>
              <a:t>sec02.ex01 </a:t>
            </a:r>
            <a:r>
              <a:rPr lang="ko-KR" altLang="en-US" sz="1200" dirty="0">
                <a:latin typeface="+mj-ea"/>
                <a:ea typeface="+mj-ea"/>
              </a:rPr>
              <a:t>패키지를 만들고 </a:t>
            </a:r>
            <a:r>
              <a:rPr lang="en-US" altLang="ko-KR" sz="1200" dirty="0" err="1">
                <a:latin typeface="+mj-ea"/>
                <a:ea typeface="+mj-ea"/>
              </a:rPr>
              <a:t>MemberDAO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클래스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en-US" altLang="ko-KR" sz="1200" dirty="0" err="1">
                <a:latin typeface="+mj-ea"/>
                <a:ea typeface="+mj-ea"/>
              </a:rPr>
              <a:t>MemberServlet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 err="1">
                <a:latin typeface="+mj-ea"/>
                <a:ea typeface="+mj-ea"/>
              </a:rPr>
              <a:t>서블릿</a:t>
            </a:r>
            <a:r>
              <a:rPr lang="ko-KR" altLang="en-US" sz="1200" dirty="0">
                <a:latin typeface="+mj-ea"/>
                <a:ea typeface="+mj-ea"/>
              </a:rPr>
              <a:t> 클래스를 만듭니다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그리고 </a:t>
            </a:r>
            <a:r>
              <a:rPr lang="en-US" altLang="ko-KR" sz="1200" dirty="0" err="1">
                <a:latin typeface="+mj-ea"/>
                <a:ea typeface="+mj-ea"/>
              </a:rPr>
              <a:t>Webcontent</a:t>
            </a:r>
            <a:r>
              <a:rPr lang="en-US" altLang="ko-KR" sz="1200" dirty="0">
                <a:latin typeface="+mj-ea"/>
                <a:ea typeface="+mj-ea"/>
              </a:rPr>
              <a:t>/test03/ajax3.html</a:t>
            </a:r>
            <a:r>
              <a:rPr lang="ko-KR" altLang="en-US" sz="1200" dirty="0">
                <a:latin typeface="+mj-ea"/>
                <a:ea typeface="+mj-ea"/>
              </a:rPr>
              <a:t>을 추가합니다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3127029" y="2330222"/>
            <a:ext cx="2035175" cy="3169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201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165" y="1322548"/>
            <a:ext cx="7504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MemberServlet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66427" y="1622928"/>
            <a:ext cx="5625548" cy="5132637"/>
            <a:chOff x="1162878" y="1718171"/>
            <a:chExt cx="5913783" cy="5362536"/>
          </a:xfrm>
        </p:grpSpPr>
        <p:pic>
          <p:nvPicPr>
            <p:cNvPr id="348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076" y="1718171"/>
              <a:ext cx="5881585" cy="295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878" y="4656125"/>
              <a:ext cx="5913783" cy="2424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3936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230" y="1332491"/>
            <a:ext cx="6838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MemberDAO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743250" y="1609489"/>
            <a:ext cx="5293654" cy="5168997"/>
            <a:chOff x="1193015" y="1609490"/>
            <a:chExt cx="5955589" cy="5524112"/>
          </a:xfrm>
        </p:grpSpPr>
        <p:pic>
          <p:nvPicPr>
            <p:cNvPr id="358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3015" y="1609490"/>
              <a:ext cx="5955589" cy="5034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991" y="6634920"/>
              <a:ext cx="1161636" cy="498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3936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0" y="1282796"/>
            <a:ext cx="7345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en-US" altLang="ko-KR" sz="1200" dirty="0">
                <a:latin typeface="+mj-ea"/>
                <a:ea typeface="+mj-ea"/>
              </a:rPr>
              <a:t>ajax3.html</a:t>
            </a:r>
            <a:r>
              <a:rPr lang="ko-KR" altLang="en-US" sz="1200" dirty="0">
                <a:latin typeface="+mj-ea"/>
                <a:ea typeface="+mj-ea"/>
              </a:rPr>
              <a:t>을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74" y="1559795"/>
            <a:ext cx="6209472" cy="501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158D5-CFCA-47B2-9249-EF0889B115C7}"/>
              </a:ext>
            </a:extLst>
          </p:cNvPr>
          <p:cNvSpPr txBox="1"/>
          <p:nvPr/>
        </p:nvSpPr>
        <p:spPr>
          <a:xfrm>
            <a:off x="4892507" y="1260455"/>
            <a:ext cx="36840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&lt;!DOCTYPE html&gt;</a:t>
            </a:r>
          </a:p>
          <a:p>
            <a:r>
              <a:rPr lang="en-US" altLang="ko-KR" sz="1000" dirty="0"/>
              <a:t>&lt;html&gt;</a:t>
            </a:r>
          </a:p>
          <a:p>
            <a:r>
              <a:rPr lang="en-US" altLang="ko-KR" sz="1000" dirty="0"/>
              <a:t>&lt;head&gt;</a:t>
            </a:r>
          </a:p>
          <a:p>
            <a:r>
              <a:rPr lang="en-US" altLang="ko-KR" sz="1000" dirty="0"/>
              <a:t>&lt;meta charset=</a:t>
            </a:r>
            <a:r>
              <a:rPr lang="en-US" altLang="ko-KR" sz="1000" i="1" dirty="0"/>
              <a:t>"UTF-8"&gt;</a:t>
            </a:r>
          </a:p>
          <a:p>
            <a:r>
              <a:rPr lang="en-US" altLang="ko-KR" sz="1000" dirty="0"/>
              <a:t>&lt;title&gt;ID Ajax</a:t>
            </a:r>
            <a:r>
              <a:rPr lang="ko-KR" altLang="en-US" sz="1000" dirty="0"/>
              <a:t> 연습</a:t>
            </a:r>
            <a:r>
              <a:rPr lang="en-US" altLang="ko-KR" sz="1000" dirty="0"/>
              <a:t>2&lt;/title&gt;</a:t>
            </a:r>
          </a:p>
          <a:p>
            <a:r>
              <a:rPr lang="en-US" altLang="ko-KR" sz="1000" dirty="0"/>
              <a:t>&lt;script 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</a:t>
            </a:r>
            <a:r>
              <a:rPr lang="en-US" altLang="ko-KR" sz="1000" i="1" dirty="0"/>
              <a:t>"http://code.jquery.com/jquery-latest.min.js"&gt;&lt;/script&gt;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2160913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86" y="1286314"/>
            <a:ext cx="6480313" cy="242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6103" y="3829187"/>
            <a:ext cx="7633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en-US" altLang="ko-KR" sz="1200" dirty="0">
                <a:latin typeface="+mj-ea"/>
                <a:ea typeface="+mj-ea"/>
              </a:rPr>
              <a:t>http://localhost:8090/pro16/test03/ajax3.html</a:t>
            </a:r>
            <a:r>
              <a:rPr lang="ko-KR" altLang="en-US" sz="1200" dirty="0">
                <a:latin typeface="+mj-ea"/>
                <a:ea typeface="+mj-ea"/>
              </a:rPr>
              <a:t>로 요청하여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를 입력합니다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343521" y="4677809"/>
            <a:ext cx="3686175" cy="1438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/>
          <p:nvPr/>
        </p:nvPicPr>
        <p:blipFill>
          <a:blip r:embed="rId4"/>
          <a:stretch>
            <a:fillRect/>
          </a:stretch>
        </p:blipFill>
        <p:spPr>
          <a:xfrm>
            <a:off x="4702407" y="4677809"/>
            <a:ext cx="3771900" cy="1495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43521" y="4432852"/>
            <a:ext cx="3361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존재하는 아이디를 입력한 경우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7358" y="4389826"/>
            <a:ext cx="3361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새 아이디를 입력한 경우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091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500809"/>
            <a:ext cx="464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JSON </a:t>
            </a:r>
            <a:r>
              <a:rPr lang="ko-KR" altLang="en-US" sz="1200" b="1" dirty="0">
                <a:latin typeface="+mj-ea"/>
                <a:ea typeface="+mj-ea"/>
              </a:rPr>
              <a:t>정의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6470" y="1777808"/>
            <a:ext cx="7593495" cy="14773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JSON( Javascript Object Notation)</a:t>
            </a:r>
            <a:r>
              <a:rPr lang="ko-KR" altLang="en-US" sz="1200" dirty="0">
                <a:latin typeface="+mj-ea"/>
                <a:ea typeface="+mj-ea"/>
              </a:rPr>
              <a:t>은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name/value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쌍으로 이루어진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데이터 객체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를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전달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하기 위해 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인간이 읽을 수 있는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텍스트를 사용하는 개방형 표준 데이터 형식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비동기 브라우저</a:t>
            </a:r>
            <a:r>
              <a:rPr lang="en-US" altLang="ko-KR" sz="1200" dirty="0">
                <a:latin typeface="+mj-ea"/>
                <a:ea typeface="+mj-ea"/>
              </a:rPr>
              <a:t>/</a:t>
            </a:r>
            <a:r>
              <a:rPr lang="ko-KR" altLang="en-US" sz="1200" dirty="0">
                <a:latin typeface="+mj-ea"/>
                <a:ea typeface="+mj-ea"/>
              </a:rPr>
              <a:t>서버 통신</a:t>
            </a:r>
            <a:r>
              <a:rPr lang="en-US" altLang="ko-KR" sz="1200" dirty="0">
                <a:latin typeface="+mj-ea"/>
                <a:ea typeface="+mj-ea"/>
              </a:rPr>
              <a:t>(Ajax)</a:t>
            </a:r>
            <a:r>
              <a:rPr lang="ko-KR" altLang="en-US" sz="1200" dirty="0">
                <a:latin typeface="+mj-ea"/>
                <a:ea typeface="+mj-ea"/>
              </a:rPr>
              <a:t>을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위해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XML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을 대체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하는 데이터 전송 형식 중 하나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자바스크립트에서 파생된 것이므로 자바스크립트의 구문 형식을 따르지만 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프로그래밍 언어나 플랫폼에 독립적</a:t>
            </a:r>
            <a:r>
              <a:rPr lang="ko-KR" altLang="en-US" sz="1200" dirty="0">
                <a:latin typeface="+mj-ea"/>
                <a:ea typeface="+mj-ea"/>
              </a:rPr>
              <a:t>이어서 쉽게 사용할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8115597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2182" y="1355899"/>
            <a:ext cx="19752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JSON</a:t>
            </a:r>
            <a:r>
              <a:rPr lang="ko-KR" altLang="en-US" sz="1200" b="1" dirty="0">
                <a:latin typeface="+mj-ea"/>
                <a:ea typeface="+mj-ea"/>
              </a:rPr>
              <a:t>의 여러 가지 자료형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201014"/>
              </p:ext>
            </p:extLst>
          </p:nvPr>
        </p:nvGraphicFramePr>
        <p:xfrm>
          <a:off x="809919" y="1632898"/>
          <a:ext cx="7568768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7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59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자료형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05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수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(Number)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정수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76,197,750,-11,-234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544">
                <a:tc v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실수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고정소수점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3.14, -2.717, 45.78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실수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부동소수점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1e4, 2.5e34, 5.67e-9, 7.66E-3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문자열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문자열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"1234"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"true"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"apple-num"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사랑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"JSP"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제어 문자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\b (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백스페이스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\f (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폼 피드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\n (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개행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\r (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캐리지 반환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\t (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탭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\" (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따옴표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\/ (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슬래시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\\ (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역슬래시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배열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배열은 대괄호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[ ]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나타냅니다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배열의 각 요소는 기본 자료형이거나 배열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객체입니다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각 요소들은 콤마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(,)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구별합니다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name”: [“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홍길동”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 ”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이순신”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 ”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임꺽정”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]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//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대괄호 안에 배열 요소를 콤마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(,)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구분해서 나열합니다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객체</a:t>
                      </a:r>
                      <a:endParaRPr lang="ko-KR" altLang="en-US" sz="1000" b="1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JSON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객체는 중괄호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{ }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둘러싸서 표현합니다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콤마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(,)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사용해 여러 프로퍼티를 포함할 수있습니다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1000" b="1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   "name": "</a:t>
                      </a:r>
                      <a:r>
                        <a:rPr lang="ko-KR" altLang="en-US" sz="1000" b="1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홍길동</a:t>
                      </a:r>
                      <a:r>
                        <a:rPr lang="en-US" altLang="ko-KR" sz="1000" b="1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1000" b="1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   "age": 16,</a:t>
                      </a:r>
                    </a:p>
                    <a:p>
                      <a:r>
                        <a:rPr lang="en-US" altLang="ko-KR" sz="1000" b="1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   "weight": 67</a:t>
                      </a:r>
                    </a:p>
                    <a:p>
                      <a:r>
                        <a:rPr lang="en-US" altLang="ko-KR" sz="1000" b="1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//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중괄호 안에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name/value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쌍을 콤마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(,)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구분해서 나열합니다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0913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5496" y="1570383"/>
            <a:ext cx="708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ea"/>
                <a:ea typeface="+mj-ea"/>
              </a:rPr>
              <a:t>배열 이름이 </a:t>
            </a:r>
            <a:r>
              <a:rPr lang="en-US" altLang="ko-KR" sz="1200" b="1" dirty="0">
                <a:latin typeface="+mj-ea"/>
                <a:ea typeface="+mj-ea"/>
              </a:rPr>
              <a:t>members</a:t>
            </a:r>
            <a:r>
              <a:rPr lang="ko-KR" altLang="en-US" sz="1200" b="1" dirty="0">
                <a:latin typeface="+mj-ea"/>
                <a:ea typeface="+mj-ea"/>
              </a:rPr>
              <a:t>이고 </a:t>
            </a:r>
            <a:r>
              <a:rPr lang="en-US" altLang="ko-KR" sz="1200" b="1" dirty="0">
                <a:latin typeface="+mj-ea"/>
                <a:ea typeface="+mj-ea"/>
              </a:rPr>
              <a:t>JSON </a:t>
            </a:r>
            <a:r>
              <a:rPr lang="ko-KR" altLang="en-US" sz="1200" b="1" dirty="0">
                <a:latin typeface="+mj-ea"/>
                <a:ea typeface="+mj-ea"/>
              </a:rPr>
              <a:t>객체를 배열 요소로 가지는 </a:t>
            </a:r>
            <a:r>
              <a:rPr lang="en-US" altLang="ko-KR" sz="1200" b="1" dirty="0">
                <a:latin typeface="+mj-ea"/>
                <a:ea typeface="+mj-ea"/>
              </a:rPr>
              <a:t>JSON </a:t>
            </a:r>
            <a:r>
              <a:rPr lang="ko-KR" altLang="en-US" sz="1200" b="1" dirty="0">
                <a:latin typeface="+mj-ea"/>
                <a:ea typeface="+mj-ea"/>
              </a:rPr>
              <a:t>배열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96" y="1847381"/>
            <a:ext cx="7281553" cy="140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649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16.6.1 JSON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자료형 사용 실습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5435" y="1926432"/>
            <a:ext cx="7404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 err="1">
                <a:latin typeface="+mj-ea"/>
                <a:ea typeface="+mj-ea"/>
              </a:rPr>
              <a:t>WebContent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하위에 </a:t>
            </a:r>
            <a:r>
              <a:rPr lang="en-US" altLang="ko-KR" sz="1200" dirty="0">
                <a:latin typeface="+mj-ea"/>
              </a:rPr>
              <a:t>test04 </a:t>
            </a:r>
            <a:r>
              <a:rPr lang="ko-KR" altLang="en-US" sz="1200" dirty="0">
                <a:latin typeface="+mj-ea"/>
              </a:rPr>
              <a:t>폴더를 </a:t>
            </a:r>
            <a:r>
              <a:rPr lang="ko-KR" altLang="en-US" sz="1200" dirty="0">
                <a:latin typeface="+mj-ea"/>
                <a:ea typeface="+mj-ea"/>
              </a:rPr>
              <a:t>만들고 </a:t>
            </a:r>
            <a:r>
              <a:rPr lang="en-US" altLang="ko-KR" sz="1200" dirty="0" err="1">
                <a:latin typeface="+mj-ea"/>
                <a:ea typeface="+mj-ea"/>
              </a:rPr>
              <a:t>json</a:t>
            </a:r>
            <a:r>
              <a:rPr lang="en-US" altLang="ko-KR" sz="1200" dirty="0">
                <a:latin typeface="+mj-ea"/>
                <a:ea typeface="+mj-ea"/>
              </a:rPr>
              <a:t>[1-4]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jsp </a:t>
            </a:r>
            <a:r>
              <a:rPr lang="ko-KR" altLang="en-US" sz="1200" dirty="0">
                <a:latin typeface="+mj-ea"/>
                <a:ea typeface="+mj-ea"/>
              </a:rPr>
              <a:t>파일을 생성합니다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10239" y="2332640"/>
            <a:ext cx="2267637" cy="32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06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16.2 HTML5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시맨틱 웹을 위한 구성 요소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642483"/>
            <a:ext cx="426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시맨틱 웹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(Semantic Web)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정의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0100" y="1919482"/>
            <a:ext cx="7762461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기계가 이해할 수 있고 처리할 수 있는 웹 콘텐츠를 만드는 것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j-ea"/>
                <a:ea typeface="+mj-ea"/>
              </a:rPr>
              <a:t> 1998</a:t>
            </a:r>
            <a:r>
              <a:rPr lang="ko-KR" altLang="en-US" sz="1200" dirty="0">
                <a:latin typeface="+mj-ea"/>
                <a:ea typeface="+mj-ea"/>
              </a:rPr>
              <a:t>년 월드 와이드 웹</a:t>
            </a:r>
            <a:r>
              <a:rPr lang="en-US" altLang="ko-KR" sz="1200" dirty="0">
                <a:latin typeface="+mj-ea"/>
                <a:ea typeface="+mj-ea"/>
              </a:rPr>
              <a:t>(WWW)</a:t>
            </a:r>
            <a:r>
              <a:rPr lang="ko-KR" altLang="en-US" sz="1200" dirty="0">
                <a:latin typeface="+mj-ea"/>
                <a:ea typeface="+mj-ea"/>
              </a:rPr>
              <a:t>의 창시자인 팀 버너스 리</a:t>
            </a:r>
            <a:r>
              <a:rPr lang="en-US" altLang="ko-KR" sz="1200" dirty="0">
                <a:latin typeface="+mj-ea"/>
                <a:ea typeface="+mj-ea"/>
              </a:rPr>
              <a:t>(Tim Berners Lee)</a:t>
            </a:r>
            <a:r>
              <a:rPr lang="ko-KR" altLang="en-US" sz="1200" dirty="0">
                <a:latin typeface="+mj-ea"/>
                <a:ea typeface="+mj-ea"/>
              </a:rPr>
              <a:t>에 의해 개발되고 정의된 개념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2775216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16.1.1 JSP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페이지에 이미지 포함 실습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4461" y="3321507"/>
            <a:ext cx="5814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HTML5</a:t>
            </a:r>
            <a:r>
              <a:rPr lang="ko-KR" altLang="en-US" sz="1200" b="1" dirty="0">
                <a:latin typeface="+mj-ea"/>
                <a:ea typeface="+mj-ea"/>
              </a:rPr>
              <a:t>에 추가된 여러 가지 태그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0162"/>
              </p:ext>
            </p:extLst>
          </p:nvPr>
        </p:nvGraphicFramePr>
        <p:xfrm>
          <a:off x="904461" y="3598506"/>
          <a:ext cx="7036904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태그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&lt;header&gt;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머리말을 나타내는 태그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&lt;hgroup&gt;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제목과 부제목을 묶는 태그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&lt;nav&gt;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메뉴 부분을 나타내는 태그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&lt;section&gt;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제목별로 나눌 수 있는 태그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&lt;article&gt;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개별 콘텐츠를 나타내는 태그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&lt;aside&gt;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왼쪽 또는 오른쪽에 위치하는 사이드 바를 나타내는 태그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&lt;footer&gt;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하단의 정보를 표시하는 태그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6499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421296"/>
            <a:ext cx="7394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json1.jsp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25" y="1698295"/>
            <a:ext cx="6826940" cy="408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6490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225" y="1441173"/>
            <a:ext cx="7712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http://localhost:8090/pro16/test04/json1.jsp</a:t>
            </a:r>
            <a:r>
              <a:rPr lang="ko-KR" altLang="en-US" sz="1200" dirty="0">
                <a:latin typeface="+mj-ea"/>
                <a:ea typeface="+mj-ea"/>
              </a:rPr>
              <a:t>로 요청하여 출력을 클릭하면 배열 요소의 값을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23088" y="1954227"/>
            <a:ext cx="3420745" cy="22339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623088" y="2782958"/>
            <a:ext cx="398408" cy="218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6490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165" y="1480930"/>
            <a:ext cx="7861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이번에는 정수 자료형을 배열로 저장한 후 화면에 출력해 보겠습니다</a:t>
            </a:r>
            <a:r>
              <a:rPr lang="en-US" altLang="ko-KR" sz="1200" dirty="0">
                <a:latin typeface="+mj-ea"/>
                <a:ea typeface="+mj-ea"/>
              </a:rPr>
              <a:t>. json2.jsp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33" y="1757929"/>
            <a:ext cx="6911630" cy="38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3541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383" y="1827503"/>
            <a:ext cx="3524250" cy="2305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50504"/>
            <a:ext cx="7603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en-US" altLang="ko-KR" sz="1200" dirty="0">
                <a:latin typeface="+mj-ea"/>
                <a:ea typeface="+mj-ea"/>
              </a:rPr>
              <a:t>http://localhost:8090/pro16/test04/json2.jsp</a:t>
            </a:r>
            <a:r>
              <a:rPr lang="ko-KR" altLang="en-US" sz="1200" dirty="0">
                <a:latin typeface="+mj-ea"/>
                <a:ea typeface="+mj-ea"/>
              </a:rPr>
              <a:t>로 요청한 후 출력을 클릭하여 결과를 확인합니다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91383" y="2673626"/>
            <a:ext cx="422000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6490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226" y="1480930"/>
            <a:ext cx="7484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ko-KR" altLang="en-US" sz="1200" dirty="0">
                <a:latin typeface="+mj-ea"/>
                <a:ea typeface="+mj-ea"/>
              </a:rPr>
              <a:t>이번에는 </a:t>
            </a:r>
            <a:r>
              <a:rPr lang="en-US" altLang="ko-KR" sz="1200" dirty="0">
                <a:latin typeface="+mj-ea"/>
                <a:ea typeface="+mj-ea"/>
              </a:rPr>
              <a:t>JSON </a:t>
            </a:r>
            <a:r>
              <a:rPr lang="ko-KR" altLang="en-US" sz="1200" dirty="0">
                <a:latin typeface="+mj-ea"/>
                <a:ea typeface="+mj-ea"/>
              </a:rPr>
              <a:t>객체에 회원 정보를 저장한 후 다시 회원 정보를 출력해 보겠습니다</a:t>
            </a:r>
            <a:r>
              <a:rPr lang="en-US" altLang="ko-KR" sz="1200" dirty="0">
                <a:latin typeface="+mj-ea"/>
                <a:ea typeface="+mj-ea"/>
              </a:rPr>
              <a:t>. json3.jsp</a:t>
            </a:r>
            <a:r>
              <a:rPr lang="ko-KR" altLang="en-US" sz="1200" dirty="0">
                <a:latin typeface="+mj-ea"/>
                <a:ea typeface="+mj-ea"/>
              </a:rPr>
              <a:t>를 다음과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97" y="1942595"/>
            <a:ext cx="7128221" cy="4216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3541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600199"/>
            <a:ext cx="7873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7. </a:t>
            </a:r>
            <a:r>
              <a:rPr lang="en-US" altLang="ko-KR" sz="1200" dirty="0">
                <a:latin typeface="+mj-ea"/>
                <a:ea typeface="+mj-ea"/>
              </a:rPr>
              <a:t>http://localhost:8090/pro16/test04/json3.jsp</a:t>
            </a:r>
            <a:r>
              <a:rPr lang="ko-KR" altLang="en-US" sz="1200" dirty="0">
                <a:latin typeface="+mj-ea"/>
                <a:ea typeface="+mj-ea"/>
              </a:rPr>
              <a:t>로 요청하여 실행 결과를 확인합니다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390775" y="1966911"/>
            <a:ext cx="3448050" cy="2466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3541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60443"/>
            <a:ext cx="765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8. </a:t>
            </a:r>
            <a:r>
              <a:rPr lang="ko-KR" altLang="en-US" sz="1200" dirty="0">
                <a:latin typeface="+mj-ea"/>
                <a:ea typeface="+mj-ea"/>
              </a:rPr>
              <a:t>마지막으로 이번에는 </a:t>
            </a:r>
            <a:r>
              <a:rPr lang="en-US" altLang="ko-KR" sz="1200" dirty="0">
                <a:latin typeface="+mj-ea"/>
                <a:ea typeface="+mj-ea"/>
              </a:rPr>
              <a:t>JSON </a:t>
            </a:r>
            <a:r>
              <a:rPr lang="ko-KR" altLang="en-US" sz="1200" dirty="0">
                <a:latin typeface="+mj-ea"/>
                <a:ea typeface="+mj-ea"/>
              </a:rPr>
              <a:t>배열의 요소에 </a:t>
            </a:r>
            <a:r>
              <a:rPr lang="en-US" altLang="ko-KR" sz="1200" dirty="0">
                <a:latin typeface="+mj-ea"/>
                <a:ea typeface="+mj-ea"/>
              </a:rPr>
              <a:t>JSON </a:t>
            </a:r>
            <a:r>
              <a:rPr lang="ko-KR" altLang="en-US" sz="1200" dirty="0">
                <a:latin typeface="+mj-ea"/>
                <a:ea typeface="+mj-ea"/>
              </a:rPr>
              <a:t>객체를 저장한 후 다시 배열에 접근하여 </a:t>
            </a:r>
            <a:r>
              <a:rPr lang="en-US" altLang="ko-KR" sz="1200" dirty="0">
                <a:latin typeface="+mj-ea"/>
                <a:ea typeface="+mj-ea"/>
              </a:rPr>
              <a:t>JSON </a:t>
            </a:r>
            <a:r>
              <a:rPr lang="ko-KR" altLang="en-US" sz="1200" dirty="0">
                <a:latin typeface="+mj-ea"/>
                <a:ea typeface="+mj-ea"/>
              </a:rPr>
              <a:t>객체의 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속성 값을 출력해 보겠습니다</a:t>
            </a:r>
            <a:r>
              <a:rPr lang="en-US" altLang="ko-KR" sz="1200" dirty="0">
                <a:latin typeface="+mj-ea"/>
                <a:ea typeface="+mj-ea"/>
              </a:rPr>
              <a:t>. json4.jsp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24274" y="2107094"/>
            <a:ext cx="6252127" cy="4450659"/>
            <a:chOff x="405111" y="2324100"/>
            <a:chExt cx="8252286" cy="6181724"/>
          </a:xfrm>
        </p:grpSpPr>
        <p:pic>
          <p:nvPicPr>
            <p:cNvPr id="4710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847" y="2324100"/>
              <a:ext cx="8210550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0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111" y="4533899"/>
              <a:ext cx="8239125" cy="397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3541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252" y="1431234"/>
            <a:ext cx="674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9. </a:t>
            </a:r>
            <a:r>
              <a:rPr lang="ko-KR" altLang="en-US" sz="1200" dirty="0">
                <a:latin typeface="+mj-ea"/>
                <a:ea typeface="+mj-ea"/>
              </a:rPr>
              <a:t>다음은 실행 결과입니다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24584" y="1974850"/>
            <a:ext cx="3164205" cy="3365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3541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16.6.2 Ajax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 서버와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주고받기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790048"/>
            <a:ext cx="7941365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다음 사이트로 접속합니다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  •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https://code.google.com/archive/p/json-simple/downloads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json-simple-1.1.1.jar</a:t>
            </a:r>
            <a:r>
              <a:rPr lang="ko-KR" altLang="en-US" sz="1200" dirty="0">
                <a:latin typeface="+mj-ea"/>
                <a:ea typeface="+mj-ea"/>
              </a:rPr>
              <a:t>를 클릭해 다운로드합니다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87584" y="2677663"/>
            <a:ext cx="5731510" cy="36029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570383" y="3548270"/>
            <a:ext cx="1023730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5541" y="6280653"/>
            <a:ext cx="313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dololak.tistory.com</a:t>
            </a:r>
            <a:r>
              <a:rPr lang="en-US" altLang="ko-KR" dirty="0">
                <a:hlinkClick r:id="rId3"/>
              </a:rPr>
              <a:t>/625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971B6-0B4A-4992-9159-CCFF69FA742D}"/>
              </a:ext>
            </a:extLst>
          </p:cNvPr>
          <p:cNvSpPr txBox="1"/>
          <p:nvPr/>
        </p:nvSpPr>
        <p:spPr>
          <a:xfrm>
            <a:off x="6324600" y="1679857"/>
            <a:ext cx="270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https://jar-download.com/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4644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7336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이클립스 프로젝트의 </a:t>
            </a:r>
            <a:r>
              <a:rPr lang="en-US" altLang="ko-KR" sz="1200" dirty="0">
                <a:latin typeface="+mj-ea"/>
                <a:ea typeface="+mj-ea"/>
              </a:rPr>
              <a:t>/</a:t>
            </a:r>
            <a:r>
              <a:rPr lang="en-US" altLang="ko-KR" sz="1200" dirty="0" err="1">
                <a:latin typeface="+mj-ea"/>
                <a:ea typeface="+mj-ea"/>
              </a:rPr>
              <a:t>WebContent</a:t>
            </a:r>
            <a:r>
              <a:rPr lang="en-US" altLang="ko-KR" sz="1200" dirty="0">
                <a:latin typeface="+mj-ea"/>
                <a:ea typeface="+mj-ea"/>
              </a:rPr>
              <a:t>/WEB-INF/lib </a:t>
            </a:r>
            <a:r>
              <a:rPr lang="ko-KR" altLang="en-US" sz="1200" dirty="0">
                <a:latin typeface="+mj-ea"/>
                <a:ea typeface="+mj-ea"/>
              </a:rPr>
              <a:t>폴더에 붙여 넣습니다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65538" y="1817564"/>
            <a:ext cx="2571750" cy="2905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167390" y="3349487"/>
            <a:ext cx="1302026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64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762969"/>
            <a:ext cx="3516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HTML4</a:t>
            </a:r>
            <a:r>
              <a:rPr lang="ko-KR" altLang="en-US" sz="1200" b="1" dirty="0">
                <a:latin typeface="+mj-ea"/>
                <a:ea typeface="+mj-ea"/>
              </a:rPr>
              <a:t>를 이용한 </a:t>
            </a:r>
            <a:r>
              <a:rPr lang="ko-KR" altLang="ko-KR" sz="1200" b="1" dirty="0">
                <a:latin typeface="+mj-ea"/>
                <a:ea typeface="+mj-ea"/>
              </a:rPr>
              <a:t>화면 레이아웃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92300" y="1767220"/>
            <a:ext cx="3607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HTML5</a:t>
            </a:r>
            <a:r>
              <a:rPr lang="ko-KR" altLang="ko-KR" sz="1200" b="1" dirty="0">
                <a:latin typeface="+mj-ea"/>
                <a:ea typeface="+mj-ea"/>
              </a:rPr>
              <a:t>를 이용한 화면 레이아웃</a:t>
            </a:r>
            <a:endParaRPr lang="ko-KR" altLang="en-US" sz="1200" b="1" dirty="0">
              <a:latin typeface="+mj-ea"/>
              <a:ea typeface="+mj-ea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383" y="1835678"/>
            <a:ext cx="4336843" cy="2658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35678"/>
            <a:ext cx="4280382" cy="2577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16.2 HTML5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시맨틱 웹을 위한 구성 요소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60974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41174"/>
            <a:ext cx="769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이번에는 </a:t>
            </a:r>
            <a:r>
              <a:rPr lang="en-US" altLang="ko-KR" sz="1200" dirty="0">
                <a:latin typeface="+mj-ea"/>
                <a:ea typeface="+mj-ea"/>
              </a:rPr>
              <a:t>JSP</a:t>
            </a:r>
            <a:r>
              <a:rPr lang="ko-KR" altLang="en-US" sz="1200" dirty="0">
                <a:latin typeface="+mj-ea"/>
                <a:ea typeface="+mj-ea"/>
              </a:rPr>
              <a:t>에서 제이쿼리 </a:t>
            </a:r>
            <a:r>
              <a:rPr lang="en-US" altLang="ko-KR" sz="1200" dirty="0">
                <a:latin typeface="+mj-ea"/>
                <a:ea typeface="+mj-ea"/>
              </a:rPr>
              <a:t>Ajax </a:t>
            </a:r>
            <a:r>
              <a:rPr lang="ko-KR" altLang="en-US" sz="1200" dirty="0">
                <a:latin typeface="+mj-ea"/>
                <a:ea typeface="+mj-ea"/>
              </a:rPr>
              <a:t>기능을 이용해 서블릿으로 </a:t>
            </a:r>
            <a:r>
              <a:rPr lang="en-US" altLang="ko-KR" sz="1200" dirty="0">
                <a:latin typeface="+mj-ea"/>
                <a:ea typeface="+mj-ea"/>
              </a:rPr>
              <a:t>JSON </a:t>
            </a:r>
            <a:r>
              <a:rPr lang="ko-KR" altLang="en-US" sz="1200" dirty="0">
                <a:latin typeface="+mj-ea"/>
                <a:ea typeface="+mj-ea"/>
              </a:rPr>
              <a:t>데이터를 전송하기 위해 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 </a:t>
            </a:r>
            <a:r>
              <a:rPr lang="en-US" altLang="ko-KR" sz="1200" dirty="0" err="1">
                <a:latin typeface="+mj-ea"/>
                <a:ea typeface="+mj-ea"/>
              </a:rPr>
              <a:t>src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하위에 </a:t>
            </a:r>
            <a:r>
              <a:rPr lang="en-US" altLang="ko-KR" sz="1200" dirty="0">
                <a:latin typeface="+mj-ea"/>
                <a:ea typeface="+mj-ea"/>
              </a:rPr>
              <a:t>sec03.ex01 </a:t>
            </a:r>
            <a:r>
              <a:rPr lang="ko-KR" altLang="en-US" sz="1200" dirty="0">
                <a:latin typeface="+mj-ea"/>
                <a:ea typeface="+mj-ea"/>
              </a:rPr>
              <a:t>패키지를 만들고 </a:t>
            </a:r>
            <a:r>
              <a:rPr lang="en-US" altLang="ko-KR" sz="1200" dirty="0">
                <a:latin typeface="+mj-ea"/>
                <a:ea typeface="+mj-ea"/>
              </a:rPr>
              <a:t>JsonServlet1 </a:t>
            </a:r>
            <a:r>
              <a:rPr lang="ko-KR" altLang="en-US" sz="1200" dirty="0" err="1">
                <a:latin typeface="+mj-ea"/>
                <a:ea typeface="+mj-ea"/>
              </a:rPr>
              <a:t>서블릿</a:t>
            </a:r>
            <a:r>
              <a:rPr lang="ko-KR" altLang="en-US" sz="1200" dirty="0">
                <a:latin typeface="+mj-ea"/>
                <a:ea typeface="+mj-ea"/>
              </a:rPr>
              <a:t> 클래스를 추가합니다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850874" y="1902839"/>
            <a:ext cx="2209800" cy="4133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4864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104" y="1234455"/>
            <a:ext cx="733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en-US" altLang="ko-KR" sz="1200" dirty="0">
                <a:latin typeface="+mj-ea"/>
                <a:ea typeface="+mj-ea"/>
              </a:rPr>
              <a:t>JsonServlet1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90309" y="1485306"/>
            <a:ext cx="6226668" cy="5372694"/>
            <a:chOff x="675858" y="1529978"/>
            <a:chExt cx="6875084" cy="5721212"/>
          </a:xfrm>
        </p:grpSpPr>
        <p:grpSp>
          <p:nvGrpSpPr>
            <p:cNvPr id="4" name="그룹 3"/>
            <p:cNvGrpSpPr/>
            <p:nvPr/>
          </p:nvGrpSpPr>
          <p:grpSpPr>
            <a:xfrm>
              <a:off x="1076221" y="1529978"/>
              <a:ext cx="6474721" cy="5721212"/>
              <a:chOff x="442911" y="1009650"/>
              <a:chExt cx="8258175" cy="7683362"/>
            </a:xfrm>
          </p:grpSpPr>
          <p:pic>
            <p:nvPicPr>
              <p:cNvPr id="522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013" y="1009650"/>
                <a:ext cx="8181975" cy="4838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2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911" y="5768837"/>
                <a:ext cx="8258175" cy="2924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6" name="직선 연결선 5"/>
            <p:cNvCxnSpPr/>
            <p:nvPr/>
          </p:nvCxnSpPr>
          <p:spPr>
            <a:xfrm>
              <a:off x="1324274" y="3001617"/>
              <a:ext cx="673491" cy="99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75858" y="2863117"/>
              <a:ext cx="1076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private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5CC1DB-4EA4-4E5E-83B9-84FD1071D966}"/>
              </a:ext>
            </a:extLst>
          </p:cNvPr>
          <p:cNvSpPr txBox="1"/>
          <p:nvPr/>
        </p:nvSpPr>
        <p:spPr>
          <a:xfrm>
            <a:off x="3067954" y="2044769"/>
            <a:ext cx="127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/json160301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B180710-FA44-46FA-9A6B-8BAE4F385552}"/>
              </a:ext>
            </a:extLst>
          </p:cNvPr>
          <p:cNvCxnSpPr>
            <a:cxnSpLocks/>
          </p:cNvCxnSpPr>
          <p:nvPr/>
        </p:nvCxnSpPr>
        <p:spPr>
          <a:xfrm>
            <a:off x="2553845" y="2244091"/>
            <a:ext cx="35896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864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6287" y="1451113"/>
            <a:ext cx="7613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en-US" altLang="ko-KR" sz="1200" dirty="0">
                <a:latin typeface="+mj-ea"/>
                <a:ea typeface="+mj-ea"/>
              </a:rPr>
              <a:t>json5.jsp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자바스크립트에서 회원 정보를 </a:t>
            </a:r>
            <a:r>
              <a:rPr lang="en-US" altLang="ko-KR" sz="1200" dirty="0">
                <a:latin typeface="+mj-ea"/>
                <a:ea typeface="+mj-ea"/>
              </a:rPr>
              <a:t>JSON </a:t>
            </a:r>
            <a:r>
              <a:rPr lang="ko-KR" altLang="en-US" sz="1200" dirty="0">
                <a:latin typeface="+mj-ea"/>
                <a:ea typeface="+mj-ea"/>
              </a:rPr>
              <a:t>객체로 만들어 매개변수 이름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jsonInfo</a:t>
            </a:r>
            <a:r>
              <a:rPr lang="ko-KR" altLang="en-US" sz="1200" dirty="0">
                <a:latin typeface="+mj-ea"/>
                <a:ea typeface="+mj-ea"/>
              </a:rPr>
              <a:t>로 </a:t>
            </a:r>
            <a:r>
              <a:rPr lang="en-US" altLang="ko-KR" sz="1200" dirty="0">
                <a:latin typeface="+mj-ea"/>
                <a:ea typeface="+mj-ea"/>
              </a:rPr>
              <a:t>ajax</a:t>
            </a:r>
            <a:r>
              <a:rPr lang="ko-KR" altLang="en-US" sz="1200" dirty="0">
                <a:latin typeface="+mj-ea"/>
                <a:ea typeface="+mj-ea"/>
              </a:rPr>
              <a:t>를 이용해 서블릿으로 전송합니다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74" y="1989895"/>
            <a:ext cx="5958302" cy="4663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4864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287" y="1540565"/>
            <a:ext cx="7682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7. </a:t>
            </a:r>
            <a:r>
              <a:rPr lang="en-US" altLang="ko-KR" sz="1200" dirty="0">
                <a:latin typeface="+mj-ea"/>
                <a:ea typeface="+mj-ea"/>
              </a:rPr>
              <a:t>http://localhost:8090/pro16/test04/json5.jsp</a:t>
            </a:r>
            <a:r>
              <a:rPr lang="ko-KR" altLang="en-US" sz="1200" dirty="0">
                <a:latin typeface="+mj-ea"/>
                <a:ea typeface="+mj-ea"/>
              </a:rPr>
              <a:t>로 요청하여 </a:t>
            </a:r>
            <a:r>
              <a:rPr lang="en-US" altLang="ko-KR" sz="1200" dirty="0">
                <a:latin typeface="+mj-ea"/>
                <a:ea typeface="+mj-ea"/>
              </a:rPr>
              <a:t>JSP </a:t>
            </a:r>
            <a:r>
              <a:rPr lang="ko-KR" altLang="en-US" sz="1200" dirty="0">
                <a:latin typeface="+mj-ea"/>
                <a:ea typeface="+mj-ea"/>
              </a:rPr>
              <a:t>페이지에서 전송을 클릭하면 이클립스 콘솔에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다음과 같이 회원 정보가 출력됩니다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33311" y="2124696"/>
            <a:ext cx="1314450" cy="1038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4864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165" y="1530626"/>
            <a:ext cx="747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8. </a:t>
            </a:r>
            <a:r>
              <a:rPr lang="ko-KR" altLang="en-US" sz="1200" dirty="0">
                <a:latin typeface="+mj-ea"/>
                <a:ea typeface="+mj-ea"/>
              </a:rPr>
              <a:t>이번에는 반대로 서버의 서블릿에서 웹 페이지로 </a:t>
            </a:r>
            <a:r>
              <a:rPr lang="en-US" altLang="ko-KR" sz="1200" dirty="0">
                <a:latin typeface="+mj-ea"/>
                <a:ea typeface="+mj-ea"/>
              </a:rPr>
              <a:t>JSON </a:t>
            </a:r>
            <a:r>
              <a:rPr lang="ko-KR" altLang="en-US" sz="1200" dirty="0">
                <a:latin typeface="+mj-ea"/>
                <a:ea typeface="+mj-ea"/>
              </a:rPr>
              <a:t>형식의 회원 정보를 전송해 보겠습니다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en-US" altLang="ko-KR" sz="1200" dirty="0">
                <a:latin typeface="+mj-ea"/>
                <a:ea typeface="+mj-ea"/>
              </a:rPr>
              <a:t>  JsonServlet2 </a:t>
            </a:r>
            <a:r>
              <a:rPr lang="ko-KR" altLang="en-US" sz="1200" dirty="0">
                <a:latin typeface="+mj-ea"/>
                <a:ea typeface="+mj-ea"/>
              </a:rPr>
              <a:t>클래스를 생성합니다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772690" y="1992291"/>
            <a:ext cx="2124075" cy="4438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4864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5678" y="1441174"/>
            <a:ext cx="710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9. </a:t>
            </a:r>
            <a:r>
              <a:rPr lang="en-US" altLang="ko-KR" sz="1200" dirty="0">
                <a:latin typeface="+mj-ea"/>
                <a:ea typeface="+mj-ea"/>
              </a:rPr>
              <a:t>JsonServlet2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5070" y="1856672"/>
            <a:ext cx="6420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JSON </a:t>
            </a:r>
            <a:r>
              <a:rPr lang="ko-KR" altLang="en-US" sz="1200" b="1" dirty="0">
                <a:latin typeface="+mj-ea"/>
                <a:ea typeface="+mj-ea"/>
              </a:rPr>
              <a:t>배열에 정보를 저장하는 과정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4522" y="2133671"/>
            <a:ext cx="7225748" cy="14773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+mj-ea"/>
                <a:ea typeface="+mj-ea"/>
              </a:rPr>
              <a:t>memberInfo</a:t>
            </a:r>
            <a:r>
              <a:rPr lang="ko-KR" altLang="en-US" sz="1200" dirty="0">
                <a:latin typeface="+mj-ea"/>
                <a:ea typeface="+mj-ea"/>
              </a:rPr>
              <a:t>로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JSONObject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객체를 생성한 후 회원 정보를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name/value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쌍으로 저장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+mj-ea"/>
                <a:ea typeface="+mj-ea"/>
              </a:rPr>
              <a:t>membersArray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JSONArray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객체를 생성한 후 회원 정보를 저장한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JSON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객체를 차례대로 저장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+mj-ea"/>
                <a:ea typeface="+mj-ea"/>
              </a:rPr>
              <a:t>membersArray </a:t>
            </a:r>
            <a:r>
              <a:rPr lang="ko-KR" altLang="en-US" sz="1200" dirty="0">
                <a:latin typeface="+mj-ea"/>
                <a:ea typeface="+mj-ea"/>
              </a:rPr>
              <a:t>배열에 회원 정보를 저장한 후 </a:t>
            </a:r>
            <a:r>
              <a:rPr lang="en-US" altLang="ko-KR" sz="1200" dirty="0">
                <a:latin typeface="+mj-ea"/>
                <a:ea typeface="+mj-ea"/>
              </a:rPr>
              <a:t>totalObject</a:t>
            </a:r>
            <a:r>
              <a:rPr lang="ko-KR" altLang="en-US" sz="1200" dirty="0">
                <a:latin typeface="+mj-ea"/>
                <a:ea typeface="+mj-ea"/>
              </a:rPr>
              <a:t>로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JSONObject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객체를 생성하여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name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에는 자바스크립트에서 접근할 때 사용하는 이름인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members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를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, value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에는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membersArray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를 최종적으로 저장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4864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38988" y="1234455"/>
            <a:ext cx="5843861" cy="5637934"/>
            <a:chOff x="584798" y="1234455"/>
            <a:chExt cx="6492277" cy="6013618"/>
          </a:xfrm>
        </p:grpSpPr>
        <p:grpSp>
          <p:nvGrpSpPr>
            <p:cNvPr id="3" name="그룹 2"/>
            <p:cNvGrpSpPr/>
            <p:nvPr/>
          </p:nvGrpSpPr>
          <p:grpSpPr>
            <a:xfrm>
              <a:off x="993913" y="1234455"/>
              <a:ext cx="6083162" cy="6013618"/>
              <a:chOff x="993913" y="1234455"/>
              <a:chExt cx="6083162" cy="6013618"/>
            </a:xfrm>
          </p:grpSpPr>
          <p:pic>
            <p:nvPicPr>
              <p:cNvPr id="5632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3913" y="1234455"/>
                <a:ext cx="6083162" cy="1298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632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3913" y="2597489"/>
                <a:ext cx="6083162" cy="46505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7" name="직선 연결선 6"/>
            <p:cNvCxnSpPr/>
            <p:nvPr/>
          </p:nvCxnSpPr>
          <p:spPr>
            <a:xfrm>
              <a:off x="1233214" y="2684862"/>
              <a:ext cx="673491" cy="99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84798" y="2546362"/>
              <a:ext cx="1076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private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0096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52" y="1509827"/>
            <a:ext cx="6371604" cy="1735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0096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165" y="1421296"/>
            <a:ext cx="7098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10. </a:t>
            </a:r>
            <a:r>
              <a:rPr lang="en-US" altLang="ko-KR" sz="1200" dirty="0">
                <a:latin typeface="+mj-ea"/>
                <a:ea typeface="+mj-ea"/>
              </a:rPr>
              <a:t>json6.jsp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64" y="1787094"/>
            <a:ext cx="6852410" cy="2955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0096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91" y="1498723"/>
            <a:ext cx="7001083" cy="4721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00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16.2.2 HTML5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페이지 구조 관련 태그 사용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5496" y="1977887"/>
            <a:ext cx="698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새 프로젝트 </a:t>
            </a:r>
            <a:r>
              <a:rPr lang="en-US" altLang="ko-KR" sz="1200" dirty="0">
                <a:latin typeface="+mj-ea"/>
                <a:ea typeface="+mj-ea"/>
              </a:rPr>
              <a:t>pro16</a:t>
            </a:r>
            <a:r>
              <a:rPr lang="ko-KR" altLang="en-US" sz="1200" dirty="0">
                <a:latin typeface="+mj-ea"/>
                <a:ea typeface="+mj-ea"/>
              </a:rPr>
              <a:t>을 만들고</a:t>
            </a:r>
            <a:r>
              <a:rPr lang="en-US" altLang="ko-KR" sz="1200" dirty="0">
                <a:latin typeface="+mj-ea"/>
                <a:ea typeface="+mj-ea"/>
              </a:rPr>
              <a:t>, test01 </a:t>
            </a:r>
            <a:r>
              <a:rPr lang="ko-KR" altLang="en-US" sz="1200" dirty="0">
                <a:latin typeface="+mj-ea"/>
                <a:ea typeface="+mj-ea"/>
              </a:rPr>
              <a:t>폴더를 만든 다음 </a:t>
            </a:r>
            <a:r>
              <a:rPr lang="en-US" altLang="ko-KR" sz="1200" dirty="0">
                <a:latin typeface="+mj-ea"/>
                <a:ea typeface="+mj-ea"/>
              </a:rPr>
              <a:t>section1.html, section2.html,section3.html,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section4.html</a:t>
            </a:r>
            <a:r>
              <a:rPr lang="ko-KR" altLang="en-US" sz="1200" dirty="0">
                <a:latin typeface="+mj-ea"/>
                <a:ea typeface="+mj-ea"/>
              </a:rPr>
              <a:t>을 추가합니다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952750" y="2439552"/>
            <a:ext cx="2324100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16.2 HTML5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시맨틱 웹을 위한 구성 요소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42281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500809"/>
            <a:ext cx="76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11. </a:t>
            </a:r>
            <a:r>
              <a:rPr lang="en-US" altLang="ko-KR" sz="1200" dirty="0">
                <a:latin typeface="+mj-ea"/>
                <a:ea typeface="+mj-ea"/>
              </a:rPr>
              <a:t>http://localhost:8090/pro16/test04/json6.jsp</a:t>
            </a:r>
            <a:r>
              <a:rPr lang="ko-KR" altLang="en-US" sz="1200" dirty="0">
                <a:latin typeface="+mj-ea"/>
                <a:ea typeface="+mj-ea"/>
              </a:rPr>
              <a:t>로 요청하여 회원 정보 수신하기를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206" y="1929020"/>
            <a:ext cx="3438525" cy="3695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0096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042" y="1520687"/>
            <a:ext cx="769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12. </a:t>
            </a:r>
            <a:r>
              <a:rPr lang="ko-KR" altLang="en-US" sz="1200" dirty="0">
                <a:latin typeface="+mj-ea"/>
                <a:ea typeface="+mj-ea"/>
              </a:rPr>
              <a:t>마지막으로 여러 개의 배열을 </a:t>
            </a:r>
            <a:r>
              <a:rPr lang="en-US" altLang="ko-KR" sz="1200" dirty="0">
                <a:latin typeface="+mj-ea"/>
                <a:ea typeface="+mj-ea"/>
              </a:rPr>
              <a:t>JSON</a:t>
            </a:r>
            <a:r>
              <a:rPr lang="ko-KR" altLang="en-US" sz="1200" dirty="0">
                <a:latin typeface="+mj-ea"/>
                <a:ea typeface="+mj-ea"/>
              </a:rPr>
              <a:t>으로 전달하는 예제를 만들어 보겠습니다</a:t>
            </a:r>
            <a:r>
              <a:rPr lang="en-US" altLang="ko-KR" sz="1200" dirty="0">
                <a:latin typeface="+mj-ea"/>
                <a:ea typeface="+mj-ea"/>
              </a:rPr>
              <a:t>. JsonServlet3 </a:t>
            </a:r>
            <a:r>
              <a:rPr lang="ko-KR" altLang="en-US" sz="1200" dirty="0">
                <a:latin typeface="+mj-ea"/>
                <a:ea typeface="+mj-ea"/>
              </a:rPr>
              <a:t>클래스를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  추가로 생성합니다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15046" y="2087258"/>
            <a:ext cx="1880235" cy="42538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9413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104" y="1461052"/>
            <a:ext cx="7285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13. </a:t>
            </a:r>
            <a:r>
              <a:rPr lang="en-US" altLang="ko-KR" sz="1200" dirty="0">
                <a:latin typeface="+mj-ea"/>
                <a:ea typeface="+mj-ea"/>
              </a:rPr>
              <a:t>JsonServlet3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5130" y="1918252"/>
            <a:ext cx="6202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여러 개의 배열을 전송하는 과정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5131" y="2195251"/>
            <a:ext cx="7484166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+mj-ea"/>
                <a:ea typeface="+mj-ea"/>
              </a:rPr>
              <a:t>bookInfo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>
                <a:latin typeface="+mj-ea"/>
                <a:ea typeface="+mj-ea"/>
              </a:rPr>
              <a:t>JSONObject </a:t>
            </a:r>
            <a:r>
              <a:rPr lang="ko-KR" altLang="en-US" sz="1200" dirty="0">
                <a:latin typeface="+mj-ea"/>
                <a:ea typeface="+mj-ea"/>
              </a:rPr>
              <a:t>객체를 생성한 후 도서 정보를 </a:t>
            </a:r>
            <a:r>
              <a:rPr lang="en-US" altLang="ko-KR" sz="1200" dirty="0">
                <a:latin typeface="+mj-ea"/>
                <a:ea typeface="+mj-ea"/>
              </a:rPr>
              <a:t>name/value </a:t>
            </a:r>
            <a:r>
              <a:rPr lang="ko-KR" altLang="en-US" sz="1200" dirty="0">
                <a:latin typeface="+mj-ea"/>
                <a:ea typeface="+mj-ea"/>
              </a:rPr>
              <a:t>쌍으로 저장</a:t>
            </a:r>
            <a:endParaRPr lang="en-US" altLang="ko-KR" sz="1200" dirty="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+mj-ea"/>
                <a:ea typeface="+mj-ea"/>
              </a:rPr>
              <a:t>bookArray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>
                <a:latin typeface="+mj-ea"/>
                <a:ea typeface="+mj-ea"/>
              </a:rPr>
              <a:t>JSONArray </a:t>
            </a:r>
            <a:r>
              <a:rPr lang="ko-KR" altLang="en-US" sz="1200" dirty="0">
                <a:latin typeface="+mj-ea"/>
                <a:ea typeface="+mj-ea"/>
              </a:rPr>
              <a:t>객체를 생성한 후 도서 정보를 저장한 </a:t>
            </a:r>
            <a:r>
              <a:rPr lang="en-US" altLang="ko-KR" sz="1200" dirty="0">
                <a:latin typeface="+mj-ea"/>
                <a:ea typeface="+mj-ea"/>
              </a:rPr>
              <a:t>bookInfo</a:t>
            </a:r>
            <a:r>
              <a:rPr lang="ko-KR" altLang="en-US" sz="1200" dirty="0">
                <a:latin typeface="+mj-ea"/>
                <a:ea typeface="+mj-ea"/>
              </a:rPr>
              <a:t>를 차례대로 저장</a:t>
            </a:r>
            <a:endParaRPr lang="en-US" altLang="ko-KR" sz="1200" dirty="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이미 회원 배열을 저장하고 있는 </a:t>
            </a:r>
            <a:r>
              <a:rPr lang="en-US" altLang="ko-KR" sz="1200" dirty="0">
                <a:latin typeface="+mj-ea"/>
                <a:ea typeface="+mj-ea"/>
              </a:rPr>
              <a:t>totaObject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>
                <a:latin typeface="+mj-ea"/>
                <a:ea typeface="+mj-ea"/>
              </a:rPr>
              <a:t>name</a:t>
            </a:r>
            <a:r>
              <a:rPr lang="ko-KR" altLang="en-US" sz="1200" dirty="0">
                <a:latin typeface="+mj-ea"/>
                <a:ea typeface="+mj-ea"/>
              </a:rPr>
              <a:t>에는 배열 이름에 해당하는 </a:t>
            </a:r>
            <a:r>
              <a:rPr lang="en-US" altLang="ko-KR" sz="1200" dirty="0">
                <a:latin typeface="+mj-ea"/>
                <a:ea typeface="+mj-ea"/>
              </a:rPr>
              <a:t>books</a:t>
            </a:r>
            <a:r>
              <a:rPr lang="ko-KR" altLang="en-US" sz="1200" dirty="0">
                <a:latin typeface="+mj-ea"/>
                <a:ea typeface="+mj-ea"/>
              </a:rPr>
              <a:t>를</a:t>
            </a:r>
            <a:r>
              <a:rPr lang="en-US" altLang="ko-KR" sz="1200" dirty="0">
                <a:latin typeface="+mj-ea"/>
                <a:ea typeface="+mj-ea"/>
              </a:rPr>
              <a:t>, value</a:t>
            </a:r>
            <a:r>
              <a:rPr lang="ko-KR" altLang="en-US" sz="1200" dirty="0">
                <a:latin typeface="+mj-ea"/>
                <a:ea typeface="+mj-ea"/>
              </a:rPr>
              <a:t>에는 </a:t>
            </a:r>
            <a:r>
              <a:rPr lang="en-US" altLang="ko-KR" sz="1200" dirty="0">
                <a:latin typeface="+mj-ea"/>
                <a:ea typeface="+mj-ea"/>
              </a:rPr>
              <a:t>bookArray</a:t>
            </a:r>
            <a:r>
              <a:rPr lang="ko-KR" altLang="en-US" sz="1200" dirty="0">
                <a:latin typeface="+mj-ea"/>
                <a:ea typeface="+mj-ea"/>
              </a:rPr>
              <a:t>를 최종적으로 저장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98108" y="3888701"/>
            <a:ext cx="6904493" cy="1703289"/>
            <a:chOff x="459989" y="3898316"/>
            <a:chExt cx="6904493" cy="170328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131" y="3898316"/>
              <a:ext cx="6569351" cy="1684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직선 연결선 7"/>
            <p:cNvCxnSpPr/>
            <p:nvPr/>
          </p:nvCxnSpPr>
          <p:spPr>
            <a:xfrm>
              <a:off x="1108405" y="5463106"/>
              <a:ext cx="673491" cy="99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59989" y="5324606"/>
              <a:ext cx="1076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private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9413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71" y="1390502"/>
            <a:ext cx="6559205" cy="517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9413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6" y="1234455"/>
            <a:ext cx="6310934" cy="53198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37471" y="5536276"/>
            <a:ext cx="401893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{"books":[{"image":"http:\/\/localhost:8090\/pro16\/image\/image1.jpg","price":"30000","genre":"IT","writer":"</a:t>
            </a:r>
            <a:r>
              <a:rPr lang="ko-KR" altLang="en-US" sz="800" dirty="0"/>
              <a:t>이병승</a:t>
            </a:r>
            <a:r>
              <a:rPr lang="en-US" altLang="ko-KR" sz="800" dirty="0"/>
              <a:t>","title":"</a:t>
            </a:r>
            <a:r>
              <a:rPr lang="ko-KR" altLang="en-US" sz="800" dirty="0"/>
              <a:t>초보자를 위한 자바 프로그래밍</a:t>
            </a:r>
            <a:r>
              <a:rPr lang="en-US" altLang="ko-KR" sz="800" dirty="0"/>
              <a:t>"},{"image":"http:\/\/localhost:8090\/pro16\/image\/image2.jpg","price":"12000","genre":"IT","writer":"</a:t>
            </a:r>
            <a:r>
              <a:rPr lang="ko-KR" altLang="en-US" sz="800" dirty="0"/>
              <a:t>이승찬</a:t>
            </a:r>
            <a:r>
              <a:rPr lang="en-US" altLang="ko-KR" sz="800" dirty="0"/>
              <a:t>","title":"</a:t>
            </a:r>
            <a:r>
              <a:rPr lang="ko-KR" altLang="en-US" sz="800" dirty="0"/>
              <a:t>모두의 파이썬</a:t>
            </a:r>
            <a:r>
              <a:rPr lang="en-US" altLang="ko-KR" sz="800" dirty="0"/>
              <a:t>"}],"members":[{"gender":"</a:t>
            </a:r>
            <a:r>
              <a:rPr lang="ko-KR" altLang="en-US" sz="800" dirty="0"/>
              <a:t>남자</a:t>
            </a:r>
            <a:r>
              <a:rPr lang="en-US" altLang="ko-KR" sz="800" dirty="0"/>
              <a:t>","name":"</a:t>
            </a:r>
            <a:r>
              <a:rPr lang="ko-KR" altLang="en-US" sz="800" dirty="0"/>
              <a:t>박지성</a:t>
            </a:r>
            <a:r>
              <a:rPr lang="en-US" altLang="ko-KR" sz="800" dirty="0"/>
              <a:t>","nickname":"</a:t>
            </a:r>
            <a:r>
              <a:rPr lang="ko-KR" altLang="en-US" sz="800" dirty="0"/>
              <a:t>날센돌이</a:t>
            </a:r>
            <a:r>
              <a:rPr lang="en-US" altLang="ko-KR" sz="800" dirty="0"/>
              <a:t>","age":"25"},{"gender":"</a:t>
            </a:r>
            <a:r>
              <a:rPr lang="ko-KR" altLang="en-US" sz="800" dirty="0"/>
              <a:t>여자</a:t>
            </a:r>
            <a:r>
              <a:rPr lang="en-US" altLang="ko-KR" sz="800" dirty="0"/>
              <a:t>","name":"</a:t>
            </a:r>
            <a:r>
              <a:rPr lang="ko-KR" altLang="en-US" sz="800" dirty="0"/>
              <a:t>김연아</a:t>
            </a:r>
            <a:r>
              <a:rPr lang="en-US" altLang="ko-KR" sz="800" dirty="0"/>
              <a:t>","nickname":"</a:t>
            </a:r>
            <a:r>
              <a:rPr lang="ko-KR" altLang="en-US" sz="800" dirty="0"/>
              <a:t>칼치</a:t>
            </a:r>
            <a:r>
              <a:rPr lang="en-US" altLang="ko-KR" sz="800" dirty="0"/>
              <a:t>","age":"21"}]}</a:t>
            </a:r>
            <a:endParaRPr lang="ko-KR" altLang="en-US" sz="800" dirty="0"/>
          </a:p>
        </p:txBody>
      </p:sp>
      <p:cxnSp>
        <p:nvCxnSpPr>
          <p:cNvPr id="6" name="직선 연결선 5"/>
          <p:cNvCxnSpPr>
            <a:endCxn id="3" idx="1"/>
          </p:cNvCxnSpPr>
          <p:nvPr/>
        </p:nvCxnSpPr>
        <p:spPr>
          <a:xfrm>
            <a:off x="3705519" y="5536276"/>
            <a:ext cx="1131952" cy="4154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413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461052"/>
            <a:ext cx="745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14. </a:t>
            </a:r>
            <a:r>
              <a:rPr lang="en-US" altLang="ko-KR" sz="1200" dirty="0">
                <a:latin typeface="+mj-ea"/>
                <a:ea typeface="+mj-ea"/>
              </a:rPr>
              <a:t>json7.jsp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05" y="1738051"/>
            <a:ext cx="6579290" cy="423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4864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65078"/>
            <a:ext cx="6729205" cy="46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3992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00809"/>
            <a:ext cx="758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15. </a:t>
            </a:r>
            <a:r>
              <a:rPr lang="en-US" altLang="ko-KR" sz="1200" dirty="0">
                <a:latin typeface="+mj-ea"/>
                <a:ea typeface="+mj-ea"/>
              </a:rPr>
              <a:t>http://localhost:8090/pro16/test04/json7.jsp</a:t>
            </a:r>
            <a:r>
              <a:rPr lang="ko-KR" altLang="en-US" sz="1200" dirty="0">
                <a:latin typeface="+mj-ea"/>
                <a:ea typeface="+mj-ea"/>
              </a:rPr>
              <a:t>로 요청하여 데이터 수신하기를 클릭하면 다음과 같이 회원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 정보를 출력합니다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이번에는 회원 정보는 물론 도서 정보도 배열로 전달받아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18967" y="3115710"/>
            <a:ext cx="2295525" cy="3190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093304" y="3115710"/>
            <a:ext cx="1172818" cy="2536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4524674" y="2146851"/>
            <a:ext cx="2971800" cy="45069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39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4887" y="1620078"/>
            <a:ext cx="6890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다음과 같이 </a:t>
            </a:r>
            <a:r>
              <a:rPr lang="en-US" altLang="ko-KR" sz="1200" dirty="0">
                <a:latin typeface="+mj-ea"/>
                <a:ea typeface="+mj-ea"/>
              </a:rPr>
              <a:t>section1.html</a:t>
            </a:r>
            <a:r>
              <a:rPr lang="ko-KR" altLang="en-US" sz="1200" dirty="0">
                <a:latin typeface="+mj-ea"/>
                <a:ea typeface="+mj-ea"/>
              </a:rPr>
              <a:t>을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38" y="1897077"/>
            <a:ext cx="6543883" cy="438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16.2 HTML5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시맨틱 웹을 위한 구성 요소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609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435" y="1590261"/>
            <a:ext cx="6867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http://localhost:8090/pro16/test01/</a:t>
            </a:r>
            <a:r>
              <a:rPr lang="en-US" altLang="ko-KR" sz="1200" dirty="0" err="1">
                <a:latin typeface="+mj-ea"/>
                <a:ea typeface="+mj-ea"/>
              </a:rPr>
              <a:t>sectoin1.html</a:t>
            </a:r>
            <a:r>
              <a:rPr lang="ko-KR" altLang="en-US" sz="1200" dirty="0">
                <a:latin typeface="+mj-ea"/>
                <a:ea typeface="+mj-ea"/>
              </a:rPr>
              <a:t>로 요청하여 결과를 확인합니다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25076" y="1867260"/>
            <a:ext cx="3466465" cy="24403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16.2 HTML5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시맨틱 웹을 위한 구성 요소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609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13608</TotalTime>
  <Words>3428</Words>
  <Application>Microsoft Office PowerPoint</Application>
  <PresentationFormat>화면 슬라이드 쇼(4:3)</PresentationFormat>
  <Paragraphs>476</Paragraphs>
  <Slides>77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4" baseType="lpstr">
      <vt:lpstr>나눔스퀘어</vt:lpstr>
      <vt:lpstr>나눔스퀘어 Bold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goott2</cp:lastModifiedBy>
  <cp:revision>823</cp:revision>
  <dcterms:created xsi:type="dcterms:W3CDTF">2018-08-29T04:30:46Z</dcterms:created>
  <dcterms:modified xsi:type="dcterms:W3CDTF">2020-12-02T06:03:17Z</dcterms:modified>
</cp:coreProperties>
</file>