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69" r:id="rId7"/>
    <p:sldId id="276" r:id="rId8"/>
    <p:sldId id="267" r:id="rId9"/>
    <p:sldId id="261" r:id="rId10"/>
    <p:sldId id="275" r:id="rId11"/>
    <p:sldId id="271" r:id="rId12"/>
    <p:sldId id="270" r:id="rId13"/>
    <p:sldId id="273" r:id="rId14"/>
    <p:sldId id="263" r:id="rId15"/>
    <p:sldId id="266" r:id="rId16"/>
    <p:sldId id="264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521" autoAdjust="0"/>
  </p:normalViewPr>
  <p:slideViewPr>
    <p:cSldViewPr>
      <p:cViewPr varScale="1">
        <p:scale>
          <a:sx n="85" d="100"/>
          <a:sy n="85" d="100"/>
        </p:scale>
        <p:origin x="-9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C79BDDE-F59A-440B-9805-AD5BE2CB2DDB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0522A05-E818-482C-8822-1BF0051C9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6A9B2-91A9-4ED9-AE24-E09812138AD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AF670A-4659-4C5A-81F7-D9BBF244D22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DE2E00-6796-4107-95F9-6209BE29F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DC7C78-A26B-4367-ACF0-F488CA5290D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C1DC49-7321-4ADB-B234-74F155A4895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5EDA72-65BD-46E2-A8C4-9B3CC25F9BD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BEAB9-78E5-42E1-B2AA-90D4A579AFF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D6A4B-C83D-4BF9-9169-E8894E1DD1D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30CDE8-CEC3-4BEA-B895-627DB1674B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 is the number of sections being drawn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i-variable is in the longtitudinal direction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J-variable is in the latitudinal direction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A292C-7545-43B1-816A-65B5189F955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C359F-8DB5-49FD-A63E-E75D47CC0B5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B22B71-5CCD-4C98-851A-87ABE264363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 is the number of sections being drawn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i-variable is in the longtitudinal direction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J-variable is in the latitudinal direction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FD816B-20DB-43CA-AF44-3B86D8BF996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 is the number of sections being drawn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i-variable is in the longtitudinal direction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J-variable is in the latitudinal direction</a:t>
            </a:r>
          </a:p>
        </p:txBody>
      </p:sp>
      <p:sp>
        <p:nvSpPr>
          <p:cNvPr id="27651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8F468452-6E10-4929-87F6-15FE117E747B}" type="slidenum">
              <a:rPr lang="en-US" sz="1300">
                <a:latin typeface="Calibri" pitchFamily="34" charset="0"/>
              </a:rPr>
              <a:pPr algn="r"/>
              <a:t>7</a:t>
            </a:fld>
            <a:endParaRPr lang="en-US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33DDA3-CDC9-4D6F-B9A2-63E7989099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566482-EF63-4724-AF55-1074895B9C2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B9C9241-1E51-4309-A67C-C0C34A1D6C38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AC0416B-A2A5-4CBD-AD7C-B17FEADAB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D9CD-C4C2-4F4D-82C8-894832B2FAFA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BDF7E-9442-4C12-B6F0-BC5740EF5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7A150-7A81-4C2E-8DB5-405275413396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E408-6E5F-4596-8848-4E302F4F2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1C013-086D-4D98-906C-18CE1883940B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D5F0D-7AB4-4859-8C7F-2311A8005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3FAAFC-C173-4392-9CBA-3B543DC25D10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EA615-EAC5-439E-913F-29A10F2E2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16986A-AACF-45D9-B5ED-FA51A5584BC6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87C8A6-A9EF-4E38-BF13-3B6B7E2F6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56EEB1-10C6-46B6-8AFA-220A014E0180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6E25D-AB0A-4B7F-8D73-A3F172D9F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D1BD5A-5708-49AC-B769-44B4EF6AAE58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F495AB-834F-489F-A7D9-578B4946A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B688C-ED91-4EA9-99F8-68A218053F1C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ADDF-B224-409B-964E-0E66500CA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5335C3-B17C-4CF0-9BCF-AB976EAB08D5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0A690E-253A-4D58-9DC5-99B564F99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BF45623-0673-4CA5-8361-65EF7AA55F0E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A57850-7C5D-4355-B90E-539CAAF33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579B5FF-346C-4039-8CE0-2B3E1AC87BE0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248FC60-BCA6-460F-8B29-2BC351C79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CS3241 : Let There Be Light!!!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smtClean="0"/>
              <a:t>Lab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Changing Lighting and Material Properties</a:t>
            </a:r>
            <a:endParaRPr lang="en-US" dirty="0"/>
          </a:p>
        </p:txBody>
      </p:sp>
      <p:sp>
        <p:nvSpPr>
          <p:cNvPr id="32770" name="Text Placeholder 7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In the function “setupLighting”, basic lights and materials have already been set up for you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sz="19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glShadeModel(GL_SMOOTH);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// Lights, material properties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GLfloat	ambientProperties[]  = {0.7f, 0.7f, 0.7f, 1.0f};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GLfloat	diffuseProperties[]  = {0.8f, 0.8f, 0.8f, 1.0f};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GLfloat	specularProperties[] = {1.0f, 1.0f, 1.0f, 1.0f};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GLfloat     lightPosition[] = {-100.0f,100.0f,100.0f,1.0f};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glLightfv( GL_LIGHT0, GL_POSITION, lightPosition);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glLightfv( GL_LIGHT0, GL_AMBIENT, ambientProperties);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glLightfv( GL_LIGHT0, GL_DIFFUSE, diffuseProperties);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glLightfv( GL_LIGHT0, GL_SPECULAR, specularProperties);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glLightModelf(GL_LIGHT_MODEL_TWO_SIDE, 0.0);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// Default : lighting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glEnable(GL_LIGHT0);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glEnable(GL_LIGHTING);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2667000"/>
            <a:ext cx="3200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91200" y="1752600"/>
            <a:ext cx="3200400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Lucida Sans Unicode" pitchFamily="34" charset="0"/>
              </a:rPr>
              <a:t>in the lecture notes (the last entry is “alpha” for transparency)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620000" y="36576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7924800" y="38862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1.0 for NOT at infinity</a:t>
            </a:r>
          </a:p>
        </p:txBody>
      </p:sp>
      <p:cxnSp>
        <p:nvCxnSpPr>
          <p:cNvPr id="11" name="Straight Arrow Connector 10"/>
          <p:cNvCxnSpPr>
            <a:stCxn id="34824" idx="1"/>
          </p:cNvCxnSpPr>
          <p:nvPr/>
        </p:nvCxnSpPr>
        <p:spPr>
          <a:xfrm flipH="1" flipV="1">
            <a:off x="3276600" y="5181600"/>
            <a:ext cx="198120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5257800" y="5562600"/>
            <a:ext cx="289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You can set more then 1 light</a:t>
            </a:r>
          </a:p>
        </p:txBody>
      </p:sp>
      <p:cxnSp>
        <p:nvCxnSpPr>
          <p:cNvPr id="16" name="Straight Arrow Connector 15"/>
          <p:cNvCxnSpPr>
            <a:stCxn id="34826" idx="1"/>
          </p:cNvCxnSpPr>
          <p:nvPr/>
        </p:nvCxnSpPr>
        <p:spPr>
          <a:xfrm flipH="1" flipV="1">
            <a:off x="3581400" y="6324600"/>
            <a:ext cx="10668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TextBox 16"/>
          <p:cNvSpPr txBox="1">
            <a:spLocks noChangeArrowheads="1"/>
          </p:cNvSpPr>
          <p:nvPr/>
        </p:nvSpPr>
        <p:spPr bwMode="auto">
          <a:xfrm>
            <a:off x="4648200" y="6211888"/>
            <a:ext cx="3429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Lighting not in effect if you don’t enable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Changing Material Properties for </a:t>
            </a:r>
            <a:r>
              <a:rPr lang="en-US" u="sng" dirty="0" smtClean="0">
                <a:solidFill>
                  <a:srgbClr val="FF0000"/>
                </a:solidFill>
              </a:rPr>
              <a:t>EACH OBJECT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6866" name="TextBox 4"/>
          <p:cNvSpPr txBox="1">
            <a:spLocks noChangeArrowheads="1"/>
          </p:cNvSpPr>
          <p:nvPr/>
        </p:nvSpPr>
        <p:spPr bwMode="auto">
          <a:xfrm>
            <a:off x="6705600" y="3581400"/>
            <a:ext cx="21653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Set up the colors for different properties (ambient, diffuse, specular)</a:t>
            </a:r>
          </a:p>
        </p:txBody>
      </p:sp>
      <p:cxnSp>
        <p:nvCxnSpPr>
          <p:cNvPr id="7" name="Straight Arrow Connector 6"/>
          <p:cNvCxnSpPr>
            <a:stCxn id="36866" idx="1"/>
          </p:cNvCxnSpPr>
          <p:nvPr/>
        </p:nvCxnSpPr>
        <p:spPr>
          <a:xfrm flipH="1" flipV="1">
            <a:off x="4648200" y="3276600"/>
            <a:ext cx="2057400" cy="1042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looking into the function drawSphere again</a:t>
            </a:r>
          </a:p>
        </p:txBody>
      </p:sp>
      <p:sp>
        <p:nvSpPr>
          <p:cNvPr id="36869" name="Content Placeholder 1"/>
          <p:cNvSpPr txBox="1">
            <a:spLocks/>
          </p:cNvSpPr>
          <p:nvPr/>
        </p:nvSpPr>
        <p:spPr bwMode="auto">
          <a:xfrm>
            <a:off x="609600" y="25146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float mat_ambient[] = {0.8f, 0.8f, 0.2f, 1.0f};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float mat_diffuse[] = {0.1f, 0.5f, 0.8f, 1.0f};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fr-FR" sz="1600">
              <a:latin typeface="Courier New" pitchFamily="49" charset="0"/>
              <a:cs typeface="Courier New" pitchFamily="49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glMaterialfv(GL_FRONT, GL_AMBIENT, 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mat_ambient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glMaterialfv(GL_FRONT, GL_DIFFUSE, mat_diffuse);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029200"/>
            <a:ext cx="2514600" cy="923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Let’s try to change the ball into red color?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Draw more fun shapes! Torus, Hearts, cylinders, cones, etc.</a:t>
            </a:r>
          </a:p>
          <a:p>
            <a:pPr eaLnBrk="1" hangingPunct="1"/>
            <a:r>
              <a:rPr lang="en-US" sz="2400" smtClean="0"/>
              <a:t>Your shape must have some curved surface!</a:t>
            </a:r>
          </a:p>
          <a:p>
            <a:pPr eaLnBrk="1" hangingPunct="1"/>
            <a:r>
              <a:rPr lang="en-US" sz="2400" smtClean="0"/>
              <a:t>Do not use pre-defined functions eg. drawSolidSphere() provided by GLUT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4 : Create another shape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676650"/>
            <a:ext cx="25527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5" descr="smooth_shadin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676650"/>
            <a:ext cx="34956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Compose your primitive objects to form unique shapes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5 : Composite Objects</a:t>
            </a:r>
            <a:endParaRPr lang="en-US" dirty="0"/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971800"/>
            <a:ext cx="2241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048000"/>
            <a:ext cx="2568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3429000"/>
            <a:ext cx="20240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3810000"/>
            <a:ext cx="180975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/>
          <p:cNvPicPr>
            <a:picLocks noChangeAspect="1" noChangeArrowheads="1"/>
          </p:cNvPicPr>
          <p:nvPr/>
        </p:nvPicPr>
        <p:blipFill>
          <a:blip r:embed="rId3"/>
          <a:srcRect l="32381" t="33524" r="33810" b="25333"/>
          <a:stretch>
            <a:fillRect/>
          </a:stretch>
        </p:blipFill>
        <p:spPr bwMode="auto">
          <a:xfrm>
            <a:off x="5334000" y="4114800"/>
            <a:ext cx="33528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your program runs slow, try to eliminate square roots or power functions</a:t>
            </a:r>
          </a:p>
          <a:p>
            <a:pPr lvl="1" eaLnBrk="1" hangingPunct="1"/>
            <a:r>
              <a:rPr lang="en-US" smtClean="0"/>
              <a:t>These functions are really expensive and will slow down your program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you cannot figure out the normals, draw them out to visually confirm</a:t>
            </a:r>
            <a:br>
              <a:rPr lang="en-US" smtClean="0"/>
            </a:br>
            <a:r>
              <a:rPr lang="en-US" smtClean="0"/>
              <a:t>that they are correct</a:t>
            </a:r>
          </a:p>
          <a:p>
            <a:pPr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Some small tips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This is normally caused by normals that are calculated wrongly or point inwards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Examples of bad/half-lit shading</a:t>
            </a:r>
            <a:endParaRPr lang="en-US" dirty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4029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600200"/>
            <a:ext cx="37195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understanding of flat and smooth shading</a:t>
            </a:r>
          </a:p>
          <a:p>
            <a:pPr eaLnBrk="1" hangingPunct="1"/>
            <a:r>
              <a:rPr lang="en-US" smtClean="0"/>
              <a:t>Making fun shapes</a:t>
            </a:r>
          </a:p>
          <a:p>
            <a:pPr eaLnBrk="1" hangingPunct="1"/>
            <a:r>
              <a:rPr lang="en-US" smtClean="0"/>
              <a:t>Understanding how light interacts with surfaces via calculations</a:t>
            </a:r>
          </a:p>
          <a:p>
            <a:pPr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14800"/>
            <a:ext cx="39147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Decompose a sphere into small polygons</a:t>
            </a:r>
          </a:p>
          <a:p>
            <a:pPr lvl="1" eaLnBrk="1" hangingPunct="1"/>
            <a:r>
              <a:rPr lang="pt-BR" smtClean="0"/>
              <a:t>And each polygon has a few vertices</a:t>
            </a:r>
          </a:p>
          <a:p>
            <a:pPr eaLnBrk="1" hangingPunct="1"/>
            <a:r>
              <a:rPr lang="pt-BR" smtClean="0"/>
              <a:t>The coordinates of each vertex can be expressed by angle “theta” and “phi”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Draw your sphere</a:t>
            </a:r>
            <a:endParaRPr lang="en-US" dirty="0"/>
          </a:p>
        </p:txBody>
      </p:sp>
      <p:pic>
        <p:nvPicPr>
          <p:cNvPr id="18435" name="Picture 2" descr="Definition of the polar coordinate system"/>
          <p:cNvPicPr>
            <a:picLocks noChangeAspect="1" noChangeArrowheads="1"/>
          </p:cNvPicPr>
          <p:nvPr/>
        </p:nvPicPr>
        <p:blipFill>
          <a:blip r:embed="rId3"/>
          <a:srcRect b="6000"/>
          <a:stretch>
            <a:fillRect/>
          </a:stretch>
        </p:blipFill>
        <p:spPr bwMode="auto">
          <a:xfrm>
            <a:off x="4724400" y="3276600"/>
            <a:ext cx="381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6" name="Group 9"/>
          <p:cNvGrpSpPr>
            <a:grpSpLocks/>
          </p:cNvGrpSpPr>
          <p:nvPr/>
        </p:nvGrpSpPr>
        <p:grpSpPr bwMode="auto">
          <a:xfrm>
            <a:off x="1219200" y="3962400"/>
            <a:ext cx="2667000" cy="2667000"/>
            <a:chOff x="1371600" y="2971800"/>
            <a:chExt cx="2667000" cy="2667000"/>
          </a:xfrm>
        </p:grpSpPr>
        <p:pic>
          <p:nvPicPr>
            <p:cNvPr id="18437" name="Picture 5" descr="600px-Sphere_wireframe_10deg_3r_svg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1600" y="2971800"/>
              <a:ext cx="2667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8"/>
            <p:cNvSpPr/>
            <p:nvPr/>
          </p:nvSpPr>
          <p:spPr>
            <a:xfrm>
              <a:off x="2857500" y="3863975"/>
              <a:ext cx="263525" cy="330200"/>
            </a:xfrm>
            <a:custGeom>
              <a:avLst/>
              <a:gdLst>
                <a:gd name="connsiteX0" fmla="*/ 0 w 262890"/>
                <a:gd name="connsiteY0" fmla="*/ 22860 h 331470"/>
                <a:gd name="connsiteX1" fmla="*/ 34290 w 262890"/>
                <a:gd name="connsiteY1" fmla="*/ 331470 h 331470"/>
                <a:gd name="connsiteX2" fmla="*/ 262890 w 262890"/>
                <a:gd name="connsiteY2" fmla="*/ 297180 h 331470"/>
                <a:gd name="connsiteX3" fmla="*/ 205740 w 262890"/>
                <a:gd name="connsiteY3" fmla="*/ 0 h 331470"/>
                <a:gd name="connsiteX4" fmla="*/ 0 w 262890"/>
                <a:gd name="connsiteY4" fmla="*/ 22860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" h="331470">
                  <a:moveTo>
                    <a:pt x="0" y="22860"/>
                  </a:moveTo>
                  <a:lnTo>
                    <a:pt x="34290" y="331470"/>
                  </a:lnTo>
                  <a:lnTo>
                    <a:pt x="262890" y="297180"/>
                  </a:lnTo>
                  <a:lnTo>
                    <a:pt x="205740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 to the function</a:t>
            </a:r>
          </a:p>
          <a:p>
            <a:pPr lvl="1" eaLnBrk="1" hangingPunct="1"/>
            <a:r>
              <a:rPr lang="en-US" smtClean="0"/>
              <a:t>void drawSphere(double r)</a:t>
            </a:r>
          </a:p>
          <a:p>
            <a:pPr eaLnBrk="1" hangingPunct="1"/>
            <a:r>
              <a:rPr lang="en-US" smtClean="0"/>
              <a:t>Look into the for-loop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Draw your sphere</a:t>
            </a:r>
            <a:endParaRPr lang="en-US" dirty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lum bright="-12000"/>
          </a:blip>
          <a:srcRect/>
          <a:stretch>
            <a:fillRect/>
          </a:stretch>
        </p:blipFill>
        <p:spPr bwMode="auto">
          <a:xfrm>
            <a:off x="533400" y="3581400"/>
            <a:ext cx="81026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148263" y="5300663"/>
            <a:ext cx="3379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ahoma" pitchFamily="34" charset="0"/>
              </a:rPr>
              <a:t>Source</a:t>
            </a:r>
            <a:r>
              <a:rPr lang="en-US" i="1">
                <a:latin typeface="Tahoma" pitchFamily="34" charset="0"/>
              </a:rPr>
              <a:t>: “Sphere” on Wikipedia</a:t>
            </a:r>
            <a:endParaRPr lang="en-SG" i="1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768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700" dirty="0" smtClean="0"/>
              <a:t>Variable i is the movement along the latitude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700" dirty="0" smtClean="0"/>
              <a:t>Variable j is the movement along the longtitude	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pt-BR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glVertex3d(r*sin(i*M_PI/n)*cos(j*M_PI/n),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r*cos(i*M_PI/n)*cos(j*M_PI/n),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r*sin(j*M_PI/n));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glVertex3d(r*sin((i+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)*M_PI/n)*cos(j*M_PI/n),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r*cos((i+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)*M_PI/n)*cos(j*M_PI/n),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r*sin(j*M_PI/n));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glVertex3d(r*sin((i+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)*M_PI/n)*cos((j+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r*cos((i+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)*M_PI/n)*cos((j+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r*sin((j+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)*M_PI/n));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glVertex3d(r*sin(i*M_PI/n)*cos((j+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r*cos(i*M_PI/n)*cos((j+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   r*sin((j+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)*M_PI/n));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/>
          </a:p>
        </p:txBody>
      </p:sp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666699"/>
              </a:clrFrom>
              <a:clrTo>
                <a:srgbClr val="666699">
                  <a:alpha val="0"/>
                </a:srgbClr>
              </a:clrTo>
            </a:clrChange>
          </a:blip>
          <a:srcRect l="20171" t="5585" r="20105" b="5618"/>
          <a:stretch>
            <a:fillRect/>
          </a:stretch>
        </p:blipFill>
        <p:spPr bwMode="auto">
          <a:xfrm>
            <a:off x="6629400" y="4475163"/>
            <a:ext cx="2514600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Draw your sphere</a:t>
            </a:r>
            <a:endParaRPr lang="en-US" dirty="0"/>
          </a:p>
        </p:txBody>
      </p:sp>
      <p:pic>
        <p:nvPicPr>
          <p:cNvPr id="22532" name="Picture 2" descr="Definition of the polar coordinate syste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7620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300" smtClean="0"/>
              <a:t>Usually we can follow the lecture slides, computing the vertex normal by the polygons</a:t>
            </a:r>
          </a:p>
          <a:p>
            <a:pPr eaLnBrk="1" hangingPunct="1"/>
            <a:r>
              <a:rPr lang="pt-BR" sz="2300" smtClean="0"/>
              <a:t>However, the sphere is a special case - We can compute the normals in an easier manner</a:t>
            </a:r>
            <a:br>
              <a:rPr lang="pt-BR" sz="2300" smtClean="0"/>
            </a:br>
            <a:endParaRPr lang="pt-BR" sz="2300" smtClean="0"/>
          </a:p>
          <a:p>
            <a:pPr eaLnBrk="1" hangingPunct="1"/>
            <a:r>
              <a:rPr lang="pt-BR" sz="2300" smtClean="0"/>
              <a:t>The normal vector of a point on</a:t>
            </a:r>
            <a:br>
              <a:rPr lang="pt-BR" sz="2300" smtClean="0"/>
            </a:br>
            <a:r>
              <a:rPr lang="pt-BR" sz="2300" smtClean="0"/>
              <a:t>a sphere is the unit vector</a:t>
            </a:r>
            <a:br>
              <a:rPr lang="pt-BR" sz="2300" smtClean="0"/>
            </a:br>
            <a:r>
              <a:rPr lang="pt-BR" sz="2300" smtClean="0"/>
              <a:t>of the point itself</a:t>
            </a:r>
          </a:p>
        </p:txBody>
      </p:sp>
      <p:pic>
        <p:nvPicPr>
          <p:cNvPr id="24578" name="Title 1"/>
          <p:cNvPicPr>
            <a:picLocks noGrp="1" noChangeArrowheads="1"/>
          </p:cNvPicPr>
          <p:nvPr>
            <p:ph type="title"/>
          </p:nvPr>
        </p:nvPicPr>
        <p:blipFill>
          <a:blip r:embed="rId3"/>
          <a:srcRect r="39754"/>
          <a:stretch>
            <a:fillRect/>
          </a:stretch>
        </p:blipFill>
        <p:spPr bwMode="auto">
          <a:xfrm>
            <a:off x="228600" y="288925"/>
            <a:ext cx="5119688" cy="1158875"/>
          </a:xfrm>
        </p:spPr>
      </p:pic>
      <p:pic>
        <p:nvPicPr>
          <p:cNvPr id="24579" name="Picture 2" descr="Definition of the polar coordinate syste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9718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7467600" y="3657600"/>
            <a:ext cx="981075" cy="69691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1" name="Title 1"/>
          <p:cNvPicPr>
            <a:picLocks noChangeArrowheads="1"/>
          </p:cNvPicPr>
          <p:nvPr/>
        </p:nvPicPr>
        <p:blipFill>
          <a:blip r:embed="rId3"/>
          <a:srcRect l="63646"/>
          <a:stretch>
            <a:fillRect/>
          </a:stretch>
        </p:blipFill>
        <p:spPr bwMode="auto">
          <a:xfrm>
            <a:off x="5368925" y="288925"/>
            <a:ext cx="30892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Title 1"/>
          <p:cNvPicPr>
            <a:picLocks noGrp="1" noChangeArrowheads="1"/>
          </p:cNvPicPr>
          <p:nvPr>
            <p:ph type="title" idx="4294967295"/>
          </p:nvPr>
        </p:nvPicPr>
        <p:blipFill>
          <a:blip r:embed="rId3"/>
          <a:srcRect r="39754"/>
          <a:stretch>
            <a:fillRect/>
          </a:stretch>
        </p:blipFill>
        <p:spPr bwMode="auto">
          <a:xfrm>
            <a:off x="228600" y="288925"/>
            <a:ext cx="5119688" cy="1158875"/>
          </a:xfrm>
        </p:spPr>
      </p:pic>
      <p:pic>
        <p:nvPicPr>
          <p:cNvPr id="26626" name="Title 1"/>
          <p:cNvPicPr>
            <a:picLocks noChangeArrowheads="1"/>
          </p:cNvPicPr>
          <p:nvPr/>
        </p:nvPicPr>
        <p:blipFill>
          <a:blip r:embed="rId3"/>
          <a:srcRect l="63646"/>
          <a:stretch>
            <a:fillRect/>
          </a:stretch>
        </p:blipFill>
        <p:spPr bwMode="auto">
          <a:xfrm>
            <a:off x="5368925" y="288925"/>
            <a:ext cx="30892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27" name="Group 9"/>
          <p:cNvGrpSpPr>
            <a:grpSpLocks/>
          </p:cNvGrpSpPr>
          <p:nvPr/>
        </p:nvGrpSpPr>
        <p:grpSpPr bwMode="auto">
          <a:xfrm>
            <a:off x="457200" y="1447800"/>
            <a:ext cx="4648200" cy="3276600"/>
            <a:chOff x="851" y="799"/>
            <a:chExt cx="4206" cy="3030"/>
          </a:xfrm>
        </p:grpSpPr>
        <p:pic>
          <p:nvPicPr>
            <p:cNvPr id="2663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1" y="799"/>
              <a:ext cx="4206" cy="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651" y="981"/>
              <a:ext cx="1315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latin typeface="Tahoma" pitchFamily="34" charset="0"/>
                </a:rPr>
                <a:t>The equation gives us a point on the surface</a:t>
              </a:r>
              <a:endParaRPr lang="en-SG" sz="1400" b="1">
                <a:latin typeface="Tahoma" pitchFamily="34" charset="0"/>
              </a:endParaRP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4038600" y="3128963"/>
            <a:ext cx="4379913" cy="3119437"/>
            <a:chOff x="839" y="799"/>
            <a:chExt cx="4128" cy="2990"/>
          </a:xfrm>
        </p:grpSpPr>
        <p:pic>
          <p:nvPicPr>
            <p:cNvPr id="26629" name="Picture 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5996"/>
            <a:stretch>
              <a:fillRect/>
            </a:stretch>
          </p:blipFill>
          <p:spPr bwMode="auto">
            <a:xfrm>
              <a:off x="839" y="799"/>
              <a:ext cx="4128" cy="2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0" name="Text Box 12"/>
            <p:cNvSpPr txBox="1">
              <a:spLocks noChangeArrowheads="1"/>
            </p:cNvSpPr>
            <p:nvPr/>
          </p:nvSpPr>
          <p:spPr bwMode="auto">
            <a:xfrm>
              <a:off x="3696" y="982"/>
              <a:ext cx="1225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latin typeface="Tahoma" pitchFamily="34" charset="0"/>
                </a:rPr>
                <a:t>Vector from origin to point </a:t>
              </a:r>
              <a:r>
                <a:rPr lang="en-US" sz="1400" b="1" i="1">
                  <a:latin typeface="Tahoma" pitchFamily="34" charset="0"/>
                </a:rPr>
                <a:t>is</a:t>
              </a:r>
              <a:r>
                <a:rPr lang="en-US" sz="1400" b="1">
                  <a:latin typeface="Tahoma" pitchFamily="34" charset="0"/>
                </a:rPr>
                <a:t> the normal!</a:t>
              </a:r>
              <a:endParaRPr lang="en-SG" sz="1400" b="1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/>
              <a:t>The normal of the whole polygon is the coordinate of the center of the polygon for a sphere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/>
              <a:t>Use the center of polygon to be the normal</a:t>
            </a:r>
            <a:endParaRPr lang="en-US" sz="2300" smtClean="0">
              <a:solidFill>
                <a:srgbClr val="A3171E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glNormal3d</a:t>
            </a:r>
            <a:r>
              <a:rPr lang="pt-BR" sz="1300" smtClean="0">
                <a:latin typeface="Courier New" pitchFamily="49" charset="0"/>
                <a:cs typeface="Courier New" pitchFamily="49" charset="0"/>
              </a:rPr>
              <a:t>(sin(</a:t>
            </a:r>
            <a:r>
              <a:rPr lang="pt-BR" sz="1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(i+0.5)</a:t>
            </a:r>
            <a:r>
              <a:rPr lang="pt-BR" sz="1300" smtClean="0">
                <a:latin typeface="Courier New" pitchFamily="49" charset="0"/>
                <a:cs typeface="Courier New" pitchFamily="49" charset="0"/>
              </a:rPr>
              <a:t>*M_PI/n)*cos(</a:t>
            </a:r>
            <a:r>
              <a:rPr lang="pt-BR" sz="1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(j+0.5)</a:t>
            </a:r>
            <a:r>
              <a:rPr lang="pt-BR" sz="1300" smtClean="0">
                <a:latin typeface="Courier New" pitchFamily="49" charset="0"/>
                <a:cs typeface="Courier New" pitchFamily="49" charset="0"/>
              </a:rPr>
              <a:t>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cos(</a:t>
            </a:r>
            <a:r>
              <a:rPr lang="pt-BR" sz="1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(i+0.5)</a:t>
            </a:r>
            <a:r>
              <a:rPr lang="pt-BR" sz="1300" smtClean="0">
                <a:latin typeface="Courier New" pitchFamily="49" charset="0"/>
                <a:cs typeface="Courier New" pitchFamily="49" charset="0"/>
              </a:rPr>
              <a:t>*M_PI/n)*cos(</a:t>
            </a:r>
            <a:r>
              <a:rPr lang="pt-BR" sz="1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(j+0.5)</a:t>
            </a:r>
            <a:r>
              <a:rPr lang="pt-BR" sz="1300" smtClean="0">
                <a:latin typeface="Courier New" pitchFamily="49" charset="0"/>
                <a:cs typeface="Courier New" pitchFamily="49" charset="0"/>
              </a:rPr>
              <a:t>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sin(</a:t>
            </a:r>
            <a:r>
              <a:rPr lang="pt-BR" sz="1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(j+0.5)</a:t>
            </a:r>
            <a:r>
              <a:rPr lang="pt-BR" sz="1300" smtClean="0">
                <a:latin typeface="Courier New" pitchFamily="49" charset="0"/>
                <a:cs typeface="Courier New" pitchFamily="49" charset="0"/>
              </a:rPr>
              <a:t>*M_PI/n));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pt-BR" sz="130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glVertex3d(r*sin(i*M_PI/n)*cos(j*M_PI/n),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r*cos(i*M_PI/n)*cos(j*M_PI/n),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r*sin(j*M_PI/n));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pt-BR" sz="130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glVertex3d(r*sin((i+1)*M_PI/n)*cos(j*M_PI/n),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r*cos((i+1)*M_PI/n)*cos(j*M_PI/n),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r*sin(j*M_PI/n));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pt-BR" sz="130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glVertex3d(r*sin((i+1)*M_PI/n)*cos((j+1)*M_PI/n),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r*cos((i+1)*M_PI/n)*cos((j+1)*M_PI/n),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r*sin((j+1)*M_PI/n));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pt-BR" sz="130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glVertex3d(r*sin(i*M_PI/n)*cos((j+1)*M_PI/n),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r*cos(i*M_PI/n)*cos((j+1)*M_PI/n),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1300" smtClean="0">
                <a:latin typeface="Courier New" pitchFamily="49" charset="0"/>
                <a:cs typeface="Courier New" pitchFamily="49" charset="0"/>
              </a:rPr>
              <a:t>           r*sin((j+1)*M_PI/n));</a:t>
            </a:r>
            <a:endParaRPr lang="en-US" sz="13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3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2: </a:t>
            </a:r>
            <a:r>
              <a:rPr lang="en-US" u="sng" dirty="0" smtClean="0">
                <a:solidFill>
                  <a:srgbClr val="FF0000"/>
                </a:solidFill>
              </a:rPr>
              <a:t>Flat</a:t>
            </a:r>
            <a:r>
              <a:rPr lang="en-US" dirty="0" smtClean="0"/>
              <a:t> shading</a:t>
            </a:r>
            <a:endParaRPr lang="en-US" dirty="0"/>
          </a:p>
        </p:txBody>
      </p:sp>
      <p:grpSp>
        <p:nvGrpSpPr>
          <p:cNvPr id="28675" name="Group 9"/>
          <p:cNvGrpSpPr>
            <a:grpSpLocks/>
          </p:cNvGrpSpPr>
          <p:nvPr/>
        </p:nvGrpSpPr>
        <p:grpSpPr bwMode="auto">
          <a:xfrm>
            <a:off x="5867400" y="3581400"/>
            <a:ext cx="2667000" cy="2667000"/>
            <a:chOff x="1371600" y="2971800"/>
            <a:chExt cx="2667000" cy="2667000"/>
          </a:xfrm>
        </p:grpSpPr>
        <p:pic>
          <p:nvPicPr>
            <p:cNvPr id="28677" name="Picture 4" descr="600px-Sphere_wireframe_10deg_3r_svg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1600" y="2971800"/>
              <a:ext cx="2667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 5"/>
            <p:cNvSpPr/>
            <p:nvPr/>
          </p:nvSpPr>
          <p:spPr>
            <a:xfrm>
              <a:off x="2857500" y="3863975"/>
              <a:ext cx="263525" cy="330200"/>
            </a:xfrm>
            <a:custGeom>
              <a:avLst/>
              <a:gdLst>
                <a:gd name="connsiteX0" fmla="*/ 0 w 262890"/>
                <a:gd name="connsiteY0" fmla="*/ 22860 h 331470"/>
                <a:gd name="connsiteX1" fmla="*/ 34290 w 262890"/>
                <a:gd name="connsiteY1" fmla="*/ 331470 h 331470"/>
                <a:gd name="connsiteX2" fmla="*/ 262890 w 262890"/>
                <a:gd name="connsiteY2" fmla="*/ 297180 h 331470"/>
                <a:gd name="connsiteX3" fmla="*/ 205740 w 262890"/>
                <a:gd name="connsiteY3" fmla="*/ 0 h 331470"/>
                <a:gd name="connsiteX4" fmla="*/ 0 w 262890"/>
                <a:gd name="connsiteY4" fmla="*/ 22860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" h="331470">
                  <a:moveTo>
                    <a:pt x="0" y="22860"/>
                  </a:moveTo>
                  <a:lnTo>
                    <a:pt x="34290" y="331470"/>
                  </a:lnTo>
                  <a:lnTo>
                    <a:pt x="262890" y="297180"/>
                  </a:lnTo>
                  <a:lnTo>
                    <a:pt x="205740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467600" y="3886200"/>
            <a:ext cx="1066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3: </a:t>
            </a:r>
            <a:r>
              <a:rPr lang="en-US" u="sng" dirty="0" smtClean="0">
                <a:solidFill>
                  <a:srgbClr val="FF0000"/>
                </a:solidFill>
              </a:rPr>
              <a:t>Smooth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2"/>
          </p:nvPr>
        </p:nvSpPr>
        <p:spPr>
          <a:xfrm>
            <a:off x="381000" y="2209800"/>
            <a:ext cx="4572000" cy="4498975"/>
          </a:xfrm>
          <a:ln>
            <a:prstDash val="solid"/>
          </a:ln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glNormal3d</a:t>
            </a:r>
            <a:r>
              <a:rPr lang="pt-BR" sz="1100" smtClean="0">
                <a:latin typeface="Courier New" pitchFamily="49" charset="0"/>
                <a:cs typeface="Courier New" pitchFamily="49" charset="0"/>
              </a:rPr>
              <a:t>(sin(i*M_PI/n)*cos(j*M_PI/n),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cos(i*M_PI/n)*cos(j*M_PI/n),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sin(j*M_PI/n));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glVertex3d(r*sin(i*M_PI/n)*cos(j*M_PI/n),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r*cos(i*M_PI/n)*cos(j*M_PI/n),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r*sin(j*M_PI/n));</a:t>
            </a:r>
          </a:p>
          <a:p>
            <a:pPr eaLnBrk="1" hangingPunct="1">
              <a:buFont typeface="Wingdings 3" pitchFamily="18" charset="2"/>
              <a:buNone/>
            </a:pPr>
            <a:endParaRPr lang="pt-BR" sz="11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glNormal3d</a:t>
            </a:r>
            <a:r>
              <a:rPr lang="pt-BR" sz="1100" smtClean="0">
                <a:latin typeface="Courier New" pitchFamily="49" charset="0"/>
                <a:cs typeface="Courier New" pitchFamily="49" charset="0"/>
              </a:rPr>
              <a:t>(sin((i+1)*M_PI/n)*cos(j*M_PI/n),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cos((i+1)*M_PI/n)*cos(j*M_PI/n),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sin(j*M_PI/n));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glVertex3d(r*sin((i+1)*M_PI/n)*cos(j*M_PI/n),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r*cos((i+1)*M_PI/n)*cos(j*M_PI/n),</a:t>
            </a:r>
          </a:p>
          <a:p>
            <a:pPr eaLnBrk="1" hangingPunct="1"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r*sin(j*M_PI/n));</a:t>
            </a:r>
          </a:p>
          <a:p>
            <a:pPr eaLnBrk="1" hangingPunct="1">
              <a:buFont typeface="Wingdings 3" pitchFamily="18" charset="2"/>
              <a:buNone/>
            </a:pPr>
            <a:endParaRPr lang="pt-BR" sz="11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z="1100" smtClean="0"/>
          </a:p>
        </p:txBody>
      </p:sp>
      <p:sp>
        <p:nvSpPr>
          <p:cNvPr id="30723" name="Content Placeholder 9"/>
          <p:cNvSpPr>
            <a:spLocks noGrp="1"/>
          </p:cNvSpPr>
          <p:nvPr>
            <p:ph sz="quarter" idx="4"/>
          </p:nvPr>
        </p:nvSpPr>
        <p:spPr>
          <a:xfrm>
            <a:off x="4572000" y="1676400"/>
            <a:ext cx="4800600" cy="3941763"/>
          </a:xfrm>
          <a:ln>
            <a:prstDash val="solid"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glNormal3d</a:t>
            </a:r>
            <a:r>
              <a:rPr lang="pt-BR" sz="1100" smtClean="0">
                <a:latin typeface="Courier New" pitchFamily="49" charset="0"/>
                <a:cs typeface="Courier New" pitchFamily="49" charset="0"/>
              </a:rPr>
              <a:t>(sin((i+1)*M_PI/n)*cos((j+1)*M_PI/n),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cos((i+1)*M_PI/n)*cos((j+1)*M_PI/n),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sin((j+1)*M_PI/n));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glVertex3d(r*sin((i+1)*M_PI/n)*cos((j+1)*M_PI/n),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r*cos((i+1)*M_PI/n)*cos((j+1)*M_PI/n),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r*sin((j+1)*M_PI/n));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endParaRPr lang="pt-BR" sz="11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glNormal3d</a:t>
            </a:r>
            <a:r>
              <a:rPr lang="pt-BR" sz="1100" smtClean="0">
                <a:latin typeface="Courier New" pitchFamily="49" charset="0"/>
                <a:cs typeface="Courier New" pitchFamily="49" charset="0"/>
              </a:rPr>
              <a:t>(sin(i*M_PI/n)*cos((j+1)*M_PI/n),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cos(i*M_PI/n)*cos((j+1)*M_PI/n),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sin((j+1)*M_PI/n));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glVertex3d(r*sin(i*M_PI/n)*cos((j+1)*M_PI/n),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r*cos(i*M_PI/n)*cos((j+1)*M_PI/n),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pt-BR" sz="1100" smtClean="0">
                <a:latin typeface="Courier New" pitchFamily="49" charset="0"/>
                <a:cs typeface="Courier New" pitchFamily="49" charset="0"/>
              </a:rPr>
              <a:t>           r*sin((j+1)*M_PI/n));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en-US" sz="1100" smtClean="0"/>
          </a:p>
          <a:p>
            <a:pPr eaLnBrk="1" hangingPunct="1">
              <a:spcBef>
                <a:spcPct val="0"/>
              </a:spcBef>
            </a:pPr>
            <a:endParaRPr lang="en-US" sz="1100" smtClean="0"/>
          </a:p>
        </p:txBody>
      </p:sp>
      <p:grpSp>
        <p:nvGrpSpPr>
          <p:cNvPr id="30724" name="Group 9"/>
          <p:cNvGrpSpPr>
            <a:grpSpLocks/>
          </p:cNvGrpSpPr>
          <p:nvPr/>
        </p:nvGrpSpPr>
        <p:grpSpPr bwMode="auto">
          <a:xfrm>
            <a:off x="5867400" y="4191000"/>
            <a:ext cx="2667000" cy="2667000"/>
            <a:chOff x="1371600" y="2971800"/>
            <a:chExt cx="2667000" cy="2667000"/>
          </a:xfrm>
        </p:grpSpPr>
        <p:pic>
          <p:nvPicPr>
            <p:cNvPr id="30731" name="Picture 11" descr="600px-Sphere_wireframe_10deg_3r_svg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1600" y="2971800"/>
              <a:ext cx="2667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Freeform 12"/>
            <p:cNvSpPr/>
            <p:nvPr/>
          </p:nvSpPr>
          <p:spPr>
            <a:xfrm>
              <a:off x="2857500" y="3863975"/>
              <a:ext cx="263525" cy="330200"/>
            </a:xfrm>
            <a:custGeom>
              <a:avLst/>
              <a:gdLst>
                <a:gd name="connsiteX0" fmla="*/ 0 w 262890"/>
                <a:gd name="connsiteY0" fmla="*/ 22860 h 331470"/>
                <a:gd name="connsiteX1" fmla="*/ 34290 w 262890"/>
                <a:gd name="connsiteY1" fmla="*/ 331470 h 331470"/>
                <a:gd name="connsiteX2" fmla="*/ 262890 w 262890"/>
                <a:gd name="connsiteY2" fmla="*/ 297180 h 331470"/>
                <a:gd name="connsiteX3" fmla="*/ 205740 w 262890"/>
                <a:gd name="connsiteY3" fmla="*/ 0 h 331470"/>
                <a:gd name="connsiteX4" fmla="*/ 0 w 262890"/>
                <a:gd name="connsiteY4" fmla="*/ 22860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" h="331470">
                  <a:moveTo>
                    <a:pt x="0" y="22860"/>
                  </a:moveTo>
                  <a:lnTo>
                    <a:pt x="34290" y="331470"/>
                  </a:lnTo>
                  <a:lnTo>
                    <a:pt x="262890" y="297180"/>
                  </a:lnTo>
                  <a:lnTo>
                    <a:pt x="205740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7543800" y="4343400"/>
            <a:ext cx="1066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20000" y="5334000"/>
            <a:ext cx="1295400" cy="76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15200" y="4114800"/>
            <a:ext cx="762000" cy="990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91400" y="4800600"/>
            <a:ext cx="11430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TextBox 15"/>
          <p:cNvSpPr txBox="1">
            <a:spLocks noChangeArrowheads="1"/>
          </p:cNvSpPr>
          <p:nvPr/>
        </p:nvSpPr>
        <p:spPr bwMode="auto">
          <a:xfrm>
            <a:off x="609600" y="1295400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Set different normal vectors for different vertices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5715000"/>
            <a:ext cx="25146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Let’s try it all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1669</TotalTime>
  <Words>660</Words>
  <Application>Microsoft Office PowerPoint</Application>
  <PresentationFormat>On-screen Show (4:3)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Lucida Sans Unicode</vt:lpstr>
      <vt:lpstr>Wingdings 3</vt:lpstr>
      <vt:lpstr>Verdana</vt:lpstr>
      <vt:lpstr>Wingdings 2</vt:lpstr>
      <vt:lpstr>Calibri</vt:lpstr>
      <vt:lpstr>Tahoma</vt:lpstr>
      <vt:lpstr>Courier New</vt:lpstr>
      <vt:lpstr>Times New Roman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: Illumination and Shading</dc:title>
  <dc:creator>u0707143</dc:creator>
  <cp:lastModifiedBy>0612</cp:lastModifiedBy>
  <cp:revision>118</cp:revision>
  <dcterms:created xsi:type="dcterms:W3CDTF">2011-03-04T01:27:29Z</dcterms:created>
  <dcterms:modified xsi:type="dcterms:W3CDTF">2016-01-25T05:04:27Z</dcterms:modified>
</cp:coreProperties>
</file>