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8" r:id="rId2"/>
    <p:sldId id="281" r:id="rId3"/>
    <p:sldId id="283" r:id="rId4"/>
    <p:sldId id="285" r:id="rId5"/>
    <p:sldId id="284" r:id="rId6"/>
    <p:sldId id="265" r:id="rId7"/>
    <p:sldId id="280" r:id="rId8"/>
    <p:sldId id="291" r:id="rId9"/>
    <p:sldId id="286" r:id="rId10"/>
    <p:sldId id="289" r:id="rId11"/>
    <p:sldId id="292" r:id="rId12"/>
    <p:sldId id="293" r:id="rId13"/>
    <p:sldId id="290" r:id="rId14"/>
    <p:sldId id="261" r:id="rId15"/>
    <p:sldId id="270" r:id="rId16"/>
    <p:sldId id="272" r:id="rId17"/>
    <p:sldId id="273" r:id="rId18"/>
    <p:sldId id="274" r:id="rId19"/>
    <p:sldId id="279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97" autoAdjust="0"/>
  </p:normalViewPr>
  <p:slideViewPr>
    <p:cSldViewPr snapToGrid="0">
      <p:cViewPr varScale="1">
        <p:scale>
          <a:sx n="85" d="100"/>
          <a:sy n="85" d="100"/>
        </p:scale>
        <p:origin x="-9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6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B89EBA-BD4C-45BA-B770-0A036E79AA3B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E428BEE-C7E3-4964-ACBC-AC6651D25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23C9DC-7CC8-4B66-A8DA-AC3A49FCC07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EEC983-8372-454E-93E2-A3FDCF33830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6B3841-63A9-4248-AF91-D30D50D6AE9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AB71E5-420F-4EFB-B1E7-32C24B12103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8BCFC9-7DB0-43C9-B58B-4ABC8B05B7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46BA6-0582-460E-9BC9-DE786D80C70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15D842-0224-48D0-8F44-DD9BFED844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AD294-0B12-45FB-B05F-3C3ED0B4BCA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84A4D4-C9DA-443E-BE39-7399B2ED3EC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CA86B7-543E-4243-A9F3-EBDDB6F892E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F8AC9C-07E5-44B3-86E1-685E82E1018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5C2274-1B72-47B5-91B7-4C9A2EDB09B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CCC289-F3CE-4CC6-A0C0-12A57EF625A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87D150-ADEB-47FC-B373-ED5B5CA6BF2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318745-B3D8-47A3-8E9B-B1E443AC512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SG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BC78D9-6A28-4AA9-99B1-71B6EFE62A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3ED2E-A742-495A-909F-C533CE6A8C1A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82B5-28F7-445C-974C-25AA0111B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4F781-3456-4517-A166-310E7333F7F5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E6571-4A1D-469F-86BE-2C9106ACD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C340C-8C3F-4819-97EA-BF0DAAC596C0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F2ABD-B9A3-4FCD-892D-EC3908020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21C85-3D02-4DF7-860F-597DF305D088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934C-9A3B-44F8-AF76-65EE074B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ED77-89A8-4115-BD74-A5AFD6487821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A70A5-1D3F-49ED-BD9E-B18725ED7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A3256-5436-4C8D-A483-7E3A58539A40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4401-B455-4394-AF84-197DC473A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FDB46-BEA4-41E0-8CE1-393AECAFA5F4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BA60E-5B8D-4468-84F1-9ADF68192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52A8A-2A32-451F-80DD-CDA6328492DC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651E-AF62-4CE0-90D4-E4731D62E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504AC-5C9B-4398-945C-D99F5EDE1BCC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EE4E8-E5D3-4E77-AD5B-5044CA8D5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368C4-17E8-4CF2-A183-717E746FC3B2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545A1-9E00-4D60-9534-4DCE9375C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F6BF2-520B-43A4-85C6-5D77851336B1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2EC01-D59D-4252-B3DA-6B330B8E4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68C091-33D7-4CBA-84F9-CCBF0431C1B1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85B1B7-4A03-4213-8172-65CE49BD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HW2: The World is Round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Clock Mode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r>
              <a:rPr lang="en-SG" sz="2200" smtClean="0"/>
              <a:t>Get number of seconds from 00:00:00 1 Jan 1970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time_t time(NULL);</a:t>
            </a:r>
          </a:p>
          <a:p>
            <a:r>
              <a:rPr lang="en-US" sz="2200" smtClean="0"/>
              <a:t>Then use the function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localtime</a:t>
            </a:r>
            <a:r>
              <a:rPr lang="en-US" sz="2200" smtClean="0"/>
              <a:t> to convert to local time, e.g. Calculating the angle for the second needle</a:t>
            </a:r>
          </a:p>
          <a:p>
            <a:pPr lvl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time_t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current_time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= time (NULL);</a:t>
            </a:r>
          </a:p>
          <a:p>
            <a:pPr lvl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struct tm * timeinfo = localtime(&amp;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current_time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double angle = 360-(float)timeinfo-&gt;tm_sec/60*360;</a:t>
            </a:r>
          </a:p>
          <a:p>
            <a:r>
              <a:rPr lang="en-US" sz="2200" smtClean="0"/>
              <a:t>But if you want something up to millisecond, you need some other timing function of C++</a:t>
            </a:r>
          </a:p>
          <a:p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SG" sz="1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smtClean="0">
                <a:latin typeface="Courier New" pitchFamily="49" charset="0"/>
              </a:rPr>
              <a:t>time_t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tm</a:t>
            </a:r>
            <a:endParaRPr lang="en-SG" smtClean="0">
              <a:latin typeface="Courier New" pitchFamily="49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itchFamily="49" charset="0"/>
              </a:rPr>
              <a:t>time_t current_time = TIME( NULL );</a:t>
            </a:r>
          </a:p>
          <a:p>
            <a:pPr lvl="1"/>
            <a:r>
              <a:rPr lang="en-US" altLang="en-US" smtClean="0"/>
              <a:t>Create a </a:t>
            </a:r>
            <a:r>
              <a:rPr lang="en-US" altLang="en-US" sz="2000" b="1" smtClean="0">
                <a:latin typeface="Courier New" pitchFamily="49" charset="0"/>
              </a:rPr>
              <a:t>time_t</a:t>
            </a:r>
            <a:r>
              <a:rPr lang="en-US" altLang="en-US" smtClean="0"/>
              <a:t> object from the </a:t>
            </a:r>
            <a:r>
              <a:rPr lang="en-US" altLang="en-US" b="1" smtClean="0"/>
              <a:t>current</a:t>
            </a:r>
            <a:r>
              <a:rPr lang="en-US" altLang="en-US" smtClean="0"/>
              <a:t> time</a:t>
            </a:r>
          </a:p>
          <a:p>
            <a:pPr lvl="1">
              <a:buFont typeface="Wingdings 2" pitchFamily="18" charset="2"/>
              <a:buNone/>
            </a:pPr>
            <a:endParaRPr lang="en-US" altLang="en-US" sz="2800" smtClean="0"/>
          </a:p>
          <a:p>
            <a:pPr lvl="1">
              <a:buFont typeface="Wingdings 2" pitchFamily="18" charset="2"/>
              <a:buNone/>
            </a:pPr>
            <a:endParaRPr lang="en-US" altLang="en-US" sz="2800" smtClean="0"/>
          </a:p>
          <a:p>
            <a:r>
              <a:rPr lang="en-US" altLang="en-US" smtClean="0">
                <a:latin typeface="Courier New" pitchFamily="49" charset="0"/>
              </a:rPr>
              <a:t>struct tm *timeinfo</a:t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          = localtime( &amp;current_time );</a:t>
            </a:r>
          </a:p>
          <a:p>
            <a:pPr lvl="1"/>
            <a:r>
              <a:rPr lang="en-US" altLang="en-US" smtClean="0"/>
              <a:t>Represent the current time as a </a:t>
            </a:r>
            <a:r>
              <a:rPr lang="en-US" altLang="en-US" sz="2000" b="1" smtClean="0">
                <a:latin typeface="Courier New" pitchFamily="49" charset="0"/>
              </a:rPr>
              <a:t>struct</a:t>
            </a:r>
            <a:r>
              <a:rPr lang="en-US" altLang="en-US" smtClean="0"/>
              <a:t> of type </a:t>
            </a:r>
            <a:r>
              <a:rPr lang="en-US" altLang="en-US" sz="2000" b="1" smtClean="0">
                <a:latin typeface="Courier New" pitchFamily="49" charset="0"/>
              </a:rPr>
              <a:t>tm</a:t>
            </a:r>
          </a:p>
          <a:p>
            <a:pPr lvl="1"/>
            <a:r>
              <a:rPr lang="en-US" altLang="en-US" smtClean="0"/>
              <a:t>Store it in a </a:t>
            </a:r>
            <a:r>
              <a:rPr lang="en-US" altLang="en-US" b="1" smtClean="0"/>
              <a:t>pointer</a:t>
            </a:r>
            <a:r>
              <a:rPr lang="en-US" altLang="en-US" smtClean="0"/>
              <a:t> called </a:t>
            </a:r>
            <a:r>
              <a:rPr lang="en-US" altLang="en-US" sz="2000" smtClean="0">
                <a:latin typeface="Courier New" pitchFamily="49" charset="0"/>
              </a:rPr>
              <a:t>timeinfo</a:t>
            </a:r>
            <a:endParaRPr lang="en-SG" sz="20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404813"/>
            <a:ext cx="8240713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80063" y="3887788"/>
            <a:ext cx="2879725" cy="1063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Source</a:t>
            </a:r>
          </a:p>
          <a:p>
            <a:pPr eaLnBrk="0" hangingPunct="0">
              <a:spcBef>
                <a:spcPct val="50000"/>
              </a:spcBef>
            </a:pPr>
            <a:r>
              <a:rPr lang="en-SG">
                <a:latin typeface="Calibri" pitchFamily="34" charset="0"/>
              </a:rPr>
              <a:t>http://www.cplusplus.com/</a:t>
            </a:r>
            <a:br>
              <a:rPr lang="en-SG">
                <a:latin typeface="Calibri" pitchFamily="34" charset="0"/>
              </a:rPr>
            </a:br>
            <a:r>
              <a:rPr lang="en-SG">
                <a:latin typeface="Calibri" pitchFamily="34" charset="0"/>
              </a:rPr>
              <a:t>reference/ctime/tm/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Transparency</a:t>
            </a:r>
            <a:endParaRPr/>
          </a:p>
        </p:txBody>
      </p:sp>
      <p:sp>
        <p:nvSpPr>
          <p:cNvPr id="32770" name="Text Placeholder 4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r>
              <a:rPr lang="en-US" smtClean="0"/>
              <a:t>Use of alpha channel</a:t>
            </a:r>
          </a:p>
          <a:p>
            <a:pPr lvl="1"/>
            <a:r>
              <a:rPr lang="en-SG" smtClean="0"/>
              <a:t>32-bit graphics systems contain four channels: </a:t>
            </a:r>
          </a:p>
          <a:p>
            <a:pPr lvl="2"/>
            <a:r>
              <a:rPr lang="en-SG" smtClean="0"/>
              <a:t>three 8-bit channels for red, green, and blue (RGB) and one 8-bit alpha channel</a:t>
            </a:r>
          </a:p>
          <a:p>
            <a:pPr lvl="1"/>
            <a:r>
              <a:rPr lang="en-SG" smtClean="0"/>
              <a:t>Rendering overlapping objects that include an alpha value is called alpha blending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r>
              <a:rPr lang="en-US" smtClean="0"/>
              <a:t>Use of alpha channel</a:t>
            </a:r>
          </a:p>
        </p:txBody>
      </p:sp>
      <p:pic>
        <p:nvPicPr>
          <p:cNvPr id="36867" name="Picture 2" descr="C:\Users\AnhHuy\Downloads\alphachannel fir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590800"/>
            <a:ext cx="45529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r>
              <a:rPr lang="en-US" smtClean="0"/>
              <a:t>Use of alpha channel</a:t>
            </a:r>
          </a:p>
        </p:txBody>
      </p:sp>
      <p:pic>
        <p:nvPicPr>
          <p:cNvPr id="38915" name="Picture 2" descr="C:\Users\AnhHuy\Downloads\alphachannel fi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590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r>
              <a:rPr lang="en-US" smtClean="0"/>
              <a:t>Use of alpha channel</a:t>
            </a:r>
          </a:p>
        </p:txBody>
      </p:sp>
      <p:pic>
        <p:nvPicPr>
          <p:cNvPr id="40963" name="Picture 2" descr="C:\Users\AnhHuy\Downloads\alphachannel fir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590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r>
              <a:rPr lang="en-US" smtClean="0"/>
              <a:t>Use of alpha channel</a:t>
            </a:r>
          </a:p>
          <a:p>
            <a:pPr lvl="1"/>
            <a:r>
              <a:rPr lang="en-US" smtClean="0"/>
              <a:t>Color transparency</a:t>
            </a:r>
          </a:p>
          <a:p>
            <a:pPr lvl="2"/>
            <a:r>
              <a:rPr lang="en-SG" sz="2000" smtClean="0">
                <a:latin typeface="Courier New" pitchFamily="49" charset="0"/>
                <a:cs typeface="Courier New" pitchFamily="49" charset="0"/>
              </a:rPr>
              <a:t>glBlendFunc(GL_SRC_ALPHA, GL_ONE_MINUS_SRC_ALPHA)</a:t>
            </a:r>
          </a:p>
          <a:p>
            <a:pPr lvl="2"/>
            <a:r>
              <a:rPr lang="en-SG" sz="2000" smtClean="0">
                <a:latin typeface="Courier New" pitchFamily="49" charset="0"/>
                <a:cs typeface="Courier New" pitchFamily="49" charset="0"/>
              </a:rPr>
              <a:t>glEnable(GL_BLEND)</a:t>
            </a:r>
          </a:p>
          <a:p>
            <a:pPr lvl="2"/>
            <a:r>
              <a:rPr lang="en-SG" sz="2000" smtClean="0">
                <a:latin typeface="Courier New" pitchFamily="49" charset="0"/>
                <a:cs typeface="Courier New" pitchFamily="49" charset="0"/>
              </a:rPr>
              <a:t>glColor4f(GLfloat red, GLfloat green, GLfloat blue, </a:t>
            </a:r>
            <a:r>
              <a:rPr lang="en-SG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GLfloat alpha</a:t>
            </a:r>
            <a:r>
              <a:rPr lang="en-SG" sz="2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i="1" smtClean="0">
                <a:cs typeface="Courier New" pitchFamily="49" charset="0"/>
              </a:rPr>
              <a:t>(Alpha values: 0.0=Fully Transparent; 1.0=Fully Opaque)</a:t>
            </a:r>
            <a:endParaRPr lang="en-SG" i="1" smtClean="0">
              <a:cs typeface="Courier New" pitchFamily="49" charset="0"/>
            </a:endParaRPr>
          </a:p>
          <a:p>
            <a:pPr lvl="1"/>
            <a:r>
              <a:rPr lang="en-US" smtClean="0"/>
              <a:t>What’s more?</a:t>
            </a:r>
          </a:p>
          <a:p>
            <a:pPr lvl="2"/>
            <a:r>
              <a:rPr lang="en-US" smtClean="0"/>
              <a:t>Google for OpenGL texture transparency, if you are interested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fontScale="47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6700" dirty="0" smtClean="0"/>
              <a:t>Try out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SG" sz="3400" dirty="0" err="1" smtClean="0">
                <a:latin typeface="Courier New" pitchFamily="49" charset="0"/>
                <a:cs typeface="Courier New" pitchFamily="49" charset="0"/>
              </a:rPr>
              <a:t>glBlendFunc</a:t>
            </a: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(GL_SRC_ALPHA, GL_ONE_MINUS_SRC_ALPHA);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SG" sz="34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(GL_BLEND);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glColor4f(0,0,1,</a:t>
            </a:r>
            <a:r>
              <a:rPr lang="en-SG" sz="3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SG" sz="34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(GL_POLYGON);</a:t>
            </a:r>
          </a:p>
          <a:p>
            <a:pPr lvl="5">
              <a:buFont typeface="Wingdings 2"/>
              <a:buNone/>
              <a:defRPr/>
            </a:pPr>
            <a:r>
              <a:rPr lang="en-SG" sz="3200" dirty="0" smtClean="0">
                <a:latin typeface="Courier New" pitchFamily="49" charset="0"/>
                <a:cs typeface="Courier New" pitchFamily="49" charset="0"/>
              </a:rPr>
              <a:t>glVertex3f(-2,-1,0);</a:t>
            </a:r>
          </a:p>
          <a:p>
            <a:pPr lvl="5">
              <a:buFont typeface="Wingdings 2"/>
              <a:buNone/>
              <a:defRPr/>
            </a:pPr>
            <a:r>
              <a:rPr lang="en-SG" sz="3200" dirty="0" smtClean="0">
                <a:latin typeface="Courier New" pitchFamily="49" charset="0"/>
                <a:cs typeface="Courier New" pitchFamily="49" charset="0"/>
              </a:rPr>
              <a:t>glVertex3f(2,-1,0);</a:t>
            </a:r>
          </a:p>
          <a:p>
            <a:pPr lvl="5">
              <a:buFont typeface="Wingdings 2"/>
              <a:buNone/>
              <a:defRPr/>
            </a:pPr>
            <a:r>
              <a:rPr lang="en-SG" sz="3200" dirty="0" smtClean="0">
                <a:latin typeface="Courier New" pitchFamily="49" charset="0"/>
                <a:cs typeface="Courier New" pitchFamily="49" charset="0"/>
              </a:rPr>
              <a:t>glVertex3f(2,1,0);</a:t>
            </a:r>
          </a:p>
          <a:p>
            <a:pPr lvl="5">
              <a:buFont typeface="Wingdings 2"/>
              <a:buNone/>
              <a:defRPr/>
            </a:pPr>
            <a:r>
              <a:rPr lang="en-SG" sz="3200" dirty="0" smtClean="0">
                <a:latin typeface="Courier New" pitchFamily="49" charset="0"/>
                <a:cs typeface="Courier New" pitchFamily="49" charset="0"/>
              </a:rPr>
              <a:t>glVertex3f(-2,1,0);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SG" sz="34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glColor4f(0,1,1,</a:t>
            </a:r>
            <a:r>
              <a:rPr lang="en-SG" sz="3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0.4</a:t>
            </a: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SG" sz="34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(GL_POLYGON);</a:t>
            </a:r>
          </a:p>
          <a:p>
            <a:pPr lvl="5">
              <a:buFont typeface="Wingdings 2"/>
              <a:buNone/>
              <a:defRPr/>
            </a:pPr>
            <a:r>
              <a:rPr lang="en-SG" sz="3200" dirty="0" smtClean="0">
                <a:latin typeface="Courier New" pitchFamily="49" charset="0"/>
                <a:cs typeface="Courier New" pitchFamily="49" charset="0"/>
              </a:rPr>
              <a:t>glVertex3f(-1,-2,0);</a:t>
            </a:r>
          </a:p>
          <a:p>
            <a:pPr lvl="5">
              <a:buFont typeface="Wingdings 2"/>
              <a:buNone/>
              <a:defRPr/>
            </a:pPr>
            <a:r>
              <a:rPr lang="en-SG" sz="3200" dirty="0" smtClean="0">
                <a:latin typeface="Courier New" pitchFamily="49" charset="0"/>
                <a:cs typeface="Courier New" pitchFamily="49" charset="0"/>
              </a:rPr>
              <a:t>glVertex3f(1,-2,0);</a:t>
            </a:r>
          </a:p>
          <a:p>
            <a:pPr lvl="5">
              <a:buFont typeface="Wingdings 2"/>
              <a:buNone/>
              <a:defRPr/>
            </a:pPr>
            <a:r>
              <a:rPr lang="en-SG" sz="3200" dirty="0" smtClean="0">
                <a:latin typeface="Courier New" pitchFamily="49" charset="0"/>
                <a:cs typeface="Courier New" pitchFamily="49" charset="0"/>
              </a:rPr>
              <a:t>glVertex3f(1,2,0);</a:t>
            </a:r>
          </a:p>
          <a:p>
            <a:pPr lvl="5">
              <a:buFont typeface="Wingdings 2"/>
              <a:buNone/>
              <a:defRPr/>
            </a:pPr>
            <a:r>
              <a:rPr lang="en-SG" sz="3200" dirty="0" smtClean="0">
                <a:latin typeface="Courier New" pitchFamily="49" charset="0"/>
                <a:cs typeface="Courier New" pitchFamily="49" charset="0"/>
              </a:rPr>
              <a:t>glVertex3f(-1,2,0);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SG" sz="34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SG" sz="3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SG" sz="2500" dirty="0" smtClean="0">
              <a:latin typeface="Courier New" pitchFamily="49" charset="0"/>
              <a:cs typeface="Courier New" pitchFamily="49" charset="0"/>
            </a:endParaRP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/>
          <p:cNvPicPr>
            <a:picLocks noChangeAspect="1" noChangeArrowheads="1"/>
          </p:cNvPicPr>
          <p:nvPr/>
        </p:nvPicPr>
        <p:blipFill>
          <a:blip r:embed="rId3"/>
          <a:srcRect l="2667" t="2580" r="4005" b="4517"/>
          <a:stretch>
            <a:fillRect/>
          </a:stretch>
        </p:blipFill>
        <p:spPr bwMode="auto">
          <a:xfrm>
            <a:off x="762000" y="2971800"/>
            <a:ext cx="2667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5"/>
          <p:cNvPicPr>
            <a:picLocks noChangeAspect="1" noChangeArrowheads="1"/>
          </p:cNvPicPr>
          <p:nvPr/>
        </p:nvPicPr>
        <p:blipFill>
          <a:blip r:embed="rId4"/>
          <a:srcRect l="2632" t="2583" r="2632" b="4424"/>
          <a:stretch>
            <a:fillRect/>
          </a:stretch>
        </p:blipFill>
        <p:spPr bwMode="auto">
          <a:xfrm>
            <a:off x="4876800" y="29718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1066800" y="22098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nstantia" pitchFamily="18" charset="0"/>
              </a:rPr>
              <a:t>Solar System Mode</a:t>
            </a:r>
          </a:p>
        </p:txBody>
      </p:sp>
      <p:sp>
        <p:nvSpPr>
          <p:cNvPr id="16388" name="TextBox 8"/>
          <p:cNvSpPr txBox="1">
            <a:spLocks noChangeArrowheads="1"/>
          </p:cNvSpPr>
          <p:nvPr/>
        </p:nvSpPr>
        <p:spPr bwMode="auto">
          <a:xfrm>
            <a:off x="5105400" y="2133600"/>
            <a:ext cx="220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nstantia" pitchFamily="18" charset="0"/>
              </a:rPr>
              <a:t>Clock Mode</a:t>
            </a:r>
          </a:p>
          <a:p>
            <a:pPr algn="ctr"/>
            <a:r>
              <a:rPr lang="en-US">
                <a:latin typeface="Constantia" pitchFamily="18" charset="0"/>
              </a:rPr>
              <a:t>(5:07:20)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53200" y="4800600"/>
            <a:ext cx="1295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1"/>
          <p:cNvSpPr txBox="1">
            <a:spLocks noChangeArrowheads="1"/>
          </p:cNvSpPr>
          <p:nvPr/>
        </p:nvSpPr>
        <p:spPr bwMode="auto">
          <a:xfrm>
            <a:off x="7848600" y="4800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5 o’clock</a:t>
            </a:r>
          </a:p>
        </p:txBody>
      </p:sp>
      <p:sp>
        <p:nvSpPr>
          <p:cNvPr id="16391" name="TextBox 12"/>
          <p:cNvSpPr txBox="1">
            <a:spLocks noChangeArrowheads="1"/>
          </p:cNvSpPr>
          <p:nvPr/>
        </p:nvSpPr>
        <p:spPr bwMode="auto">
          <a:xfrm>
            <a:off x="7848600" y="3200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7 min.</a:t>
            </a:r>
          </a:p>
        </p:txBody>
      </p:sp>
      <p:cxnSp>
        <p:nvCxnSpPr>
          <p:cNvPr id="14" name="Straight Arrow Connector 13"/>
          <p:cNvCxnSpPr>
            <a:stCxn id="16391" idx="1"/>
          </p:cNvCxnSpPr>
          <p:nvPr/>
        </p:nvCxnSpPr>
        <p:spPr>
          <a:xfrm flipH="1">
            <a:off x="6705600" y="3384550"/>
            <a:ext cx="1143000" cy="5778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15"/>
          <p:cNvSpPr txBox="1">
            <a:spLocks noChangeArrowheads="1"/>
          </p:cNvSpPr>
          <p:nvPr/>
        </p:nvSpPr>
        <p:spPr bwMode="auto">
          <a:xfrm>
            <a:off x="7696200" y="3886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20 sec.</a:t>
            </a:r>
          </a:p>
        </p:txBody>
      </p:sp>
      <p:cxnSp>
        <p:nvCxnSpPr>
          <p:cNvPr id="17" name="Straight Arrow Connector 16"/>
          <p:cNvCxnSpPr>
            <a:stCxn id="16393" idx="1"/>
          </p:cNvCxnSpPr>
          <p:nvPr/>
        </p:nvCxnSpPr>
        <p:spPr>
          <a:xfrm flipH="1">
            <a:off x="7086600" y="4070350"/>
            <a:ext cx="609600" cy="5016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4495800"/>
            <a:ext cx="609600" cy="0"/>
          </a:xfrm>
          <a:prstGeom prst="straightConnector1">
            <a:avLst/>
          </a:prstGeom>
          <a:ln w="635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21"/>
          <p:cNvSpPr txBox="1">
            <a:spLocks noChangeArrowheads="1"/>
          </p:cNvSpPr>
          <p:nvPr/>
        </p:nvSpPr>
        <p:spPr bwMode="auto">
          <a:xfrm>
            <a:off x="3733800" y="47244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Toggle by the key “T”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SG" dirty="0" smtClean="0"/>
              <a:t>Lab 2: The World is Round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 Mode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1935163"/>
            <a:ext cx="4419600" cy="4922837"/>
          </a:xfrm>
        </p:spPr>
        <p:txBody>
          <a:bodyPr>
            <a:normAutofit/>
          </a:bodyPr>
          <a:lstStyle/>
          <a:p>
            <a:r>
              <a:rPr lang="en-US" sz="2400" b="1" u="sng" smtClean="0">
                <a:solidFill>
                  <a:srgbClr val="FF0000"/>
                </a:solidFill>
              </a:rPr>
              <a:t>Requirement</a:t>
            </a:r>
            <a:r>
              <a:rPr lang="en-US" sz="2400" smtClean="0"/>
              <a:t>: some motion with respect to local frames</a:t>
            </a:r>
          </a:p>
          <a:p>
            <a:pPr lvl="1"/>
            <a:r>
              <a:rPr lang="en-US" sz="2200" smtClean="0"/>
              <a:t>E.g. a moon spinning around a planet and Doraemon jumping on a planet</a:t>
            </a:r>
          </a:p>
          <a:p>
            <a:r>
              <a:rPr lang="en-US" sz="2400" smtClean="0"/>
              <a:t>You are allowed to reuse your code in Lab 1</a:t>
            </a:r>
          </a:p>
          <a:p>
            <a:r>
              <a:rPr lang="en-US" sz="2400" smtClean="0"/>
              <a:t>Even non-circular orbits are allowed (bonus feature!)</a:t>
            </a:r>
          </a:p>
          <a:p>
            <a:pPr lvl="1"/>
            <a:r>
              <a:rPr lang="en-US" sz="2200" smtClean="0"/>
              <a:t>Elliptic, hyperbolic, etc…</a:t>
            </a:r>
          </a:p>
          <a:p>
            <a:pPr lvl="1"/>
            <a:r>
              <a:rPr lang="en-US" sz="2200" smtClean="0"/>
              <a:t>But not linear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 l="2667" t="2580" r="4005" b="4517"/>
          <a:stretch>
            <a:fillRect/>
          </a:stretch>
        </p:blipFill>
        <p:spPr bwMode="auto">
          <a:xfrm>
            <a:off x="4953000" y="2590800"/>
            <a:ext cx="4038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rc 3"/>
          <p:cNvSpPr/>
          <p:nvPr/>
        </p:nvSpPr>
        <p:spPr>
          <a:xfrm>
            <a:off x="5791200" y="3505200"/>
            <a:ext cx="2362200" cy="2487613"/>
          </a:xfrm>
          <a:prstGeom prst="arc">
            <a:avLst>
              <a:gd name="adj1" fmla="val 2680964"/>
              <a:gd name="adj2" fmla="val 7673436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1295400"/>
            <a:ext cx="2057400" cy="923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Jumping/spinning around a locate planet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1600" y="3200400"/>
            <a:ext cx="609600" cy="6096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5715000" y="2219325"/>
            <a:ext cx="800100" cy="67627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6200" y="3276600"/>
            <a:ext cx="1143000" cy="923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Rotating around the sun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848600" y="4191000"/>
            <a:ext cx="381000" cy="129540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 Mode: Aim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267200" cy="4389437"/>
          </a:xfrm>
        </p:spPr>
        <p:txBody>
          <a:bodyPr/>
          <a:lstStyle/>
          <a:p>
            <a:r>
              <a:rPr lang="en-US" smtClean="0"/>
              <a:t>Understanding the usage of local reference frames</a:t>
            </a:r>
          </a:p>
          <a:p>
            <a:pPr lvl="1"/>
            <a:r>
              <a:rPr lang="en-US" smtClean="0"/>
              <a:t>You may even try more than one layer of reference frame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/>
          <a:srcRect l="2667" t="2580" r="4005" b="4517"/>
          <a:stretch>
            <a:fillRect/>
          </a:stretch>
        </p:blipFill>
        <p:spPr bwMode="auto">
          <a:xfrm>
            <a:off x="4953000" y="2590800"/>
            <a:ext cx="4038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484" name="Group 15"/>
          <p:cNvGrpSpPr>
            <a:grpSpLocks/>
          </p:cNvGrpSpPr>
          <p:nvPr/>
        </p:nvGrpSpPr>
        <p:grpSpPr bwMode="auto">
          <a:xfrm rot="-2581057">
            <a:off x="5559425" y="2974975"/>
            <a:ext cx="946150" cy="819150"/>
            <a:chOff x="5867400" y="3124200"/>
            <a:chExt cx="685800" cy="7620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67031" y="3732992"/>
              <a:ext cx="6858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018954" y="3123297"/>
              <a:ext cx="0" cy="76200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Clock Mode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267200" cy="4389437"/>
          </a:xfrm>
        </p:spPr>
        <p:txBody>
          <a:bodyPr/>
          <a:lstStyle/>
          <a:p>
            <a:r>
              <a:rPr lang="en-US" smtClean="0"/>
              <a:t>Requirement</a:t>
            </a:r>
          </a:p>
          <a:p>
            <a:pPr lvl="1"/>
            <a:r>
              <a:rPr lang="en-US" smtClean="0"/>
              <a:t>Moving “clock arms” according to the time</a:t>
            </a:r>
          </a:p>
          <a:p>
            <a:pPr lvl="2"/>
            <a:r>
              <a:rPr lang="en-US" smtClean="0"/>
              <a:t>Showing hours, minutes and seconds</a:t>
            </a:r>
          </a:p>
          <a:p>
            <a:pPr lvl="1"/>
            <a:r>
              <a:rPr lang="en-US" smtClean="0"/>
              <a:t>You can dim/add/subtract objects to/from the solar mode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/>
          <a:srcRect l="2632" t="2583" r="2632" b="4424"/>
          <a:stretch>
            <a:fillRect/>
          </a:stretch>
        </p:blipFill>
        <p:spPr bwMode="auto">
          <a:xfrm>
            <a:off x="5105400" y="34290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5334000" y="25908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nstantia" pitchFamily="18" charset="0"/>
              </a:rPr>
              <a:t>5:07:20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781800" y="5257800"/>
            <a:ext cx="1295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8077200" y="52578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5 o’clock</a:t>
            </a:r>
          </a:p>
        </p:txBody>
      </p:sp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8077200" y="3657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7 min.</a:t>
            </a:r>
          </a:p>
        </p:txBody>
      </p:sp>
      <p:cxnSp>
        <p:nvCxnSpPr>
          <p:cNvPr id="9" name="Straight Arrow Connector 8"/>
          <p:cNvCxnSpPr>
            <a:stCxn id="22535" idx="1"/>
          </p:cNvCxnSpPr>
          <p:nvPr/>
        </p:nvCxnSpPr>
        <p:spPr>
          <a:xfrm flipH="1">
            <a:off x="6934200" y="3841750"/>
            <a:ext cx="1143000" cy="5778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TextBox 9"/>
          <p:cNvSpPr txBox="1">
            <a:spLocks noChangeArrowheads="1"/>
          </p:cNvSpPr>
          <p:nvPr/>
        </p:nvSpPr>
        <p:spPr bwMode="auto">
          <a:xfrm>
            <a:off x="7924800" y="434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20 sec.</a:t>
            </a:r>
          </a:p>
        </p:txBody>
      </p:sp>
      <p:cxnSp>
        <p:nvCxnSpPr>
          <p:cNvPr id="11" name="Straight Arrow Connector 10"/>
          <p:cNvCxnSpPr>
            <a:stCxn id="22537" idx="1"/>
          </p:cNvCxnSpPr>
          <p:nvPr/>
        </p:nvCxnSpPr>
        <p:spPr>
          <a:xfrm flipH="1">
            <a:off x="7315200" y="4527550"/>
            <a:ext cx="609600" cy="5016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892675" cy="4389437"/>
          </a:xfrm>
        </p:spPr>
        <p:txBody>
          <a:bodyPr/>
          <a:lstStyle/>
          <a:p>
            <a:r>
              <a:rPr lang="en-US" smtClean="0"/>
              <a:t>Displaying different frames according to time</a:t>
            </a:r>
          </a:p>
          <a:p>
            <a:r>
              <a:rPr lang="en-US" smtClean="0"/>
              <a:t>However, GLUT main loop sleeps if there is no event</a:t>
            </a:r>
          </a:p>
          <a:p>
            <a:pPr lvl="1"/>
            <a:r>
              <a:rPr lang="en-US" smtClean="0"/>
              <a:t>Thus, the display function will not redraw a new picture/frame</a:t>
            </a:r>
          </a:p>
          <a:p>
            <a:r>
              <a:rPr lang="en-US" smtClean="0"/>
              <a:t>Need to register a function to wake the program when </a:t>
            </a:r>
            <a:r>
              <a:rPr lang="en-US" u="sng" smtClean="0"/>
              <a:t>idling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5188" y="-582613"/>
            <a:ext cx="2933700" cy="293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2" descr="http://1.bp.blogspot.com/-ffeB3Cj-36g/TVv9hQpHLtI/AAAAAAAAAAs/Dwtj9Wf6arA/s640/flipbookpage.gif"/>
          <p:cNvPicPr>
            <a:picLocks noChangeAspect="1" noChangeArrowheads="1"/>
          </p:cNvPicPr>
          <p:nvPr/>
        </p:nvPicPr>
        <p:blipFill>
          <a:blip r:embed="rId4"/>
          <a:srcRect t="8507"/>
          <a:stretch>
            <a:fillRect/>
          </a:stretch>
        </p:blipFill>
        <p:spPr bwMode="auto">
          <a:xfrm>
            <a:off x="5221288" y="2139950"/>
            <a:ext cx="3813175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glutIdleFunc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Use 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glutIdleFunc(myIdle) </a:t>
            </a:r>
            <a:r>
              <a:rPr lang="en-US" smtClean="0"/>
              <a:t>to register a function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myIdle()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 that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myIdle()</a:t>
            </a:r>
            <a:r>
              <a:rPr lang="en-US" smtClean="0"/>
              <a:t>will be called whenever the program is idle</a:t>
            </a:r>
          </a:p>
          <a:p>
            <a:pPr>
              <a:lnSpc>
                <a:spcPct val="90000"/>
              </a:lnSpc>
            </a:pPr>
            <a:r>
              <a:rPr lang="en-US" smtClean="0"/>
              <a:t>A very simple idle function :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void myIdle(void)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	glutPostRedisplay();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mtClean="0"/>
              <a:t>This function posts a “redisplay” event (thus, call your display function) </a:t>
            </a:r>
            <a:r>
              <a:rPr lang="en-US" b="1" smtClean="0"/>
              <a:t>whenever the program is free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glutPostRedisplay()</a:t>
            </a:r>
            <a:endParaRPr lang="en-SG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common misconception:  </a:t>
            </a:r>
            <a:r>
              <a:rPr lang="en-US" smtClean="0">
                <a:latin typeface="Courier New" pitchFamily="49" charset="0"/>
              </a:rPr>
              <a:t>glutPostRedisplay()</a:t>
            </a:r>
            <a:r>
              <a:rPr lang="en-US" smtClean="0"/>
              <a:t> tells OpenGL to refresh the screen </a:t>
            </a:r>
            <a:r>
              <a:rPr lang="en-US" b="1" smtClean="0"/>
              <a:t>when next convenient</a:t>
            </a:r>
            <a:endParaRPr lang="en-US" smtClean="0"/>
          </a:p>
          <a:p>
            <a:pPr lvl="1"/>
            <a:r>
              <a:rPr lang="en-US" altLang="en-US" smtClean="0"/>
              <a:t>ie. </a:t>
            </a:r>
            <a:r>
              <a:rPr lang="en-US" altLang="en-US" sz="2000" smtClean="0">
                <a:latin typeface="Courier New" pitchFamily="49" charset="0"/>
              </a:rPr>
              <a:t>glutPostRedisplay()</a:t>
            </a:r>
            <a:r>
              <a:rPr lang="en-US" altLang="en-US" smtClean="0"/>
              <a:t> </a:t>
            </a:r>
            <a:r>
              <a:rPr lang="en-SG" altLang="en-US" smtClean="0"/>
              <a:t>≠ Redraw </a:t>
            </a:r>
            <a:r>
              <a:rPr lang="en-US" altLang="en-US" smtClean="0"/>
              <a:t>screen now</a:t>
            </a:r>
          </a:p>
          <a:p>
            <a:pPr lvl="1"/>
            <a:endParaRPr lang="en-US" smtClean="0"/>
          </a:p>
          <a:p>
            <a:r>
              <a:rPr lang="en-US" smtClean="0"/>
              <a:t>Purpose of this function: </a:t>
            </a:r>
            <a:r>
              <a:rPr lang="en-US" b="1" smtClean="0"/>
              <a:t>Mark as dirty</a:t>
            </a:r>
            <a:endParaRPr lang="en-US" smtClean="0"/>
          </a:p>
          <a:p>
            <a:pPr lvl="1"/>
            <a:r>
              <a:rPr lang="en-US" smtClean="0"/>
              <a:t>Indicate that something has changed</a:t>
            </a:r>
          </a:p>
          <a:p>
            <a:pPr lvl="1"/>
            <a:r>
              <a:rPr lang="en-US" smtClean="0"/>
              <a:t>You should not be calling </a:t>
            </a:r>
            <a:r>
              <a:rPr lang="en-US" smtClean="0">
                <a:latin typeface="Courier New" pitchFamily="49" charset="0"/>
              </a:rPr>
              <a:t>glutPostRedisplay()</a:t>
            </a:r>
            <a:r>
              <a:rPr lang="en-US" smtClean="0"/>
              <a:t> multiple times in quick succession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30213" y="136525"/>
            <a:ext cx="8229600" cy="1143000"/>
          </a:xfrm>
        </p:spPr>
        <p:txBody>
          <a:bodyPr/>
          <a:lstStyle/>
          <a:p>
            <a:r>
              <a:rPr lang="en-US" smtClean="0"/>
              <a:t>Try This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30213" y="1368425"/>
            <a:ext cx="8229600" cy="43894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void myIdle(void)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glutPostRedisplay();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void myDisplay()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glPushMatrix();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time_t current_time = time (NULL);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struct tm * timeinfo = localtime(&amp;current_time);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double angle = 360-(float)timeinfo-&gt;tm_sec/60*360;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glRotatef(angle,0,0,1);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drawSomething();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glPopMatrix();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424</TotalTime>
  <Words>478</Words>
  <Application>Microsoft Office PowerPoint</Application>
  <PresentationFormat>On-screen Show (4:3)</PresentationFormat>
  <Paragraphs>119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Constantia</vt:lpstr>
      <vt:lpstr>Arial</vt:lpstr>
      <vt:lpstr>Calibri</vt:lpstr>
      <vt:lpstr>Wingdings 2</vt:lpstr>
      <vt:lpstr>Courier New</vt:lpstr>
      <vt:lpstr>Flow</vt:lpstr>
      <vt:lpstr>Flow</vt:lpstr>
      <vt:lpstr>Flow</vt:lpstr>
      <vt:lpstr>Flow</vt:lpstr>
      <vt:lpstr>Slide 1</vt:lpstr>
      <vt:lpstr>Slide 2</vt:lpstr>
      <vt:lpstr>Solar Mode</vt:lpstr>
      <vt:lpstr>Solar Mode: Aim</vt:lpstr>
      <vt:lpstr>Clock Mode</vt:lpstr>
      <vt:lpstr>Animation</vt:lpstr>
      <vt:lpstr>glutIdleFunc</vt:lpstr>
      <vt:lpstr>glutPostRedisplay()</vt:lpstr>
      <vt:lpstr>Try This</vt:lpstr>
      <vt:lpstr>Clock Mode</vt:lpstr>
      <vt:lpstr>Using time_t and tm</vt:lpstr>
      <vt:lpstr>Slide 12</vt:lpstr>
      <vt:lpstr>Slide 13</vt:lpstr>
      <vt:lpstr>Transparency</vt:lpstr>
      <vt:lpstr>Transparency</vt:lpstr>
      <vt:lpstr>Transparency</vt:lpstr>
      <vt:lpstr>Transparency</vt:lpstr>
      <vt:lpstr>Transparency</vt:lpstr>
      <vt:lpstr>Transparency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Lab 1 Doodle</dc:title>
  <dc:creator>HIKARI</dc:creator>
  <cp:lastModifiedBy>0612</cp:lastModifiedBy>
  <cp:revision>76</cp:revision>
  <dcterms:created xsi:type="dcterms:W3CDTF">2011-01-22T14:42:30Z</dcterms:created>
  <dcterms:modified xsi:type="dcterms:W3CDTF">2016-01-10T03:07:58Z</dcterms:modified>
</cp:coreProperties>
</file>