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Default Extension="gif" ContentType="image/gif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wmf" ContentType="image/x-wmf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78" r:id="rId6"/>
    <p:sldId id="268" r:id="rId7"/>
    <p:sldId id="269" r:id="rId8"/>
    <p:sldId id="270" r:id="rId9"/>
    <p:sldId id="271" r:id="rId10"/>
    <p:sldId id="274" r:id="rId11"/>
    <p:sldId id="279" r:id="rId12"/>
    <p:sldId id="276" r:id="rId13"/>
    <p:sldId id="277" r:id="rId14"/>
    <p:sldId id="28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 autoAdjust="0"/>
    <p:restoredTop sz="82187" autoAdjust="0"/>
  </p:normalViewPr>
  <p:slideViewPr>
    <p:cSldViewPr>
      <p:cViewPr varScale="1">
        <p:scale>
          <a:sx n="85" d="100"/>
          <a:sy n="85" d="100"/>
        </p:scale>
        <p:origin x="-9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16CD98-9AE2-48B6-A965-71E966DAAAA1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C6A9B7-0E0B-4F91-B75E-42D494871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2AE7D-A278-4397-9448-771CC6753D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EB4BE2-2DB6-42EB-B816-642DCE1DC0A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DCA4E-6982-43DD-A52A-B30636CB4A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A7DEC5-8805-4347-A4A5-5E5303CA7D1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0BDDDA-9A63-4717-B6DA-2EFD7E35F5E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6C5F7-B951-4330-ACBD-07795DA16A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7AEE7C-B878-4A3D-9037-65FBAA613F5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AB87B1-3A52-4D2A-95F5-A12170045DE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7E2E1-225A-489B-9162-FE49BDFD6AE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C5119B-3970-42E7-9DE7-39BC86970D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39E9C-9E6E-46E1-AFE8-F897AE7299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081A04-AC9A-4DC9-B8E3-9E33A4A7C9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35054-8BB8-4CEC-8125-A45F78998E9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4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>
            <p:custDataLst>
              <p:tags r:id="rId1"/>
            </p:custDataLst>
          </p:nvPr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468927-A04A-4057-8CE2-7E44078A33D0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18C69BC-5332-4729-B4EF-229307131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20FED-34FB-4537-AE97-0D024A4C320D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D3481-B9A7-48E8-9253-5D436E89C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21864-52C5-4A5D-97EC-58B5AA1F7B87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4A35-2C49-428D-BD8E-DD3E395EC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73A46-C30F-45B3-94FC-75FFAEEA4714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ED80-F912-478F-B868-ACAC56697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>
            <p:custDataLst>
              <p:tags r:id="rId2"/>
            </p:custDataLst>
          </p:nvPr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>
            <p:custDataLst>
              <p:tags r:id="rId3"/>
            </p:custDataLst>
          </p:nvPr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3EC77F-BD8C-4B20-99D6-D9BDEE7A294F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71457D-08AD-4D3B-9162-D4E484366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DB01C6-1D5D-4766-A35B-3CB8BF62247C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B642C5-E919-469D-BF58-87C95DD10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441858-C704-4163-B635-A01EDCC8500E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D4FC60-F0D6-4A03-8E82-F6A47557F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37A782-93AB-435C-A88E-4900B12934CF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948BDD-52CF-4AC0-ACBB-EA50030D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7AD28-CEEB-4953-A005-982BCC8BAC51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BF74D-E48C-47CD-AA67-8AEE2CBE1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685C1-693B-413F-AB93-1FE7B5FB27A3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6935FB-69D8-4E14-9931-C6A93BB6A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>
            <p:custDataLst>
              <p:tags r:id="rId5"/>
            </p:custDataLst>
          </p:nvPr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>
            <p:custDataLst>
              <p:tags r:id="rId6"/>
            </p:custDataLst>
          </p:nvPr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>
            <p:custDataLst>
              <p:tags r:id="rId7"/>
            </p:custDataLst>
          </p:nvPr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2E4238B-5F29-44E9-82CD-913782F89639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FF085A4-A3F9-495B-A3C7-85AF8691E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>
            <p:custDataLst>
              <p:tags r:id="rId16"/>
            </p:custDataLst>
          </p:nvPr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C8EBD1F-96CB-4311-A7B9-0C5544CF197A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5D06B30-0108-4F0F-8B44-821C5F377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14.png"/><Relationship Id="rId4" Type="http://schemas.openxmlformats.org/officeDocument/2006/relationships/tags" Target="../tags/tag119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6.xml"/><Relationship Id="rId11" Type="http://schemas.openxmlformats.org/officeDocument/2006/relationships/image" Target="../media/image14.png"/><Relationship Id="rId5" Type="http://schemas.openxmlformats.org/officeDocument/2006/relationships/tags" Target="../tags/tag125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24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18.gif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17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16.png"/><Relationship Id="rId5" Type="http://schemas.openxmlformats.org/officeDocument/2006/relationships/tags" Target="../tags/tag132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131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8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it.ly/cc_cs3241_bez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6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5.png"/><Relationship Id="rId5" Type="http://schemas.openxmlformats.org/officeDocument/2006/relationships/tags" Target="../tags/tag69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5.png"/><Relationship Id="rId5" Type="http://schemas.openxmlformats.org/officeDocument/2006/relationships/tags" Target="../tags/tag77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9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oleObject" Target="../embeddings/oleObject1.bin"/><Relationship Id="rId2" Type="http://schemas.openxmlformats.org/officeDocument/2006/relationships/tags" Target="../tags/tag81.xml"/><Relationship Id="rId1" Type="http://schemas.openxmlformats.org/officeDocument/2006/relationships/vmlDrawing" Target="../drawings/vmlDrawing1.vml"/><Relationship Id="rId6" Type="http://schemas.openxmlformats.org/officeDocument/2006/relationships/tags" Target="../tags/tag85.xml"/><Relationship Id="rId11" Type="http://schemas.openxmlformats.org/officeDocument/2006/relationships/image" Target="../media/image7.png"/><Relationship Id="rId5" Type="http://schemas.openxmlformats.org/officeDocument/2006/relationships/tags" Target="../tags/tag84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9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7.png"/><Relationship Id="rId5" Type="http://schemas.openxmlformats.org/officeDocument/2006/relationships/tags" Target="../tags/tag92.xml"/><Relationship Id="rId10" Type="http://schemas.openxmlformats.org/officeDocument/2006/relationships/image" Target="../media/image10.png"/><Relationship Id="rId4" Type="http://schemas.openxmlformats.org/officeDocument/2006/relationships/tags" Target="../tags/tag9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12.pn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1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9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6" Type="http://schemas.openxmlformats.org/officeDocument/2006/relationships/image" Target="../media/image12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image" Target="../media/image11.png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636963" y="0"/>
            <a:ext cx="53546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mtClean="0"/>
              <a:t>Lab #4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CS3241 : Let’s Get Twisted</a:t>
            </a:r>
            <a:endParaRPr lang="en-US" dirty="0"/>
          </a:p>
        </p:txBody>
      </p:sp>
      <p:pic>
        <p:nvPicPr>
          <p:cNvPr id="13316" name="Picture 4" descr="http://www.pocketyourdollars.com/wp-content/uploads/2009/06/stone-arch-bridge.b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2743200"/>
            <a:ext cx="3959626" cy="22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 r="15385"/>
          <a:stretch>
            <a:fillRect/>
          </a:stretch>
        </p:blipFill>
        <p:spPr bwMode="auto">
          <a:xfrm>
            <a:off x="6858000" y="3409950"/>
            <a:ext cx="20955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Draw Tangents</a:t>
            </a:r>
            <a:endParaRPr lang="en-US" dirty="0"/>
          </a:p>
        </p:txBody>
      </p:sp>
      <p:sp>
        <p:nvSpPr>
          <p:cNvPr id="36868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Use differentiation of Bezier function to compute tangent at each step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NOOBJECTONCURVE</a:t>
            </a:r>
            <a:r>
              <a:rPr lang="en-US" sz="2800">
                <a:latin typeface="Lucida Sans Unicode" pitchFamily="34" charset="0"/>
              </a:rPr>
              <a:t> (default 8) objects – NOT NLINESEGMENTS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drawRightArrow() </a:t>
            </a:r>
            <a:r>
              <a:rPr lang="en-US" sz="2800">
                <a:latin typeface="Lucida Sans Unicode" pitchFamily="34" charset="0"/>
              </a:rPr>
              <a:t>has been provided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latin typeface="Lucida Sans Unicode" pitchFamily="34" charset="0"/>
              </a:rPr>
              <a:t>The arrow needs to be</a:t>
            </a:r>
            <a:br>
              <a:rPr lang="en-US" sz="2400">
                <a:latin typeface="Lucida Sans Unicode" pitchFamily="34" charset="0"/>
              </a:rPr>
            </a:br>
            <a:r>
              <a:rPr lang="en-US" sz="2400">
                <a:latin typeface="Lucida Sans Unicode" pitchFamily="34" charset="0"/>
              </a:rPr>
              <a:t>(1) positioned correctly</a:t>
            </a:r>
            <a:br>
              <a:rPr lang="en-US" sz="2400">
                <a:latin typeface="Lucida Sans Unicode" pitchFamily="34" charset="0"/>
              </a:rPr>
            </a:br>
            <a:r>
              <a:rPr lang="en-US" sz="2400">
                <a:latin typeface="Lucida Sans Unicode" pitchFamily="34" charset="0"/>
              </a:rPr>
              <a:t>(2) oriented correctly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6200" y="74613"/>
            <a:ext cx="16002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		Tangent revised</a:t>
            </a:r>
            <a:endParaRPr lang="en-US" dirty="0"/>
          </a:p>
        </p:txBody>
      </p:sp>
      <p:sp>
        <p:nvSpPr>
          <p:cNvPr id="54277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sz="2700">
                <a:latin typeface="Lucida Sans Unicode" pitchFamily="34" charset="0"/>
              </a:rPr>
              <a:t>	</a:t>
            </a:r>
            <a:r>
              <a:rPr lang="en-US" sz="2700">
                <a:latin typeface="Lucida Sans Unicode" pitchFamily="34" charset="0"/>
              </a:rPr>
              <a:t>The tangent represents the velocity at the particular point.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The tangent is obtained by differentiating the equation for the point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700">
              <a:latin typeface="Lucida Sans Unicode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200400" y="3678238"/>
          <a:ext cx="3746500" cy="3179762"/>
        </p:xfrm>
        <a:graphic>
          <a:graphicData uri="http://schemas.openxmlformats.org/presentationml/2006/ole">
            <p:oleObj spid="_x0000_s54274" name="Equation" r:id="rId10" imgW="1511280" imgH="1282680" progId="Equation.3">
              <p:embed/>
            </p:oleObj>
          </a:graphicData>
        </a:graphic>
      </p:graphicFrame>
      <p:pic>
        <p:nvPicPr>
          <p:cNvPr id="54278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6200" y="74613"/>
            <a:ext cx="16002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2506663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Draw Object</a:t>
            </a:r>
            <a:endParaRPr lang="en-US" dirty="0"/>
          </a:p>
        </p:txBody>
      </p:sp>
      <p:sp>
        <p:nvSpPr>
          <p:cNvPr id="56324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Draw any object you like along the curve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NOOBJECTONCURVE</a:t>
            </a:r>
            <a:r>
              <a:rPr lang="en-US" sz="2800">
                <a:latin typeface="Lucida Sans Unicode" pitchFamily="34" charset="0"/>
              </a:rPr>
              <a:t> (default 8) objects – same as tangents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Objects must be oriented relative to tangent</a:t>
            </a:r>
          </a:p>
        </p:txBody>
      </p:sp>
      <p:grpSp>
        <p:nvGrpSpPr>
          <p:cNvPr id="56325" name="Group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062538" y="4002088"/>
            <a:ext cx="4038600" cy="2786062"/>
            <a:chOff x="5061997" y="4001926"/>
            <a:chExt cx="4038600" cy="2786380"/>
          </a:xfrm>
        </p:grpSpPr>
        <p:pic>
          <p:nvPicPr>
            <p:cNvPr id="56328" name="Picture 3"/>
            <p:cNvPicPr>
              <a:picLocks noChangeAspect="1" noChangeArrowheads="1"/>
            </p:cNvPicPr>
            <p:nvPr/>
          </p:nvPicPr>
          <p:blipFill>
            <a:blip r:embed="rId12"/>
            <a:srcRect l="23636" t="59459" r="21819" b="6306"/>
            <a:stretch>
              <a:fillRect/>
            </a:stretch>
          </p:blipFill>
          <p:spPr bwMode="auto">
            <a:xfrm rot="-120000">
              <a:off x="5061997" y="4230526"/>
              <a:ext cx="4038600" cy="2557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6204997" y="4916430"/>
              <a:ext cx="1414462" cy="36516"/>
            </a:xfrm>
            <a:prstGeom prst="straightConnector1">
              <a:avLst/>
            </a:prstGeom>
            <a:ln w="63500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281197" y="4001926"/>
              <a:ext cx="0" cy="914504"/>
            </a:xfrm>
            <a:prstGeom prst="straightConnector1">
              <a:avLst/>
            </a:prstGeom>
            <a:ln w="63500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34" name="Picture 2" descr="http://media.tumblr.com/tumblr_lcz125unv81qbgxdz.gi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04800" y="3429000"/>
            <a:ext cx="186213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ular Callout 14"/>
          <p:cNvSpPr/>
          <p:nvPr>
            <p:custDataLst>
              <p:tags r:id="rId8"/>
            </p:custDataLst>
          </p:nvPr>
        </p:nvSpPr>
        <p:spPr>
          <a:xfrm>
            <a:off x="2514600" y="4724400"/>
            <a:ext cx="2286000" cy="990600"/>
          </a:xfrm>
          <a:prstGeom prst="wedgeRoundRectCallout">
            <a:avLst>
              <a:gd name="adj1" fmla="val -64679"/>
              <a:gd name="adj2" fmla="val -708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You can reuse your Lab1 result!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0" y="128588"/>
            <a:ext cx="185737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Final Drawing</a:t>
            </a:r>
            <a:endParaRPr lang="en-US" dirty="0"/>
          </a:p>
        </p:txBody>
      </p:sp>
      <p:sp>
        <p:nvSpPr>
          <p:cNvPr id="58372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Draw a beautiful figure with a Bezier curve and your object.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Default name is “savefile.txt”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800">
              <a:latin typeface="Lucida Sans Unicode" pitchFamily="34" charset="0"/>
            </a:endParaRP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SG" sz="2800">
                <a:latin typeface="Lucida Sans Unicode" pitchFamily="34" charset="0"/>
              </a:rPr>
              <a:t>Functionality to do this has been provided for you in the skeleton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SG" sz="2800">
                <a:latin typeface="Lucida Sans Unicode" pitchFamily="34" charset="0"/>
              </a:rPr>
              <a:t>“W” writes, “R” reads</a:t>
            </a:r>
            <a:endParaRPr lang="en-US" sz="2800">
              <a:latin typeface="Lucida Sans Unicode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Need Extra Help?</a:t>
            </a:r>
            <a:endParaRPr lang="en-SG" smtClean="0">
              <a:effectLst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smtClean="0"/>
              <a:t>A TA for this module has written a Java program based on this assignment, if you are still confused about Bezier curves. </a:t>
            </a:r>
            <a:r>
              <a:rPr lang="en-SG" sz="2100" smtClean="0">
                <a:hlinkClick r:id="rId2"/>
              </a:rPr>
              <a:t>http://bit.ly/cc_cs3241_bezier</a:t>
            </a:r>
            <a:r>
              <a:rPr lang="en-SG" smtClean="0"/>
              <a:t> 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43200"/>
            <a:ext cx="67818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Bezier Curves</a:t>
            </a:r>
          </a:p>
          <a:p>
            <a:pPr lvl="1" eaLnBrk="1" hangingPunct="1"/>
            <a:r>
              <a:rPr lang="en-US" smtClean="0"/>
              <a:t>Drawing by iterative method</a:t>
            </a:r>
          </a:p>
          <a:p>
            <a:pPr lvl="1" eaLnBrk="1" hangingPunct="1"/>
            <a:r>
              <a:rPr lang="en-US" smtClean="0"/>
              <a:t>Understanding tangent vectors and C1 continuity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Goals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481138"/>
            <a:ext cx="7291388" cy="4525962"/>
          </a:xfrm>
        </p:spPr>
        <p:txBody>
          <a:bodyPr/>
          <a:lstStyle/>
          <a:p>
            <a:pPr eaLnBrk="1" hangingPunct="1"/>
            <a:r>
              <a:rPr lang="en-US" smtClean="0"/>
              <a:t>A skeleton </a:t>
            </a:r>
            <a:r>
              <a:rPr lang="en-US" smtClean="0">
                <a:solidFill>
                  <a:srgbClr val="7DA0D0"/>
                </a:solidFill>
                <a:latin typeface="Consolas" pitchFamily="49" charset="0"/>
                <a:cs typeface="Consolas" pitchFamily="49" charset="0"/>
              </a:rPr>
              <a:t>main.cpp</a:t>
            </a:r>
            <a:r>
              <a:rPr lang="en-US" smtClean="0"/>
              <a:t> file:</a:t>
            </a:r>
          </a:p>
          <a:p>
            <a:pPr lvl="1" eaLnBrk="1" hangingPunct="1"/>
            <a:r>
              <a:rPr lang="en-US" smtClean="0"/>
              <a:t>GLUT mouse handler to add points on screen</a:t>
            </a:r>
          </a:p>
          <a:p>
            <a:pPr lvl="1" eaLnBrk="1" hangingPunct="1"/>
            <a:r>
              <a:rPr lang="en-US" smtClean="0"/>
              <a:t>Reshape function to resize the screen</a:t>
            </a:r>
          </a:p>
          <a:p>
            <a:pPr lvl="1" eaLnBrk="1" hangingPunct="1"/>
            <a:r>
              <a:rPr lang="en-US" smtClean="0"/>
              <a:t>File handlers to read and write savefile.txt</a:t>
            </a:r>
          </a:p>
          <a:p>
            <a:pPr lvl="1" eaLnBrk="1" hangingPunct="1"/>
            <a:r>
              <a:rPr lang="en-US" smtClean="0"/>
              <a:t>Constants you should use to draw the curve:</a:t>
            </a:r>
            <a:br>
              <a:rPr lang="en-US" smtClean="0"/>
            </a:br>
            <a:r>
              <a:rPr lang="en-US" sz="2000" smtClean="0"/>
              <a:t>	</a:t>
            </a: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#define</a:t>
            </a:r>
            <a:r>
              <a:rPr lang="en-US" sz="2000" smtClean="0">
                <a:latin typeface="Courier New" pitchFamily="49" charset="0"/>
              </a:rPr>
              <a:t> NLINESEGMENT 32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#define</a:t>
            </a:r>
            <a:r>
              <a:rPr lang="en-US" sz="2000" smtClean="0">
                <a:latin typeface="Courier New" pitchFamily="49" charset="0"/>
              </a:rPr>
              <a:t> NOBJECTONCURVE 8</a:t>
            </a:r>
          </a:p>
          <a:p>
            <a:pPr lvl="1" eaLnBrk="1" hangingPunct="1"/>
            <a:r>
              <a:rPr lang="en-US" smtClean="0"/>
              <a:t>Data structures to record control points</a:t>
            </a:r>
            <a:br>
              <a:rPr lang="en-US" smtClean="0"/>
            </a:b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struct</a:t>
            </a:r>
            <a:r>
              <a:rPr lang="en-US" altLang="en-US" sz="2000" smtClean="0">
                <a:latin typeface="Courier New" pitchFamily="49" charset="0"/>
              </a:rPr>
              <a:t> Point {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smtClean="0">
                <a:latin typeface="Courier New" pitchFamily="49" charset="0"/>
              </a:rPr>
              <a:t>         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</a:rPr>
              <a:t> x, y;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smtClean="0">
                <a:latin typeface="Courier New" pitchFamily="49" charset="0"/>
              </a:rPr>
              <a:t>       };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Courier New" pitchFamily="49" charset="0"/>
              </a:rPr>
              <a:t>      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</a:rPr>
              <a:t> nPt = </a:t>
            </a:r>
            <a:r>
              <a:rPr lang="en-US" altLang="en-US" sz="2000" smtClean="0">
                <a:solidFill>
                  <a:srgbClr val="660066"/>
                </a:solidFill>
                <a:latin typeface="Courier New" pitchFamily="49" charset="0"/>
              </a:rPr>
              <a:t>0</a:t>
            </a:r>
            <a:r>
              <a:rPr lang="en-US" altLang="en-US" sz="20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smtClean="0">
                <a:latin typeface="Courier New" pitchFamily="49" charset="0"/>
              </a:rPr>
              <a:t>       Point ptList[ MAXPTNO ];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you are given</a:t>
            </a:r>
            <a:endParaRPr 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04800" y="381000"/>
            <a:ext cx="1455738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314950" y="3495675"/>
            <a:ext cx="3829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dirty="0" smtClean="0"/>
              <a:t>Connect the adjacent points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dirty="0" smtClean="0"/>
              <a:t>Placeholder provided in the 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display() </a:t>
            </a:r>
            <a:r>
              <a:rPr lang="pt-BR" dirty="0" smtClean="0"/>
              <a:t>function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Draw Control Lines</a:t>
            </a:r>
            <a:endParaRPr lang="en-US" dirty="0"/>
          </a:p>
        </p:txBody>
      </p:sp>
      <p:pic>
        <p:nvPicPr>
          <p:cNvPr id="20484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81000" y="381000"/>
            <a:ext cx="8382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53000" y="38973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Unicode" pitchFamily="34" charset="0"/>
              </a:rPr>
              <a:t>ptList[0]</a:t>
            </a:r>
          </a:p>
        </p:txBody>
      </p:sp>
      <p:sp>
        <p:nvSpPr>
          <p:cNvPr id="20486" name="Text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59325" y="58023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Unicode" pitchFamily="34" charset="0"/>
              </a:rPr>
              <a:t>ptList[1]</a:t>
            </a:r>
          </a:p>
        </p:txBody>
      </p:sp>
      <p:sp>
        <p:nvSpPr>
          <p:cNvPr id="20487" name="Text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20000" y="58674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Unicode" pitchFamily="34" charset="0"/>
              </a:rPr>
              <a:t>ptList[2]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314950" y="3495675"/>
            <a:ext cx="3829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dirty="0" smtClean="0"/>
              <a:t>Remember to implement ‘Erase’ function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dirty="0" smtClean="0"/>
              <a:t>What is the easist way to “eliminate” all the points ON THE SCREEN?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Implement Erase Function</a:t>
            </a:r>
            <a:endParaRPr lang="en-US" dirty="0"/>
          </a:p>
        </p:txBody>
      </p:sp>
      <p:sp>
        <p:nvSpPr>
          <p:cNvPr id="22532" name="Text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3000" y="38973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Unicode" pitchFamily="34" charset="0"/>
              </a:rPr>
              <a:t>ptList[0]</a:t>
            </a:r>
          </a:p>
        </p:txBody>
      </p:sp>
      <p:sp>
        <p:nvSpPr>
          <p:cNvPr id="22533" name="Text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9325" y="58023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Unicode" pitchFamily="34" charset="0"/>
              </a:rPr>
              <a:t>ptList[1]</a:t>
            </a:r>
          </a:p>
        </p:txBody>
      </p:sp>
      <p:sp>
        <p:nvSpPr>
          <p:cNvPr id="22534" name="Text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00" y="58674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Unicode" pitchFamily="34" charset="0"/>
              </a:rPr>
              <a:t>ptList[2]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04800" y="228600"/>
            <a:ext cx="1463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04800" y="228600"/>
            <a:ext cx="1463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Draw Curve</a:t>
            </a:r>
            <a:endParaRPr lang="en-US" dirty="0"/>
          </a:p>
        </p:txBody>
      </p:sp>
      <p:sp>
        <p:nvSpPr>
          <p:cNvPr id="28680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pt-BR" sz="2700">
                <a:latin typeface="Lucida Sans Unicode" pitchFamily="34" charset="0"/>
              </a:rPr>
              <a:t>Connect the 4 points in a curve by drawing </a:t>
            </a: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NLINESEGMENT</a:t>
            </a:r>
            <a:r>
              <a:rPr lang="en-US" sz="2800">
                <a:latin typeface="Lucida Sans Unicode" pitchFamily="34" charset="0"/>
              </a:rPr>
              <a:t> smaller lines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Use the </a:t>
            </a:r>
            <a:r>
              <a:rPr lang="en-US" sz="2800" u="sng">
                <a:solidFill>
                  <a:srgbClr val="FF0000"/>
                </a:solidFill>
                <a:latin typeface="Lucida Sans Unicode" pitchFamily="34" charset="0"/>
              </a:rPr>
              <a:t>iterative method </a:t>
            </a:r>
            <a:r>
              <a:rPr lang="en-US" sz="2800">
                <a:latin typeface="Lucida Sans Unicode" pitchFamily="34" charset="0"/>
              </a:rPr>
              <a:t>shown in lecture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Order of the curve: n=4 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t ranges from 0 to 1 in </a:t>
            </a:r>
            <a:r>
              <a:rPr lang="en-US" sz="2700" b="1">
                <a:solidFill>
                  <a:schemeClr val="accent2"/>
                </a:solidFill>
                <a:latin typeface="Lucida Sans Unicode" pitchFamily="34" charset="0"/>
              </a:rPr>
              <a:t>NLINESEGMENT</a:t>
            </a:r>
            <a:r>
              <a:rPr lang="en-US" sz="2700">
                <a:latin typeface="Lucida Sans Unicode" pitchFamily="34" charset="0"/>
              </a:rPr>
              <a:t>  (default 32) steps</a:t>
            </a:r>
            <a:endParaRPr lang="pt-BR" sz="2700">
              <a:latin typeface="Lucida Sans Unicode" pitchFamily="34" charset="0"/>
            </a:endParaRP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pt-BR" sz="2700">
                <a:latin typeface="Lucida Sans Unicode" pitchFamily="34" charset="0"/>
              </a:rPr>
              <a:t>	</a:t>
            </a:r>
            <a:endParaRPr lang="en-US" sz="2700">
              <a:latin typeface="Lucida Sans Unicode" pitchFamily="34" charset="0"/>
            </a:endParaRPr>
          </a:p>
        </p:txBody>
      </p:sp>
      <p:grpSp>
        <p:nvGrpSpPr>
          <p:cNvPr id="28681" name="Group 1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810000" y="5029200"/>
            <a:ext cx="2794000" cy="1371600"/>
            <a:chOff x="2438400" y="4114800"/>
            <a:chExt cx="2794000" cy="1371600"/>
          </a:xfrm>
        </p:grpSpPr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2514600" y="4114800"/>
            <a:ext cx="2717800" cy="1371600"/>
          </p:xfrm>
          <a:graphic>
            <a:graphicData uri="http://schemas.openxmlformats.org/presentationml/2006/ole">
              <p:oleObj spid="_x0000_s28676" name="Equation" r:id="rId12" imgW="1358640" imgH="68580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3733800" y="4267200"/>
              <a:ext cx="914400" cy="5334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00" y="4953000"/>
              <a:ext cx="914400" cy="5334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8682" name="Picture 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81000" y="304800"/>
            <a:ext cx="12192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4800600" y="3390900"/>
            <a:ext cx="42672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04800" y="228600"/>
            <a:ext cx="1463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Draw Curve</a:t>
            </a:r>
            <a:endParaRPr lang="en-US" dirty="0"/>
          </a:p>
        </p:txBody>
      </p:sp>
      <p:sp>
        <p:nvSpPr>
          <p:cNvPr id="30725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sz="2700">
                <a:latin typeface="Lucida Sans Unicode" pitchFamily="34" charset="0"/>
              </a:rPr>
              <a:t>	Re</a:t>
            </a:r>
            <a:r>
              <a:rPr lang="en-US" sz="2700">
                <a:latin typeface="Lucida Sans Unicode" pitchFamily="34" charset="0"/>
              </a:rPr>
              <a:t>minder: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Use Points 1-4 for first point,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Points 4-7 for second etc as each adjacent cubic Bezier curve section has a </a:t>
            </a:r>
            <a:r>
              <a:rPr lang="en-US" sz="2700" b="1">
                <a:latin typeface="Lucida Sans Unicode" pitchFamily="34" charset="0"/>
              </a:rPr>
              <a:t>common start/end point</a:t>
            </a:r>
            <a:r>
              <a:rPr lang="en-US" sz="2700">
                <a:latin typeface="Lucida Sans Unicode" pitchFamily="34" charset="0"/>
              </a:rPr>
              <a:t>.</a:t>
            </a:r>
          </a:p>
        </p:txBody>
      </p:sp>
      <p:pic>
        <p:nvPicPr>
          <p:cNvPr id="30726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81000" y="304800"/>
            <a:ext cx="12192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933950" y="3505200"/>
            <a:ext cx="3448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Implement C1 Continuity</a:t>
            </a:r>
            <a:endParaRPr lang="en-US" dirty="0"/>
          </a:p>
        </p:txBody>
      </p:sp>
      <p:sp>
        <p:nvSpPr>
          <p:cNvPr id="32772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For two curves (with same degrees) with control points {p1, p2, p3, p4} and {q1,q2,q3,q4}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They are C1 Continuous if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p4-p3 = q2-q1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We know p3 and p4</a:t>
            </a:r>
          </a:p>
          <a:p>
            <a:pPr marL="108108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800">
                <a:latin typeface="Lucida Sans Unicode" pitchFamily="34" charset="0"/>
              </a:rPr>
              <a:t>How to find q2?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700">
              <a:latin typeface="Lucida Sans Unicode" pitchFamily="34" charset="0"/>
            </a:endParaRPr>
          </a:p>
          <a:p>
            <a:pPr marL="1538288" lvl="2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700">
              <a:latin typeface="Lucida Sans Unicode" pitchFamily="34" charset="0"/>
            </a:endParaRPr>
          </a:p>
        </p:txBody>
      </p:sp>
      <p:sp>
        <p:nvSpPr>
          <p:cNvPr id="32773" name="TextBox 2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05800" y="51165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q2</a:t>
            </a:r>
          </a:p>
        </p:txBody>
      </p:sp>
      <p:sp>
        <p:nvSpPr>
          <p:cNvPr id="32774" name="TextBox 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67600" y="58023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p4=q1</a:t>
            </a:r>
          </a:p>
        </p:txBody>
      </p:sp>
      <p:sp>
        <p:nvSpPr>
          <p:cNvPr id="32775" name="TextBox 2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29400" y="63357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p3</a:t>
            </a:r>
          </a:p>
        </p:txBody>
      </p:sp>
      <p:pic>
        <p:nvPicPr>
          <p:cNvPr id="32776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002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933950" y="3505200"/>
            <a:ext cx="3448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Implement C1 Continuity</a:t>
            </a:r>
            <a:endParaRPr lang="en-US" dirty="0"/>
          </a:p>
        </p:txBody>
      </p:sp>
      <p:sp>
        <p:nvSpPr>
          <p:cNvPr id="3482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600200" y="1447800"/>
            <a:ext cx="708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>
                <a:latin typeface="Lucida Sans Unicode" pitchFamily="34" charset="0"/>
              </a:rPr>
              <a:t>	Remember: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800">
                <a:latin typeface="Lucida Sans Unicode" pitchFamily="34" charset="0"/>
              </a:rPr>
              <a:t>Draw the grayed out C0 point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The C0/C1 transformation must be reversible</a:t>
            </a:r>
          </a:p>
          <a:p>
            <a:pPr marL="623888" indent="-514350">
              <a:spcBef>
                <a:spcPts val="400"/>
              </a:spcBef>
              <a:buClr>
                <a:schemeClr val="accent1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800">
                <a:latin typeface="Lucida Sans Unicode" pitchFamily="34" charset="0"/>
              </a:rPr>
              <a:t>All functions must work in either mode.</a:t>
            </a:r>
            <a:endParaRPr lang="en-US" sz="2700">
              <a:latin typeface="Lucida Sans Unicode" pitchFamily="34" charset="0"/>
            </a:endParaRPr>
          </a:p>
          <a:p>
            <a:pPr marL="1538288" lvl="2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700">
              <a:latin typeface="Lucida Sans Unicode" pitchFamily="34" charset="0"/>
            </a:endParaRPr>
          </a:p>
        </p:txBody>
      </p:sp>
      <p:sp>
        <p:nvSpPr>
          <p:cNvPr id="34821" name="TextBox 2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05800" y="51165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p02</a:t>
            </a:r>
          </a:p>
        </p:txBody>
      </p:sp>
      <p:sp>
        <p:nvSpPr>
          <p:cNvPr id="34822" name="TextBox 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67600" y="58023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P10=p03</a:t>
            </a:r>
          </a:p>
        </p:txBody>
      </p:sp>
      <p:sp>
        <p:nvSpPr>
          <p:cNvPr id="34823" name="TextBox 2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24600" y="5181600"/>
            <a:ext cx="91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Lucida Sans Unicode" pitchFamily="34" charset="0"/>
              </a:rPr>
              <a:t>C0 p11</a:t>
            </a:r>
          </a:p>
        </p:txBody>
      </p:sp>
      <p:sp>
        <p:nvSpPr>
          <p:cNvPr id="34824" name="TextBox 2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29400" y="63357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p11</a:t>
            </a:r>
          </a:p>
        </p:txBody>
      </p:sp>
      <p:cxnSp>
        <p:nvCxnSpPr>
          <p:cNvPr id="30" name="Straight Arrow Connector 29"/>
          <p:cNvCxnSpPr/>
          <p:nvPr>
            <p:custDataLst>
              <p:tags r:id="rId10"/>
            </p:custDataLst>
          </p:nvPr>
        </p:nvCxnSpPr>
        <p:spPr>
          <a:xfrm flipV="1">
            <a:off x="6781800" y="5791200"/>
            <a:ext cx="762000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>
            <p:custDataLst>
              <p:tags r:id="rId11"/>
            </p:custDataLst>
          </p:nvPr>
        </p:nvCxnSpPr>
        <p:spPr>
          <a:xfrm flipV="1">
            <a:off x="7543800" y="5334000"/>
            <a:ext cx="762000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7" name="Picture 3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6002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7ko7VvkTl5FMA595f6SU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QsCm7yIVSBEo9bIm4pJ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vqHtegOB46Pm3OivQGv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Oy7zWR4Y2vgjtx0P1fw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8s2Qd36YKstOC9lFjWx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eyLlr0zFduXSW7csg9h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2UIYR9BUM1gg5LZbkTemZ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SBheBbsNLg5AyC7OdIgI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NBrTiVz6Ftc6jjREDmz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bi7cvJ6ASf6rmbPMxwh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0tXNpRtbvtuAwAAWJeEJ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hdc0qj79DfdWU6HrpMTz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eZLc3Ozx8rbH0U0vjMtI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dphJ567vSwMeYdfdfiz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Ld5MrUs66ZrnLlUjJtq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ULVMg6xa9vJrE4EiFd2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eyLlr0zFduXSW7csg9h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JfoqZHa20qlSMBjmlC0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EkGQFqOdBMe6YklmNBA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RD6deLIQwJ3VOUPJkjnz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RckwjgzXlN4o585jZND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86od9kkrLonOGy0VHi6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pZ9y74xEnCuaLMbzNAvDc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y8WsON6AifQgRdpUSdfZ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Q44B3cq1h3dCfQVIapx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86od9kkrLonOGy0VHi6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jEx56oVXfdUpBsBI3wxI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VeGuOiikPqr6wdASKNE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6ecnzTHIngZgBjHcCHt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oRwCsOMN4Vf5jTCBhzn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ZWqJL5OUk8P8iJZty9t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gUOHHMMZokKqcm0JmGmX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AV46vdBqTbvYGvV4n27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WO2xvRNHkgxes8aQ5eoU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LVZtBmMFX9gApmpXYyHU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wBMG6ZUlmRCwxR1RcO8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IAb1rMLyXL2QVhWX0uuJ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o9fk2TIma8LLyYCgf0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bCg4VDsQLmUjVCuHx55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s5mzz36ZpEF1dxYf6fg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P8CYD4YGIRzDzKdBPuT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6M2eb1Swzf4E8IbRABA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5Q6C57OVowgqK9xiwwl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Fr4oQstKKeTp56Q2WLB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BTI4qFHAlezXtRpRNVk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jYROPdGyTrQGPbFL2N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iqGlUbJDpyGNBFj31ZF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jUa5LCtmCikCCbN33Iz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SeXWpqzk0247LbOp6a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dliQ0WYt4UBROkX7ohw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jC8lygsbvYUoh8kE5tY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TTPrvZBPW8ie2GIEnI1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Wp3PMKb3LjkSJev6KsA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iJgx3J5Oll7yfy1jpc4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535EWq5gpM1hWpoGdRE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UaWt9hXyhJzakZJ7NLX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o9fk2TIma8LLyYCgf0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bCg4VDsQLmUjVCuHx55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s5mzz36ZpEF1dxYf6fg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ikBqFp5S935XpHAi7Yf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kgZguhyUL39kufStPg4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7QPriaDFIi9fZkqpVNk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3qpdCbnFqNrl9yITkzv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v9v7ozHuMPAud8Ajc6N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v9k0xWAlzA8Uxmmx45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3hTjNcskhyyJVgHuMOX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LFkAj1no8NuQ5ee4Lv1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VuckBIjY7TDrvdZdTr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e5asfI2sUy4JJQnYpF5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ScbhYSOWYcFXUW4SAJD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y26HN0EizB2Dn3lMrst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q4PhURoM6BzWE8ag4Oh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o9fk2TIma8LLyYCgf0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bCg4VDsQLmUjVCuHx55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s5mzz36ZpEF1dxYf6fg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icTZhc78X0u9d7d2b8e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o9fk2TIma8LLyYCgf0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bCg4VDsQLmUjVCuHx55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s5mzz36ZpEF1dxYf6fgv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dWgFofZUE1f3Is4MlmCH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xaifblEQU4DEAF78MeE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HFioWtdjS8Hqg30p7Iu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BqACDm8O7ery43DeH7O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6xRJKSSQq7m06wajU3q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6d6wuZBvulvSZe5239bu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dn9COK2r1VXJIUjfpFB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ql0EWR7Zz5XAQ87yFne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QEMAdhZ6d3epsUfjEtg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09WpCvusjhTKbspS0F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YK4l1qUvdl9fFyZHPx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tAFAcZeK2PZZy6FpQsWU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RRQBjceT4q0qhuGreUg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8LvwhyCp4JixQ3zRLZi8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mZtydrikeVKFJ3aYXQb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gG0S2qG1sbDsJNKAF1w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o9fk2TIma8LLyYCgf0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pALPEdDXaOnY9G7Hr1N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QD9k7NLcw5dmhHx68zw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XOXV4VJziWlK8Gk5Qc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F3GhjWMNaBnuSWYE3LnK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mZtydrikeVKFJ3aYXQb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KNpq9kTdD7P98cv9RGg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pVWpqNtGqfodc1yvUBQ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wA0tOVYvHuNOnutKT5J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bCg4VDsQLmUjVCuHx55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ahWPzGdspTXRtnsZDew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bMccAZeRIVIAbk0qPHzM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ahWPzGdspTXRtnsZDew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UVyJYVjLYsP7EHhcv0F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CexnacNP91ZvS2zTww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MYYIifwko4CXO6EwzWE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wWTtJnj6VexgC2yG6E0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SYupqKHZpn1HjBOreRw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s5mzz36ZpEF1dxYf6fg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FLnRBk1syrcY3Aeyvy4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6XnFn4MO4lTliJ2y8nYX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MYYIifwko4CXO6EwzWEf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Q7ux2qRzeE8Ggfj6fRxCZ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jQNhd9W2znLqwWFBoDV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7iJF8diweZzhTFPDxjj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2129</TotalTime>
  <Words>375</Words>
  <Application>Microsoft Office PowerPoint</Application>
  <PresentationFormat>On-screen Show (4:3)</PresentationFormat>
  <Paragraphs>100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Lucida Sans Unicode</vt:lpstr>
      <vt:lpstr>Wingdings 3</vt:lpstr>
      <vt:lpstr>Verdana</vt:lpstr>
      <vt:lpstr>Wingdings 2</vt:lpstr>
      <vt:lpstr>Calibri</vt:lpstr>
      <vt:lpstr>Consolas</vt:lpstr>
      <vt:lpstr>Courier New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Need Extra Help?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: Illumination and Shading</dc:title>
  <dc:creator>u0707143</dc:creator>
  <cp:lastModifiedBy>0612</cp:lastModifiedBy>
  <cp:revision>123</cp:revision>
  <dcterms:created xsi:type="dcterms:W3CDTF">2011-03-04T01:27:29Z</dcterms:created>
  <dcterms:modified xsi:type="dcterms:W3CDTF">2016-01-25T04:12:12Z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14Tbx7wevsJH6XJSndrhCftoFWDji5TJ11YeYVrLoBVI</vt:lpwstr>
  </property>
  <property fmtid="{D5CDD505-2E9C-101B-9397-08002B2CF9AE}" pid="4" name="Google.Documents.RevisionId">
    <vt:lpwstr>09253986634941208397</vt:lpwstr>
  </property>
  <property fmtid="{D5CDD505-2E9C-101B-9397-08002B2CF9AE}" pid="5" name="Google.Documents.PreviousRevisionId">
    <vt:lpwstr>09988678932164447473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