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2" r:id="rId7"/>
    <p:sldId id="274" r:id="rId8"/>
    <p:sldId id="263" r:id="rId9"/>
    <p:sldId id="273" r:id="rId10"/>
  </p:sldIdLst>
  <p:sldSz cx="7950200" cy="752475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6" autoAdjust="0"/>
    <p:restoredTop sz="94660"/>
  </p:normalViewPr>
  <p:slideViewPr>
    <p:cSldViewPr>
      <p:cViewPr varScale="1">
        <p:scale>
          <a:sx n="57" d="100"/>
          <a:sy n="57" d="100"/>
        </p:scale>
        <p:origin x="1876"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8192" cy="35199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66353" y="0"/>
            <a:ext cx="4028192" cy="351999"/>
          </a:xfrm>
          <a:prstGeom prst="rect">
            <a:avLst/>
          </a:prstGeom>
        </p:spPr>
        <p:txBody>
          <a:bodyPr vert="horz" lIns="91440" tIns="45720" rIns="91440" bIns="45720" rtlCol="0"/>
          <a:lstStyle>
            <a:lvl1pPr algn="r">
              <a:defRPr sz="1200"/>
            </a:lvl1pPr>
          </a:lstStyle>
          <a:p>
            <a:fld id="{C26172D1-18B6-4A47-9A1F-EAC3B1435718}" type="datetimeFigureOut">
              <a:rPr lang="en-US" smtClean="0"/>
              <a:t>8/17/2023</a:t>
            </a:fld>
            <a:endParaRPr lang="en-US"/>
          </a:p>
        </p:txBody>
      </p:sp>
      <p:sp>
        <p:nvSpPr>
          <p:cNvPr id="4" name="Slide Image Placeholder 3"/>
          <p:cNvSpPr>
            <a:spLocks noGrp="1" noRot="1" noChangeAspect="1"/>
          </p:cNvSpPr>
          <p:nvPr>
            <p:ph type="sldImg" idx="2"/>
          </p:nvPr>
        </p:nvSpPr>
        <p:spPr>
          <a:xfrm>
            <a:off x="3398838" y="876300"/>
            <a:ext cx="2498725" cy="23653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0013" y="3373571"/>
            <a:ext cx="7436377" cy="276126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658401"/>
            <a:ext cx="4028192" cy="351999"/>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66353" y="6658401"/>
            <a:ext cx="4028192" cy="351999"/>
          </a:xfrm>
          <a:prstGeom prst="rect">
            <a:avLst/>
          </a:prstGeom>
        </p:spPr>
        <p:txBody>
          <a:bodyPr vert="horz" lIns="91440" tIns="45720" rIns="91440" bIns="45720" rtlCol="0" anchor="b"/>
          <a:lstStyle>
            <a:lvl1pPr algn="r">
              <a:defRPr sz="1200"/>
            </a:lvl1pPr>
          </a:lstStyle>
          <a:p>
            <a:fld id="{5E2E5656-8D75-4368-887B-F5C09DB22EBD}" type="slidenum">
              <a:rPr lang="en-US" smtClean="0"/>
              <a:t>‹#›</a:t>
            </a:fld>
            <a:endParaRPr lang="en-US"/>
          </a:p>
        </p:txBody>
      </p:sp>
    </p:spTree>
    <p:extLst>
      <p:ext uri="{BB962C8B-B14F-4D97-AF65-F5344CB8AC3E}">
        <p14:creationId xmlns:p14="http://schemas.microsoft.com/office/powerpoint/2010/main" val="1644412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E5656-8D75-4368-887B-F5C09DB22EBD}" type="slidenum">
              <a:rPr lang="en-US" smtClean="0"/>
              <a:t>5</a:t>
            </a:fld>
            <a:endParaRPr lang="en-US"/>
          </a:p>
        </p:txBody>
      </p:sp>
    </p:spTree>
    <p:extLst>
      <p:ext uri="{BB962C8B-B14F-4D97-AF65-F5344CB8AC3E}">
        <p14:creationId xmlns:p14="http://schemas.microsoft.com/office/powerpoint/2010/main" val="4195631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96741" y="2332672"/>
            <a:ext cx="6763067" cy="158019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93482" y="4213860"/>
            <a:ext cx="5569585" cy="1881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17152" y="2162732"/>
            <a:ext cx="6522231" cy="32004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120436" y="503931"/>
            <a:ext cx="464820" cy="543560"/>
          </a:xfrm>
          <a:custGeom>
            <a:avLst/>
            <a:gdLst/>
            <a:ahLst/>
            <a:cxnLst/>
            <a:rect l="l" t="t" r="r" b="b"/>
            <a:pathLst>
              <a:path w="464820" h="543560">
                <a:moveTo>
                  <a:pt x="464821" y="0"/>
                </a:moveTo>
                <a:lnTo>
                  <a:pt x="388619" y="0"/>
                </a:lnTo>
                <a:lnTo>
                  <a:pt x="0" y="543145"/>
                </a:lnTo>
                <a:lnTo>
                  <a:pt x="76201" y="543145"/>
                </a:lnTo>
                <a:lnTo>
                  <a:pt x="464821" y="0"/>
                </a:lnTo>
                <a:close/>
              </a:path>
            </a:pathLst>
          </a:custGeom>
          <a:solidFill>
            <a:srgbClr val="BD4618"/>
          </a:solidFill>
        </p:spPr>
        <p:txBody>
          <a:bodyPr wrap="square" lIns="0" tIns="0" rIns="0" bIns="0" rtlCol="0"/>
          <a:lstStyle/>
          <a:p>
            <a:endParaRPr/>
          </a:p>
        </p:txBody>
      </p:sp>
      <p:sp>
        <p:nvSpPr>
          <p:cNvPr id="18" name="bk object 18"/>
          <p:cNvSpPr/>
          <p:nvPr/>
        </p:nvSpPr>
        <p:spPr>
          <a:xfrm>
            <a:off x="0" y="503931"/>
            <a:ext cx="7449820" cy="543560"/>
          </a:xfrm>
          <a:custGeom>
            <a:avLst/>
            <a:gdLst/>
            <a:ahLst/>
            <a:cxnLst/>
            <a:rect l="l" t="t" r="r" b="b"/>
            <a:pathLst>
              <a:path w="7449820" h="543560">
                <a:moveTo>
                  <a:pt x="7449663" y="0"/>
                </a:moveTo>
                <a:lnTo>
                  <a:pt x="0" y="0"/>
                </a:lnTo>
                <a:lnTo>
                  <a:pt x="0" y="543145"/>
                </a:lnTo>
                <a:lnTo>
                  <a:pt x="7061043" y="543145"/>
                </a:lnTo>
                <a:lnTo>
                  <a:pt x="7449663" y="0"/>
                </a:lnTo>
                <a:close/>
              </a:path>
            </a:pathLst>
          </a:custGeom>
          <a:solidFill>
            <a:srgbClr val="F4792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1" i="0">
                <a:solidFill>
                  <a:schemeClr val="bg1"/>
                </a:solidFill>
                <a:latin typeface="Century Gothic"/>
                <a:cs typeface="Century Gothic"/>
              </a:defRPr>
            </a:lvl1pPr>
          </a:lstStyle>
          <a:p>
            <a:endParaRPr/>
          </a:p>
        </p:txBody>
      </p:sp>
      <p:sp>
        <p:nvSpPr>
          <p:cNvPr id="3" name="Holder 3"/>
          <p:cNvSpPr>
            <a:spLocks noGrp="1"/>
          </p:cNvSpPr>
          <p:nvPr>
            <p:ph sz="half" idx="2"/>
          </p:nvPr>
        </p:nvSpPr>
        <p:spPr>
          <a:xfrm>
            <a:off x="565256" y="3112041"/>
            <a:ext cx="3172460" cy="4010025"/>
          </a:xfrm>
          <a:prstGeom prst="rect">
            <a:avLst/>
          </a:prstGeom>
        </p:spPr>
        <p:txBody>
          <a:bodyPr wrap="square" lIns="0" tIns="0" rIns="0" bIns="0">
            <a:spAutoFit/>
          </a:bodyPr>
          <a:lstStyle>
            <a:lvl1pPr>
              <a:defRPr sz="1450" b="1" i="0">
                <a:solidFill>
                  <a:srgbClr val="231F20"/>
                </a:solidFill>
                <a:latin typeface="Century Gothic"/>
                <a:cs typeface="Century Gothic"/>
              </a:defRPr>
            </a:lvl1pPr>
          </a:lstStyle>
          <a:p>
            <a:endParaRPr/>
          </a:p>
        </p:txBody>
      </p:sp>
      <p:sp>
        <p:nvSpPr>
          <p:cNvPr id="4" name="Holder 4"/>
          <p:cNvSpPr>
            <a:spLocks noGrp="1"/>
          </p:cNvSpPr>
          <p:nvPr>
            <p:ph sz="half" idx="3"/>
          </p:nvPr>
        </p:nvSpPr>
        <p:spPr>
          <a:xfrm>
            <a:off x="4097623" y="1730692"/>
            <a:ext cx="3461099" cy="496633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Century Gothic"/>
                <a:cs typeface="Century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111385" y="1475520"/>
            <a:ext cx="1733778" cy="330200"/>
          </a:xfrm>
          <a:prstGeom prst="rect">
            <a:avLst/>
          </a:prstGeom>
        </p:spPr>
        <p:txBody>
          <a:bodyPr wrap="square" lIns="0" tIns="0" rIns="0" bIns="0">
            <a:spAutoFit/>
          </a:bodyPr>
          <a:lstStyle>
            <a:lvl1pPr>
              <a:defRPr sz="2000" b="1" i="0">
                <a:solidFill>
                  <a:schemeClr val="bg1"/>
                </a:solidFill>
                <a:latin typeface="Century Gothic"/>
                <a:cs typeface="Century Gothic"/>
              </a:defRPr>
            </a:lvl1pPr>
          </a:lstStyle>
          <a:p>
            <a:endParaRPr/>
          </a:p>
        </p:txBody>
      </p:sp>
      <p:sp>
        <p:nvSpPr>
          <p:cNvPr id="3" name="Holder 3"/>
          <p:cNvSpPr>
            <a:spLocks noGrp="1"/>
          </p:cNvSpPr>
          <p:nvPr>
            <p:ph type="body" idx="1"/>
          </p:nvPr>
        </p:nvSpPr>
        <p:spPr>
          <a:xfrm>
            <a:off x="559911" y="1992131"/>
            <a:ext cx="6836727" cy="44805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705227" y="6998017"/>
            <a:ext cx="2546096" cy="3762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97827" y="6998017"/>
            <a:ext cx="1830006" cy="3762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6" name="Holder 6"/>
          <p:cNvSpPr>
            <a:spLocks noGrp="1"/>
          </p:cNvSpPr>
          <p:nvPr>
            <p:ph type="sldNum" sz="quarter" idx="7"/>
          </p:nvPr>
        </p:nvSpPr>
        <p:spPr>
          <a:xfrm>
            <a:off x="5728716" y="6998017"/>
            <a:ext cx="1830006" cy="3762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hyperlink" Target="http://www.afriglobalgroup.com/"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 y="1292737"/>
            <a:ext cx="7956112" cy="620155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72245" y="6860788"/>
            <a:ext cx="1968500" cy="280035"/>
          </a:xfrm>
          <a:prstGeom prst="rect">
            <a:avLst/>
          </a:prstGeom>
        </p:spPr>
        <p:txBody>
          <a:bodyPr vert="horz" wrap="square" lIns="0" tIns="15240" rIns="0" bIns="0" rtlCol="0">
            <a:spAutoFit/>
          </a:bodyPr>
          <a:lstStyle/>
          <a:p>
            <a:pPr marL="12700">
              <a:lnSpc>
                <a:spcPct val="100000"/>
              </a:lnSpc>
              <a:spcBef>
                <a:spcPts val="120"/>
              </a:spcBef>
            </a:pPr>
            <a:r>
              <a:rPr sz="1650" b="1" spc="10" dirty="0">
                <a:solidFill>
                  <a:srgbClr val="231F20"/>
                </a:solidFill>
                <a:latin typeface="Century Gothic"/>
                <a:cs typeface="Century Gothic"/>
              </a:rPr>
              <a:t>COMPANY</a:t>
            </a:r>
            <a:r>
              <a:rPr sz="1650" b="1" spc="-50" dirty="0">
                <a:solidFill>
                  <a:srgbClr val="231F20"/>
                </a:solidFill>
                <a:latin typeface="Century Gothic"/>
                <a:cs typeface="Century Gothic"/>
              </a:rPr>
              <a:t> </a:t>
            </a:r>
            <a:r>
              <a:rPr sz="1650" b="1" spc="10" dirty="0">
                <a:solidFill>
                  <a:srgbClr val="231F20"/>
                </a:solidFill>
                <a:latin typeface="Century Gothic"/>
                <a:cs typeface="Century Gothic"/>
              </a:rPr>
              <a:t>PROFILE</a:t>
            </a:r>
            <a:endParaRPr sz="1650">
              <a:latin typeface="Century Gothic"/>
              <a:cs typeface="Century Gothic"/>
            </a:endParaRPr>
          </a:p>
        </p:txBody>
      </p:sp>
      <p:sp>
        <p:nvSpPr>
          <p:cNvPr id="4" name="object 4"/>
          <p:cNvSpPr/>
          <p:nvPr/>
        </p:nvSpPr>
        <p:spPr>
          <a:xfrm>
            <a:off x="4753494" y="861962"/>
            <a:ext cx="508000" cy="422275"/>
          </a:xfrm>
          <a:custGeom>
            <a:avLst/>
            <a:gdLst/>
            <a:ahLst/>
            <a:cxnLst/>
            <a:rect l="l" t="t" r="r" b="b"/>
            <a:pathLst>
              <a:path w="508000" h="422275">
                <a:moveTo>
                  <a:pt x="0" y="350707"/>
                </a:moveTo>
                <a:lnTo>
                  <a:pt x="25506" y="380020"/>
                </a:lnTo>
                <a:lnTo>
                  <a:pt x="57617" y="407573"/>
                </a:lnTo>
                <a:lnTo>
                  <a:pt x="62662" y="411432"/>
                </a:lnTo>
                <a:lnTo>
                  <a:pt x="73041" y="416296"/>
                </a:lnTo>
                <a:lnTo>
                  <a:pt x="83793" y="419397"/>
                </a:lnTo>
                <a:lnTo>
                  <a:pt x="94178" y="421108"/>
                </a:lnTo>
                <a:lnTo>
                  <a:pt x="103456" y="421803"/>
                </a:lnTo>
                <a:lnTo>
                  <a:pt x="143642" y="420981"/>
                </a:lnTo>
                <a:lnTo>
                  <a:pt x="184772" y="415846"/>
                </a:lnTo>
                <a:lnTo>
                  <a:pt x="226173" y="406662"/>
                </a:lnTo>
                <a:lnTo>
                  <a:pt x="267174" y="393691"/>
                </a:lnTo>
                <a:lnTo>
                  <a:pt x="307104" y="377196"/>
                </a:lnTo>
                <a:lnTo>
                  <a:pt x="327658" y="366562"/>
                </a:lnTo>
                <a:lnTo>
                  <a:pt x="80536" y="366562"/>
                </a:lnTo>
                <a:lnTo>
                  <a:pt x="46457" y="365770"/>
                </a:lnTo>
                <a:lnTo>
                  <a:pt x="19129" y="360538"/>
                </a:lnTo>
                <a:lnTo>
                  <a:pt x="0" y="350707"/>
                </a:lnTo>
                <a:close/>
              </a:path>
              <a:path w="508000" h="422275">
                <a:moveTo>
                  <a:pt x="458232" y="0"/>
                </a:moveTo>
                <a:lnTo>
                  <a:pt x="456105" y="2878"/>
                </a:lnTo>
                <a:lnTo>
                  <a:pt x="468457" y="22567"/>
                </a:lnTo>
                <a:lnTo>
                  <a:pt x="478532" y="43416"/>
                </a:lnTo>
                <a:lnTo>
                  <a:pt x="485765" y="65203"/>
                </a:lnTo>
                <a:lnTo>
                  <a:pt x="489592" y="87702"/>
                </a:lnTo>
                <a:lnTo>
                  <a:pt x="487323" y="127771"/>
                </a:lnTo>
                <a:lnTo>
                  <a:pt x="474446" y="165310"/>
                </a:lnTo>
                <a:lnTo>
                  <a:pt x="452409" y="200161"/>
                </a:lnTo>
                <a:lnTo>
                  <a:pt x="422658" y="232164"/>
                </a:lnTo>
                <a:lnTo>
                  <a:pt x="386639" y="261161"/>
                </a:lnTo>
                <a:lnTo>
                  <a:pt x="345800" y="286990"/>
                </a:lnTo>
                <a:lnTo>
                  <a:pt x="301586" y="309495"/>
                </a:lnTo>
                <a:lnTo>
                  <a:pt x="255445" y="328515"/>
                </a:lnTo>
                <a:lnTo>
                  <a:pt x="208823" y="343890"/>
                </a:lnTo>
                <a:lnTo>
                  <a:pt x="163166" y="355463"/>
                </a:lnTo>
                <a:lnTo>
                  <a:pt x="119922" y="363074"/>
                </a:lnTo>
                <a:lnTo>
                  <a:pt x="80536" y="366562"/>
                </a:lnTo>
                <a:lnTo>
                  <a:pt x="327658" y="366562"/>
                </a:lnTo>
                <a:lnTo>
                  <a:pt x="381064" y="334685"/>
                </a:lnTo>
                <a:lnTo>
                  <a:pt x="413750" y="309194"/>
                </a:lnTo>
                <a:lnTo>
                  <a:pt x="442679" y="281229"/>
                </a:lnTo>
                <a:lnTo>
                  <a:pt x="467178" y="251054"/>
                </a:lnTo>
                <a:lnTo>
                  <a:pt x="500201" y="185124"/>
                </a:lnTo>
                <a:lnTo>
                  <a:pt x="507447" y="113503"/>
                </a:lnTo>
                <a:lnTo>
                  <a:pt x="499725" y="76215"/>
                </a:lnTo>
                <a:lnTo>
                  <a:pt x="483544" y="38293"/>
                </a:lnTo>
                <a:lnTo>
                  <a:pt x="458232" y="0"/>
                </a:lnTo>
                <a:close/>
              </a:path>
            </a:pathLst>
          </a:custGeom>
          <a:solidFill>
            <a:srgbClr val="F15826"/>
          </a:solidFill>
        </p:spPr>
        <p:txBody>
          <a:bodyPr wrap="square" lIns="0" tIns="0" rIns="0" bIns="0" rtlCol="0"/>
          <a:lstStyle/>
          <a:p>
            <a:endParaRPr/>
          </a:p>
        </p:txBody>
      </p:sp>
      <p:sp>
        <p:nvSpPr>
          <p:cNvPr id="5" name="object 5"/>
          <p:cNvSpPr/>
          <p:nvPr/>
        </p:nvSpPr>
        <p:spPr>
          <a:xfrm>
            <a:off x="4695292" y="782578"/>
            <a:ext cx="480695" cy="371475"/>
          </a:xfrm>
          <a:custGeom>
            <a:avLst/>
            <a:gdLst/>
            <a:ahLst/>
            <a:cxnLst/>
            <a:rect l="l" t="t" r="r" b="b"/>
            <a:pathLst>
              <a:path w="480695" h="371475">
                <a:moveTo>
                  <a:pt x="0" y="257490"/>
                </a:moveTo>
                <a:lnTo>
                  <a:pt x="6084" y="315024"/>
                </a:lnTo>
                <a:lnTo>
                  <a:pt x="21135" y="364993"/>
                </a:lnTo>
                <a:lnTo>
                  <a:pt x="65695" y="370956"/>
                </a:lnTo>
                <a:lnTo>
                  <a:pt x="100547" y="368807"/>
                </a:lnTo>
                <a:lnTo>
                  <a:pt x="141375" y="363033"/>
                </a:lnTo>
                <a:lnTo>
                  <a:pt x="186375" y="353480"/>
                </a:lnTo>
                <a:lnTo>
                  <a:pt x="233743" y="339993"/>
                </a:lnTo>
                <a:lnTo>
                  <a:pt x="281674" y="322419"/>
                </a:lnTo>
                <a:lnTo>
                  <a:pt x="328365" y="300603"/>
                </a:lnTo>
                <a:lnTo>
                  <a:pt x="372012" y="274392"/>
                </a:lnTo>
                <a:lnTo>
                  <a:pt x="387863" y="261824"/>
                </a:lnTo>
                <a:lnTo>
                  <a:pt x="51039" y="261824"/>
                </a:lnTo>
                <a:lnTo>
                  <a:pt x="0" y="257490"/>
                </a:lnTo>
                <a:close/>
              </a:path>
              <a:path w="480695" h="371475">
                <a:moveTo>
                  <a:pt x="397083" y="0"/>
                </a:moveTo>
                <a:lnTo>
                  <a:pt x="395992" y="3322"/>
                </a:lnTo>
                <a:lnTo>
                  <a:pt x="394573" y="6703"/>
                </a:lnTo>
                <a:lnTo>
                  <a:pt x="392748" y="10129"/>
                </a:lnTo>
                <a:lnTo>
                  <a:pt x="417335" y="35040"/>
                </a:lnTo>
                <a:lnTo>
                  <a:pt x="427645" y="64871"/>
                </a:lnTo>
                <a:lnTo>
                  <a:pt x="421256" y="98196"/>
                </a:lnTo>
                <a:lnTo>
                  <a:pt x="395744" y="133592"/>
                </a:lnTo>
                <a:lnTo>
                  <a:pt x="364069" y="161949"/>
                </a:lnTo>
                <a:lnTo>
                  <a:pt x="328012" y="187535"/>
                </a:lnTo>
                <a:lnTo>
                  <a:pt x="288135" y="209976"/>
                </a:lnTo>
                <a:lnTo>
                  <a:pt x="244997" y="228895"/>
                </a:lnTo>
                <a:lnTo>
                  <a:pt x="199158" y="243915"/>
                </a:lnTo>
                <a:lnTo>
                  <a:pt x="151178" y="254661"/>
                </a:lnTo>
                <a:lnTo>
                  <a:pt x="101619" y="260756"/>
                </a:lnTo>
                <a:lnTo>
                  <a:pt x="51039" y="261824"/>
                </a:lnTo>
                <a:lnTo>
                  <a:pt x="387863" y="261824"/>
                </a:lnTo>
                <a:lnTo>
                  <a:pt x="410809" y="243631"/>
                </a:lnTo>
                <a:lnTo>
                  <a:pt x="442954" y="208167"/>
                </a:lnTo>
                <a:lnTo>
                  <a:pt x="466643" y="167845"/>
                </a:lnTo>
                <a:lnTo>
                  <a:pt x="480070" y="122511"/>
                </a:lnTo>
                <a:lnTo>
                  <a:pt x="476851" y="91454"/>
                </a:lnTo>
                <a:lnTo>
                  <a:pt x="459931" y="57175"/>
                </a:lnTo>
                <a:lnTo>
                  <a:pt x="432333" y="24937"/>
                </a:lnTo>
                <a:lnTo>
                  <a:pt x="397083" y="0"/>
                </a:lnTo>
                <a:close/>
              </a:path>
            </a:pathLst>
          </a:custGeom>
          <a:solidFill>
            <a:srgbClr val="F58224"/>
          </a:solidFill>
        </p:spPr>
        <p:txBody>
          <a:bodyPr wrap="square" lIns="0" tIns="0" rIns="0" bIns="0" rtlCol="0"/>
          <a:lstStyle/>
          <a:p>
            <a:endParaRPr/>
          </a:p>
        </p:txBody>
      </p:sp>
      <p:sp>
        <p:nvSpPr>
          <p:cNvPr id="6" name="object 6"/>
          <p:cNvSpPr/>
          <p:nvPr/>
        </p:nvSpPr>
        <p:spPr>
          <a:xfrm>
            <a:off x="5088041" y="782582"/>
            <a:ext cx="44450" cy="128270"/>
          </a:xfrm>
          <a:custGeom>
            <a:avLst/>
            <a:gdLst/>
            <a:ahLst/>
            <a:cxnLst/>
            <a:rect l="l" t="t" r="r" b="b"/>
            <a:pathLst>
              <a:path w="44450" h="128269">
                <a:moveTo>
                  <a:pt x="1581" y="7056"/>
                </a:moveTo>
                <a:lnTo>
                  <a:pt x="0" y="10123"/>
                </a:lnTo>
                <a:lnTo>
                  <a:pt x="3347" y="12726"/>
                </a:lnTo>
                <a:lnTo>
                  <a:pt x="10243" y="18529"/>
                </a:lnTo>
                <a:lnTo>
                  <a:pt x="18808" y="27505"/>
                </a:lnTo>
                <a:lnTo>
                  <a:pt x="27162" y="39625"/>
                </a:lnTo>
                <a:lnTo>
                  <a:pt x="33868" y="57409"/>
                </a:lnTo>
                <a:lnTo>
                  <a:pt x="34521" y="78412"/>
                </a:lnTo>
                <a:lnTo>
                  <a:pt x="26782" y="102076"/>
                </a:lnTo>
                <a:lnTo>
                  <a:pt x="8311" y="127843"/>
                </a:lnTo>
                <a:lnTo>
                  <a:pt x="16901" y="120668"/>
                </a:lnTo>
                <a:lnTo>
                  <a:pt x="33444" y="99790"/>
                </a:lnTo>
                <a:lnTo>
                  <a:pt x="44101" y="66181"/>
                </a:lnTo>
                <a:lnTo>
                  <a:pt x="35035" y="20815"/>
                </a:lnTo>
                <a:lnTo>
                  <a:pt x="27393" y="14665"/>
                </a:lnTo>
                <a:lnTo>
                  <a:pt x="19437" y="8956"/>
                </a:lnTo>
                <a:lnTo>
                  <a:pt x="18861" y="8589"/>
                </a:lnTo>
                <a:lnTo>
                  <a:pt x="982" y="8589"/>
                </a:lnTo>
                <a:lnTo>
                  <a:pt x="1581" y="7056"/>
                </a:lnTo>
                <a:close/>
              </a:path>
              <a:path w="44450" h="128269">
                <a:moveTo>
                  <a:pt x="2956" y="4388"/>
                </a:moveTo>
                <a:lnTo>
                  <a:pt x="1581" y="7056"/>
                </a:lnTo>
                <a:lnTo>
                  <a:pt x="982" y="8589"/>
                </a:lnTo>
                <a:lnTo>
                  <a:pt x="2956" y="4388"/>
                </a:lnTo>
                <a:close/>
              </a:path>
              <a:path w="44450" h="128269">
                <a:moveTo>
                  <a:pt x="12258" y="4388"/>
                </a:moveTo>
                <a:lnTo>
                  <a:pt x="2956" y="4388"/>
                </a:lnTo>
                <a:lnTo>
                  <a:pt x="982" y="8589"/>
                </a:lnTo>
                <a:lnTo>
                  <a:pt x="18861" y="8589"/>
                </a:lnTo>
                <a:lnTo>
                  <a:pt x="12258" y="4388"/>
                </a:lnTo>
                <a:close/>
              </a:path>
              <a:path w="44450" h="128269">
                <a:moveTo>
                  <a:pt x="4334" y="0"/>
                </a:moveTo>
                <a:lnTo>
                  <a:pt x="1581" y="7056"/>
                </a:lnTo>
                <a:lnTo>
                  <a:pt x="2956" y="4388"/>
                </a:lnTo>
                <a:lnTo>
                  <a:pt x="12258" y="4388"/>
                </a:lnTo>
                <a:lnTo>
                  <a:pt x="11605" y="3972"/>
                </a:lnTo>
                <a:lnTo>
                  <a:pt x="4334" y="0"/>
                </a:lnTo>
                <a:close/>
              </a:path>
            </a:pathLst>
          </a:custGeom>
          <a:solidFill>
            <a:srgbClr val="FBAB20"/>
          </a:solidFill>
        </p:spPr>
        <p:txBody>
          <a:bodyPr wrap="square" lIns="0" tIns="0" rIns="0" bIns="0" rtlCol="0"/>
          <a:lstStyle/>
          <a:p>
            <a:endParaRPr/>
          </a:p>
        </p:txBody>
      </p:sp>
      <p:sp>
        <p:nvSpPr>
          <p:cNvPr id="7" name="object 7"/>
          <p:cNvSpPr/>
          <p:nvPr/>
        </p:nvSpPr>
        <p:spPr>
          <a:xfrm>
            <a:off x="5209599" y="861965"/>
            <a:ext cx="45720" cy="173355"/>
          </a:xfrm>
          <a:custGeom>
            <a:avLst/>
            <a:gdLst/>
            <a:ahLst/>
            <a:cxnLst/>
            <a:rect l="l" t="t" r="r" b="b"/>
            <a:pathLst>
              <a:path w="45720" h="173355">
                <a:moveTo>
                  <a:pt x="2126" y="0"/>
                </a:moveTo>
                <a:lnTo>
                  <a:pt x="0" y="2876"/>
                </a:lnTo>
                <a:lnTo>
                  <a:pt x="4238" y="9003"/>
                </a:lnTo>
                <a:lnTo>
                  <a:pt x="14024" y="25619"/>
                </a:lnTo>
                <a:lnTo>
                  <a:pt x="24965" y="50079"/>
                </a:lnTo>
                <a:lnTo>
                  <a:pt x="32666" y="79740"/>
                </a:lnTo>
                <a:lnTo>
                  <a:pt x="33952" y="101850"/>
                </a:lnTo>
                <a:lnTo>
                  <a:pt x="31770" y="124957"/>
                </a:lnTo>
                <a:lnTo>
                  <a:pt x="25434" y="148786"/>
                </a:lnTo>
                <a:lnTo>
                  <a:pt x="14259" y="173062"/>
                </a:lnTo>
                <a:lnTo>
                  <a:pt x="23979" y="158621"/>
                </a:lnTo>
                <a:lnTo>
                  <a:pt x="36521" y="135312"/>
                </a:lnTo>
                <a:lnTo>
                  <a:pt x="45286" y="106771"/>
                </a:lnTo>
                <a:lnTo>
                  <a:pt x="43679" y="76633"/>
                </a:lnTo>
                <a:lnTo>
                  <a:pt x="38637" y="62314"/>
                </a:lnTo>
                <a:lnTo>
                  <a:pt x="30340" y="43926"/>
                </a:lnTo>
                <a:lnTo>
                  <a:pt x="18323" y="22733"/>
                </a:lnTo>
                <a:lnTo>
                  <a:pt x="2126" y="0"/>
                </a:lnTo>
                <a:close/>
              </a:path>
            </a:pathLst>
          </a:custGeom>
          <a:solidFill>
            <a:srgbClr val="ED1C27"/>
          </a:solidFill>
        </p:spPr>
        <p:txBody>
          <a:bodyPr wrap="square" lIns="0" tIns="0" rIns="0" bIns="0" rtlCol="0"/>
          <a:lstStyle/>
          <a:p>
            <a:endParaRPr/>
          </a:p>
        </p:txBody>
      </p:sp>
      <p:sp>
        <p:nvSpPr>
          <p:cNvPr id="8" name="object 8"/>
          <p:cNvSpPr/>
          <p:nvPr/>
        </p:nvSpPr>
        <p:spPr>
          <a:xfrm>
            <a:off x="4691250" y="601382"/>
            <a:ext cx="344170" cy="352425"/>
          </a:xfrm>
          <a:custGeom>
            <a:avLst/>
            <a:gdLst/>
            <a:ahLst/>
            <a:cxnLst/>
            <a:rect l="l" t="t" r="r" b="b"/>
            <a:pathLst>
              <a:path w="344170" h="352425">
                <a:moveTo>
                  <a:pt x="50184" y="281844"/>
                </a:moveTo>
                <a:lnTo>
                  <a:pt x="45360" y="290033"/>
                </a:lnTo>
                <a:lnTo>
                  <a:pt x="37711" y="304209"/>
                </a:lnTo>
                <a:lnTo>
                  <a:pt x="28804" y="322264"/>
                </a:lnTo>
                <a:lnTo>
                  <a:pt x="20206" y="342090"/>
                </a:lnTo>
                <a:lnTo>
                  <a:pt x="47001" y="348113"/>
                </a:lnTo>
                <a:lnTo>
                  <a:pt x="116368" y="352120"/>
                </a:lnTo>
                <a:lnTo>
                  <a:pt x="211786" y="333021"/>
                </a:lnTo>
                <a:lnTo>
                  <a:pt x="282492" y="290376"/>
                </a:lnTo>
                <a:lnTo>
                  <a:pt x="120680" y="290376"/>
                </a:lnTo>
                <a:lnTo>
                  <a:pt x="50184" y="281844"/>
                </a:lnTo>
                <a:close/>
              </a:path>
              <a:path w="344170" h="352425">
                <a:moveTo>
                  <a:pt x="39664" y="0"/>
                </a:moveTo>
                <a:lnTo>
                  <a:pt x="33257" y="2058"/>
                </a:lnTo>
                <a:lnTo>
                  <a:pt x="6473" y="3802"/>
                </a:lnTo>
                <a:lnTo>
                  <a:pt x="0" y="6178"/>
                </a:lnTo>
                <a:lnTo>
                  <a:pt x="7382" y="57455"/>
                </a:lnTo>
                <a:lnTo>
                  <a:pt x="34108" y="96392"/>
                </a:lnTo>
                <a:lnTo>
                  <a:pt x="72214" y="125251"/>
                </a:lnTo>
                <a:lnTo>
                  <a:pt x="113734" y="146294"/>
                </a:lnTo>
                <a:lnTo>
                  <a:pt x="152953" y="155383"/>
                </a:lnTo>
                <a:lnTo>
                  <a:pt x="193042" y="160387"/>
                </a:lnTo>
                <a:lnTo>
                  <a:pt x="232963" y="166164"/>
                </a:lnTo>
                <a:lnTo>
                  <a:pt x="271681" y="177573"/>
                </a:lnTo>
                <a:lnTo>
                  <a:pt x="302370" y="206126"/>
                </a:lnTo>
                <a:lnTo>
                  <a:pt x="295085" y="220483"/>
                </a:lnTo>
                <a:lnTo>
                  <a:pt x="271389" y="241912"/>
                </a:lnTo>
                <a:lnTo>
                  <a:pt x="233167" y="264586"/>
                </a:lnTo>
                <a:lnTo>
                  <a:pt x="182303" y="282682"/>
                </a:lnTo>
                <a:lnTo>
                  <a:pt x="120680" y="290376"/>
                </a:lnTo>
                <a:lnTo>
                  <a:pt x="282492" y="290376"/>
                </a:lnTo>
                <a:lnTo>
                  <a:pt x="316731" y="269726"/>
                </a:lnTo>
                <a:lnTo>
                  <a:pt x="337561" y="239800"/>
                </a:lnTo>
                <a:lnTo>
                  <a:pt x="343636" y="215004"/>
                </a:lnTo>
                <a:lnTo>
                  <a:pt x="340226" y="196288"/>
                </a:lnTo>
                <a:lnTo>
                  <a:pt x="302433" y="167118"/>
                </a:lnTo>
                <a:lnTo>
                  <a:pt x="261184" y="159836"/>
                </a:lnTo>
                <a:lnTo>
                  <a:pt x="251941" y="158781"/>
                </a:lnTo>
                <a:lnTo>
                  <a:pt x="211437" y="152896"/>
                </a:lnTo>
                <a:lnTo>
                  <a:pt x="191210" y="149576"/>
                </a:lnTo>
                <a:lnTo>
                  <a:pt x="171201" y="145458"/>
                </a:lnTo>
                <a:lnTo>
                  <a:pt x="144170" y="140441"/>
                </a:lnTo>
                <a:lnTo>
                  <a:pt x="95345" y="115642"/>
                </a:lnTo>
                <a:lnTo>
                  <a:pt x="54613" y="78516"/>
                </a:lnTo>
                <a:lnTo>
                  <a:pt x="37615" y="28083"/>
                </a:lnTo>
                <a:lnTo>
                  <a:pt x="39664" y="0"/>
                </a:lnTo>
                <a:close/>
              </a:path>
            </a:pathLst>
          </a:custGeom>
          <a:solidFill>
            <a:srgbClr val="F58224"/>
          </a:solidFill>
        </p:spPr>
        <p:txBody>
          <a:bodyPr wrap="square" lIns="0" tIns="0" rIns="0" bIns="0" rtlCol="0"/>
          <a:lstStyle/>
          <a:p>
            <a:endParaRPr/>
          </a:p>
        </p:txBody>
      </p:sp>
      <p:sp>
        <p:nvSpPr>
          <p:cNvPr id="9" name="object 9"/>
          <p:cNvSpPr/>
          <p:nvPr/>
        </p:nvSpPr>
        <p:spPr>
          <a:xfrm>
            <a:off x="4689801" y="593801"/>
            <a:ext cx="312420" cy="230504"/>
          </a:xfrm>
          <a:custGeom>
            <a:avLst/>
            <a:gdLst/>
            <a:ahLst/>
            <a:cxnLst/>
            <a:rect l="l" t="t" r="r" b="b"/>
            <a:pathLst>
              <a:path w="312420" h="230505">
                <a:moveTo>
                  <a:pt x="30137" y="0"/>
                </a:moveTo>
                <a:lnTo>
                  <a:pt x="17202" y="720"/>
                </a:lnTo>
                <a:lnTo>
                  <a:pt x="6765" y="4088"/>
                </a:lnTo>
                <a:lnTo>
                  <a:pt x="2475" y="6101"/>
                </a:lnTo>
                <a:lnTo>
                  <a:pt x="0" y="21118"/>
                </a:lnTo>
                <a:lnTo>
                  <a:pt x="3472" y="57784"/>
                </a:lnTo>
                <a:lnTo>
                  <a:pt x="29242" y="103524"/>
                </a:lnTo>
                <a:lnTo>
                  <a:pt x="93658" y="145761"/>
                </a:lnTo>
                <a:lnTo>
                  <a:pt x="142824" y="162310"/>
                </a:lnTo>
                <a:lnTo>
                  <a:pt x="183117" y="169329"/>
                </a:lnTo>
                <a:lnTo>
                  <a:pt x="217636" y="172479"/>
                </a:lnTo>
                <a:lnTo>
                  <a:pt x="249477" y="177422"/>
                </a:lnTo>
                <a:lnTo>
                  <a:pt x="284492" y="192412"/>
                </a:lnTo>
                <a:lnTo>
                  <a:pt x="296886" y="209881"/>
                </a:lnTo>
                <a:lnTo>
                  <a:pt x="296848" y="224366"/>
                </a:lnTo>
                <a:lnTo>
                  <a:pt x="294571" y="230408"/>
                </a:lnTo>
                <a:lnTo>
                  <a:pt x="299586" y="226988"/>
                </a:lnTo>
                <a:lnTo>
                  <a:pt x="303704" y="219568"/>
                </a:lnTo>
                <a:lnTo>
                  <a:pt x="309737" y="206126"/>
                </a:lnTo>
                <a:lnTo>
                  <a:pt x="311929" y="191000"/>
                </a:lnTo>
                <a:lnTo>
                  <a:pt x="305469" y="177711"/>
                </a:lnTo>
                <a:lnTo>
                  <a:pt x="285549" y="169779"/>
                </a:lnTo>
                <a:lnTo>
                  <a:pt x="172650" y="153040"/>
                </a:lnTo>
                <a:lnTo>
                  <a:pt x="133370" y="142014"/>
                </a:lnTo>
                <a:lnTo>
                  <a:pt x="94385" y="121106"/>
                </a:lnTo>
                <a:lnTo>
                  <a:pt x="61967" y="91000"/>
                </a:lnTo>
                <a:lnTo>
                  <a:pt x="42389" y="52380"/>
                </a:lnTo>
                <a:lnTo>
                  <a:pt x="41924" y="5932"/>
                </a:lnTo>
                <a:lnTo>
                  <a:pt x="30137" y="0"/>
                </a:lnTo>
                <a:close/>
              </a:path>
            </a:pathLst>
          </a:custGeom>
          <a:solidFill>
            <a:srgbClr val="FBAB20"/>
          </a:solidFill>
        </p:spPr>
        <p:txBody>
          <a:bodyPr wrap="square" lIns="0" tIns="0" rIns="0" bIns="0" rtlCol="0"/>
          <a:lstStyle/>
          <a:p>
            <a:endParaRPr/>
          </a:p>
        </p:txBody>
      </p:sp>
      <p:sp>
        <p:nvSpPr>
          <p:cNvPr id="10" name="object 10"/>
          <p:cNvSpPr/>
          <p:nvPr/>
        </p:nvSpPr>
        <p:spPr>
          <a:xfrm>
            <a:off x="4690933" y="567794"/>
            <a:ext cx="90568" cy="9057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953265" y="1148778"/>
            <a:ext cx="300990" cy="184785"/>
          </a:xfrm>
          <a:custGeom>
            <a:avLst/>
            <a:gdLst/>
            <a:ahLst/>
            <a:cxnLst/>
            <a:rect l="l" t="t" r="r" b="b"/>
            <a:pathLst>
              <a:path w="300989" h="184784">
                <a:moveTo>
                  <a:pt x="300433" y="0"/>
                </a:moveTo>
                <a:lnTo>
                  <a:pt x="259627" y="50724"/>
                </a:lnTo>
                <a:lnTo>
                  <a:pt x="218388" y="90158"/>
                </a:lnTo>
                <a:lnTo>
                  <a:pt x="176553" y="119978"/>
                </a:lnTo>
                <a:lnTo>
                  <a:pt x="133960" y="141859"/>
                </a:lnTo>
                <a:lnTo>
                  <a:pt x="90444" y="157477"/>
                </a:lnTo>
                <a:lnTo>
                  <a:pt x="45845" y="168509"/>
                </a:lnTo>
                <a:lnTo>
                  <a:pt x="0" y="176630"/>
                </a:lnTo>
                <a:lnTo>
                  <a:pt x="33238" y="182906"/>
                </a:lnTo>
                <a:lnTo>
                  <a:pt x="102100" y="181133"/>
                </a:lnTo>
                <a:lnTo>
                  <a:pt x="176231" y="157445"/>
                </a:lnTo>
                <a:lnTo>
                  <a:pt x="215139" y="130951"/>
                </a:lnTo>
                <a:lnTo>
                  <a:pt x="250819" y="95157"/>
                </a:lnTo>
                <a:lnTo>
                  <a:pt x="280256" y="51146"/>
                </a:lnTo>
                <a:lnTo>
                  <a:pt x="300433" y="0"/>
                </a:lnTo>
                <a:close/>
              </a:path>
            </a:pathLst>
          </a:custGeom>
          <a:solidFill>
            <a:srgbClr val="ED1C27"/>
          </a:solidFill>
        </p:spPr>
        <p:txBody>
          <a:bodyPr wrap="square" lIns="0" tIns="0" rIns="0" bIns="0" rtlCol="0"/>
          <a:lstStyle/>
          <a:p>
            <a:endParaRPr/>
          </a:p>
        </p:txBody>
      </p:sp>
      <p:sp>
        <p:nvSpPr>
          <p:cNvPr id="12" name="object 12"/>
          <p:cNvSpPr/>
          <p:nvPr/>
        </p:nvSpPr>
        <p:spPr>
          <a:xfrm>
            <a:off x="5470484" y="700422"/>
            <a:ext cx="1925320" cy="211454"/>
          </a:xfrm>
          <a:custGeom>
            <a:avLst/>
            <a:gdLst/>
            <a:ahLst/>
            <a:cxnLst/>
            <a:rect l="l" t="t" r="r" b="b"/>
            <a:pathLst>
              <a:path w="1925320" h="211455">
                <a:moveTo>
                  <a:pt x="109439" y="0"/>
                </a:moveTo>
                <a:lnTo>
                  <a:pt x="79829" y="0"/>
                </a:lnTo>
                <a:lnTo>
                  <a:pt x="0" y="207795"/>
                </a:lnTo>
                <a:lnTo>
                  <a:pt x="29225" y="207795"/>
                </a:lnTo>
                <a:lnTo>
                  <a:pt x="52016" y="144850"/>
                </a:lnTo>
                <a:lnTo>
                  <a:pt x="168729" y="144850"/>
                </a:lnTo>
                <a:lnTo>
                  <a:pt x="159561" y="122450"/>
                </a:lnTo>
                <a:lnTo>
                  <a:pt x="59947" y="122450"/>
                </a:lnTo>
                <a:lnTo>
                  <a:pt x="82782" y="61538"/>
                </a:lnTo>
                <a:lnTo>
                  <a:pt x="86202" y="51659"/>
                </a:lnTo>
                <a:lnTo>
                  <a:pt x="89209" y="41752"/>
                </a:lnTo>
                <a:lnTo>
                  <a:pt x="91809" y="31808"/>
                </a:lnTo>
                <a:lnTo>
                  <a:pt x="94006" y="21819"/>
                </a:lnTo>
                <a:lnTo>
                  <a:pt x="118370" y="21819"/>
                </a:lnTo>
                <a:lnTo>
                  <a:pt x="109439" y="0"/>
                </a:lnTo>
                <a:close/>
              </a:path>
              <a:path w="1925320" h="211455">
                <a:moveTo>
                  <a:pt x="168729" y="144850"/>
                </a:moveTo>
                <a:lnTo>
                  <a:pt x="138902" y="144850"/>
                </a:lnTo>
                <a:lnTo>
                  <a:pt x="163145" y="207795"/>
                </a:lnTo>
                <a:lnTo>
                  <a:pt x="194494" y="207795"/>
                </a:lnTo>
                <a:lnTo>
                  <a:pt x="168729" y="144850"/>
                </a:lnTo>
                <a:close/>
              </a:path>
              <a:path w="1925320" h="211455">
                <a:moveTo>
                  <a:pt x="118370" y="21819"/>
                </a:moveTo>
                <a:lnTo>
                  <a:pt x="94006" y="21819"/>
                </a:lnTo>
                <a:lnTo>
                  <a:pt x="96726" y="30854"/>
                </a:lnTo>
                <a:lnTo>
                  <a:pt x="100091" y="41050"/>
                </a:lnTo>
                <a:lnTo>
                  <a:pt x="104090" y="52408"/>
                </a:lnTo>
                <a:lnTo>
                  <a:pt x="108715" y="64926"/>
                </a:lnTo>
                <a:lnTo>
                  <a:pt x="130439" y="122450"/>
                </a:lnTo>
                <a:lnTo>
                  <a:pt x="159561" y="122450"/>
                </a:lnTo>
                <a:lnTo>
                  <a:pt x="118370" y="21819"/>
                </a:lnTo>
                <a:close/>
              </a:path>
              <a:path w="1925320" h="211455">
                <a:moveTo>
                  <a:pt x="358070" y="0"/>
                </a:moveTo>
                <a:lnTo>
                  <a:pt x="217864" y="0"/>
                </a:lnTo>
                <a:lnTo>
                  <a:pt x="217864" y="207795"/>
                </a:lnTo>
                <a:lnTo>
                  <a:pt x="245390" y="207795"/>
                </a:lnTo>
                <a:lnTo>
                  <a:pt x="245390" y="113404"/>
                </a:lnTo>
                <a:lnTo>
                  <a:pt x="342878" y="113404"/>
                </a:lnTo>
                <a:lnTo>
                  <a:pt x="342878" y="88873"/>
                </a:lnTo>
                <a:lnTo>
                  <a:pt x="245390" y="88873"/>
                </a:lnTo>
                <a:lnTo>
                  <a:pt x="245390" y="24528"/>
                </a:lnTo>
                <a:lnTo>
                  <a:pt x="358070" y="24528"/>
                </a:lnTo>
                <a:lnTo>
                  <a:pt x="358070" y="0"/>
                </a:lnTo>
                <a:close/>
              </a:path>
              <a:path w="1925320" h="211455">
                <a:moveTo>
                  <a:pt x="486327" y="0"/>
                </a:moveTo>
                <a:lnTo>
                  <a:pt x="394214" y="0"/>
                </a:lnTo>
                <a:lnTo>
                  <a:pt x="394214" y="207795"/>
                </a:lnTo>
                <a:lnTo>
                  <a:pt x="421693" y="207795"/>
                </a:lnTo>
                <a:lnTo>
                  <a:pt x="421693" y="115531"/>
                </a:lnTo>
                <a:lnTo>
                  <a:pt x="506531" y="115531"/>
                </a:lnTo>
                <a:lnTo>
                  <a:pt x="501764" y="113259"/>
                </a:lnTo>
                <a:lnTo>
                  <a:pt x="515741" y="110502"/>
                </a:lnTo>
                <a:lnTo>
                  <a:pt x="527774" y="106366"/>
                </a:lnTo>
                <a:lnTo>
                  <a:pt x="537856" y="100851"/>
                </a:lnTo>
                <a:lnTo>
                  <a:pt x="545983" y="93957"/>
                </a:lnTo>
                <a:lnTo>
                  <a:pt x="547729" y="91728"/>
                </a:lnTo>
                <a:lnTo>
                  <a:pt x="421693" y="91728"/>
                </a:lnTo>
                <a:lnTo>
                  <a:pt x="421693" y="22979"/>
                </a:lnTo>
                <a:lnTo>
                  <a:pt x="549990" y="22979"/>
                </a:lnTo>
                <a:lnTo>
                  <a:pt x="546985" y="18809"/>
                </a:lnTo>
                <a:lnTo>
                  <a:pt x="510787" y="1409"/>
                </a:lnTo>
                <a:lnTo>
                  <a:pt x="499392" y="353"/>
                </a:lnTo>
                <a:lnTo>
                  <a:pt x="486327" y="0"/>
                </a:lnTo>
                <a:close/>
              </a:path>
              <a:path w="1925320" h="211455">
                <a:moveTo>
                  <a:pt x="506531" y="115531"/>
                </a:moveTo>
                <a:lnTo>
                  <a:pt x="460688" y="115531"/>
                </a:lnTo>
                <a:lnTo>
                  <a:pt x="465771" y="115869"/>
                </a:lnTo>
                <a:lnTo>
                  <a:pt x="468910" y="116499"/>
                </a:lnTo>
                <a:lnTo>
                  <a:pt x="473170" y="117564"/>
                </a:lnTo>
                <a:lnTo>
                  <a:pt x="477328" y="119402"/>
                </a:lnTo>
                <a:lnTo>
                  <a:pt x="481445" y="122066"/>
                </a:lnTo>
                <a:lnTo>
                  <a:pt x="485557" y="124676"/>
                </a:lnTo>
                <a:lnTo>
                  <a:pt x="509503" y="155754"/>
                </a:lnTo>
                <a:lnTo>
                  <a:pt x="542739" y="207795"/>
                </a:lnTo>
                <a:lnTo>
                  <a:pt x="577339" y="207795"/>
                </a:lnTo>
                <a:lnTo>
                  <a:pt x="541191" y="151240"/>
                </a:lnTo>
                <a:lnTo>
                  <a:pt x="514583" y="120178"/>
                </a:lnTo>
                <a:lnTo>
                  <a:pt x="509069" y="116740"/>
                </a:lnTo>
                <a:lnTo>
                  <a:pt x="506531" y="115531"/>
                </a:lnTo>
                <a:close/>
              </a:path>
              <a:path w="1925320" h="211455">
                <a:moveTo>
                  <a:pt x="549990" y="22979"/>
                </a:moveTo>
                <a:lnTo>
                  <a:pt x="487439" y="22979"/>
                </a:lnTo>
                <a:lnTo>
                  <a:pt x="498236" y="23569"/>
                </a:lnTo>
                <a:lnTo>
                  <a:pt x="507482" y="25348"/>
                </a:lnTo>
                <a:lnTo>
                  <a:pt x="531953" y="56704"/>
                </a:lnTo>
                <a:lnTo>
                  <a:pt x="531953" y="63424"/>
                </a:lnTo>
                <a:lnTo>
                  <a:pt x="497598" y="90748"/>
                </a:lnTo>
                <a:lnTo>
                  <a:pt x="480815" y="91728"/>
                </a:lnTo>
                <a:lnTo>
                  <a:pt x="547729" y="91728"/>
                </a:lnTo>
                <a:lnTo>
                  <a:pt x="552262" y="85944"/>
                </a:lnTo>
                <a:lnTo>
                  <a:pt x="556737" y="77070"/>
                </a:lnTo>
                <a:lnTo>
                  <a:pt x="559416" y="67326"/>
                </a:lnTo>
                <a:lnTo>
                  <a:pt x="560307" y="56704"/>
                </a:lnTo>
                <a:lnTo>
                  <a:pt x="559771" y="48321"/>
                </a:lnTo>
                <a:lnTo>
                  <a:pt x="558159" y="40300"/>
                </a:lnTo>
                <a:lnTo>
                  <a:pt x="555468" y="32643"/>
                </a:lnTo>
                <a:lnTo>
                  <a:pt x="551694" y="25344"/>
                </a:lnTo>
                <a:lnTo>
                  <a:pt x="549990" y="22979"/>
                </a:lnTo>
                <a:close/>
              </a:path>
              <a:path w="1925320" h="211455">
                <a:moveTo>
                  <a:pt x="635586" y="0"/>
                </a:moveTo>
                <a:lnTo>
                  <a:pt x="608108" y="0"/>
                </a:lnTo>
                <a:lnTo>
                  <a:pt x="608108" y="207795"/>
                </a:lnTo>
                <a:lnTo>
                  <a:pt x="635586" y="207795"/>
                </a:lnTo>
                <a:lnTo>
                  <a:pt x="635586" y="0"/>
                </a:lnTo>
                <a:close/>
              </a:path>
              <a:path w="1925320" h="211455">
                <a:moveTo>
                  <a:pt x="792676" y="1112"/>
                </a:moveTo>
                <a:lnTo>
                  <a:pt x="783583" y="1112"/>
                </a:lnTo>
                <a:lnTo>
                  <a:pt x="772209" y="1629"/>
                </a:lnTo>
                <a:lnTo>
                  <a:pt x="731516" y="13902"/>
                </a:lnTo>
                <a:lnTo>
                  <a:pt x="700516" y="39500"/>
                </a:lnTo>
                <a:lnTo>
                  <a:pt x="681539" y="75090"/>
                </a:lnTo>
                <a:lnTo>
                  <a:pt x="677048" y="106197"/>
                </a:lnTo>
                <a:lnTo>
                  <a:pt x="677048" y="106776"/>
                </a:lnTo>
                <a:lnTo>
                  <a:pt x="684885" y="148576"/>
                </a:lnTo>
                <a:lnTo>
                  <a:pt x="706802" y="181671"/>
                </a:lnTo>
                <a:lnTo>
                  <a:pt x="740477" y="203440"/>
                </a:lnTo>
                <a:lnTo>
                  <a:pt x="783870" y="211277"/>
                </a:lnTo>
                <a:lnTo>
                  <a:pt x="797415" y="210687"/>
                </a:lnTo>
                <a:lnTo>
                  <a:pt x="843808" y="196883"/>
                </a:lnTo>
                <a:lnTo>
                  <a:pt x="870667" y="179057"/>
                </a:lnTo>
                <a:lnTo>
                  <a:pt x="870667" y="170640"/>
                </a:lnTo>
                <a:lnTo>
                  <a:pt x="776231" y="170640"/>
                </a:lnTo>
                <a:lnTo>
                  <a:pt x="767955" y="169042"/>
                </a:lnTo>
                <a:lnTo>
                  <a:pt x="735540" y="146545"/>
                </a:lnTo>
                <a:lnTo>
                  <a:pt x="723807" y="106776"/>
                </a:lnTo>
                <a:lnTo>
                  <a:pt x="723783" y="96904"/>
                </a:lnTo>
                <a:lnTo>
                  <a:pt x="725288" y="88730"/>
                </a:lnTo>
                <a:lnTo>
                  <a:pt x="746085" y="55347"/>
                </a:lnTo>
                <a:lnTo>
                  <a:pt x="774007" y="42333"/>
                </a:lnTo>
                <a:lnTo>
                  <a:pt x="852341" y="42333"/>
                </a:lnTo>
                <a:lnTo>
                  <a:pt x="863413" y="28980"/>
                </a:lnTo>
                <a:lnTo>
                  <a:pt x="822773" y="6045"/>
                </a:lnTo>
                <a:lnTo>
                  <a:pt x="800953" y="1742"/>
                </a:lnTo>
                <a:lnTo>
                  <a:pt x="792676" y="1112"/>
                </a:lnTo>
                <a:close/>
              </a:path>
              <a:path w="1925320" h="211455">
                <a:moveTo>
                  <a:pt x="870667" y="90810"/>
                </a:moveTo>
                <a:lnTo>
                  <a:pt x="782424" y="90810"/>
                </a:lnTo>
                <a:lnTo>
                  <a:pt x="782424" y="129416"/>
                </a:lnTo>
                <a:lnTo>
                  <a:pt x="827416" y="129416"/>
                </a:lnTo>
                <a:lnTo>
                  <a:pt x="827416" y="158447"/>
                </a:lnTo>
                <a:lnTo>
                  <a:pt x="818362" y="163782"/>
                </a:lnTo>
                <a:lnTo>
                  <a:pt x="808330" y="167592"/>
                </a:lnTo>
                <a:lnTo>
                  <a:pt x="797317" y="169878"/>
                </a:lnTo>
                <a:lnTo>
                  <a:pt x="785326" y="170640"/>
                </a:lnTo>
                <a:lnTo>
                  <a:pt x="870667" y="170640"/>
                </a:lnTo>
                <a:lnTo>
                  <a:pt x="870667" y="90810"/>
                </a:lnTo>
                <a:close/>
              </a:path>
              <a:path w="1925320" h="211455">
                <a:moveTo>
                  <a:pt x="852341" y="42333"/>
                </a:moveTo>
                <a:lnTo>
                  <a:pt x="787939" y="42333"/>
                </a:lnTo>
                <a:lnTo>
                  <a:pt x="793259" y="42815"/>
                </a:lnTo>
                <a:lnTo>
                  <a:pt x="802933" y="44752"/>
                </a:lnTo>
                <a:lnTo>
                  <a:pt x="835253" y="62942"/>
                </a:lnTo>
                <a:lnTo>
                  <a:pt x="852341" y="42333"/>
                </a:lnTo>
                <a:close/>
              </a:path>
              <a:path w="1925320" h="211455">
                <a:moveTo>
                  <a:pt x="958338" y="4593"/>
                </a:moveTo>
                <a:lnTo>
                  <a:pt x="913636" y="4593"/>
                </a:lnTo>
                <a:lnTo>
                  <a:pt x="913636" y="207795"/>
                </a:lnTo>
                <a:lnTo>
                  <a:pt x="1059645" y="207795"/>
                </a:lnTo>
                <a:lnTo>
                  <a:pt x="1059645" y="167156"/>
                </a:lnTo>
                <a:lnTo>
                  <a:pt x="958338" y="167156"/>
                </a:lnTo>
                <a:lnTo>
                  <a:pt x="958338" y="4593"/>
                </a:lnTo>
                <a:close/>
              </a:path>
              <a:path w="1925320" h="211455">
                <a:moveTo>
                  <a:pt x="1192601" y="1112"/>
                </a:moveTo>
                <a:lnTo>
                  <a:pt x="1181071" y="1629"/>
                </a:lnTo>
                <a:lnTo>
                  <a:pt x="1169994" y="3181"/>
                </a:lnTo>
                <a:lnTo>
                  <a:pt x="1130695" y="19181"/>
                </a:lnTo>
                <a:lnTo>
                  <a:pt x="1102136" y="47556"/>
                </a:lnTo>
                <a:lnTo>
                  <a:pt x="1086352" y="85113"/>
                </a:lnTo>
                <a:lnTo>
                  <a:pt x="1084319" y="106776"/>
                </a:lnTo>
                <a:lnTo>
                  <a:pt x="1084818" y="117489"/>
                </a:lnTo>
                <a:lnTo>
                  <a:pt x="1096695" y="156759"/>
                </a:lnTo>
                <a:lnTo>
                  <a:pt x="1122174" y="187332"/>
                </a:lnTo>
                <a:lnTo>
                  <a:pt x="1158871" y="206625"/>
                </a:lnTo>
                <a:lnTo>
                  <a:pt x="1192018" y="211277"/>
                </a:lnTo>
                <a:lnTo>
                  <a:pt x="1203548" y="210760"/>
                </a:lnTo>
                <a:lnTo>
                  <a:pt x="1245013" y="198488"/>
                </a:lnTo>
                <a:lnTo>
                  <a:pt x="1276464" y="172889"/>
                </a:lnTo>
                <a:lnTo>
                  <a:pt x="1278578" y="170057"/>
                </a:lnTo>
                <a:lnTo>
                  <a:pt x="1183504" y="170057"/>
                </a:lnTo>
                <a:lnTo>
                  <a:pt x="1175227" y="168364"/>
                </a:lnTo>
                <a:lnTo>
                  <a:pt x="1142813" y="145383"/>
                </a:lnTo>
                <a:lnTo>
                  <a:pt x="1131055" y="96904"/>
                </a:lnTo>
                <a:lnTo>
                  <a:pt x="1132556" y="88730"/>
                </a:lnTo>
                <a:lnTo>
                  <a:pt x="1153360" y="55105"/>
                </a:lnTo>
                <a:lnTo>
                  <a:pt x="1182923" y="42333"/>
                </a:lnTo>
                <a:lnTo>
                  <a:pt x="1279187" y="42333"/>
                </a:lnTo>
                <a:lnTo>
                  <a:pt x="1276745" y="39085"/>
                </a:lnTo>
                <a:lnTo>
                  <a:pt x="1245386" y="13884"/>
                </a:lnTo>
                <a:lnTo>
                  <a:pt x="1204119" y="1629"/>
                </a:lnTo>
                <a:lnTo>
                  <a:pt x="1192601" y="1112"/>
                </a:lnTo>
                <a:close/>
              </a:path>
              <a:path w="1925320" h="211455">
                <a:moveTo>
                  <a:pt x="1279187" y="42333"/>
                </a:moveTo>
                <a:lnTo>
                  <a:pt x="1200920" y="42333"/>
                </a:lnTo>
                <a:lnTo>
                  <a:pt x="1209142" y="44024"/>
                </a:lnTo>
                <a:lnTo>
                  <a:pt x="1224240" y="50800"/>
                </a:lnTo>
                <a:lnTo>
                  <a:pt x="1252058" y="89262"/>
                </a:lnTo>
                <a:lnTo>
                  <a:pt x="1253559" y="115485"/>
                </a:lnTo>
                <a:lnTo>
                  <a:pt x="1252058" y="123659"/>
                </a:lnTo>
                <a:lnTo>
                  <a:pt x="1231257" y="157284"/>
                </a:lnTo>
                <a:lnTo>
                  <a:pt x="1201499" y="170057"/>
                </a:lnTo>
                <a:lnTo>
                  <a:pt x="1278578" y="170057"/>
                </a:lnTo>
                <a:lnTo>
                  <a:pt x="1298260" y="127278"/>
                </a:lnTo>
                <a:lnTo>
                  <a:pt x="1300290" y="105612"/>
                </a:lnTo>
                <a:lnTo>
                  <a:pt x="1299792" y="94899"/>
                </a:lnTo>
                <a:lnTo>
                  <a:pt x="1287921" y="55631"/>
                </a:lnTo>
                <a:lnTo>
                  <a:pt x="1282733" y="47049"/>
                </a:lnTo>
                <a:lnTo>
                  <a:pt x="1279187" y="42333"/>
                </a:lnTo>
                <a:close/>
              </a:path>
              <a:path w="1925320" h="211455">
                <a:moveTo>
                  <a:pt x="1434408" y="4593"/>
                </a:moveTo>
                <a:lnTo>
                  <a:pt x="1340064" y="4593"/>
                </a:lnTo>
                <a:lnTo>
                  <a:pt x="1340064" y="207795"/>
                </a:lnTo>
                <a:lnTo>
                  <a:pt x="1436728" y="207795"/>
                </a:lnTo>
                <a:lnTo>
                  <a:pt x="1445101" y="207578"/>
                </a:lnTo>
                <a:lnTo>
                  <a:pt x="1486766" y="197127"/>
                </a:lnTo>
                <a:lnTo>
                  <a:pt x="1511186" y="168606"/>
                </a:lnTo>
                <a:lnTo>
                  <a:pt x="1383606" y="168606"/>
                </a:lnTo>
                <a:lnTo>
                  <a:pt x="1383606" y="123901"/>
                </a:lnTo>
                <a:lnTo>
                  <a:pt x="1505597" y="123901"/>
                </a:lnTo>
                <a:lnTo>
                  <a:pt x="1502621" y="119693"/>
                </a:lnTo>
                <a:lnTo>
                  <a:pt x="1497069" y="114260"/>
                </a:lnTo>
                <a:lnTo>
                  <a:pt x="1490574" y="109425"/>
                </a:lnTo>
                <a:lnTo>
                  <a:pt x="1483136" y="105188"/>
                </a:lnTo>
                <a:lnTo>
                  <a:pt x="1474754" y="101549"/>
                </a:lnTo>
                <a:lnTo>
                  <a:pt x="1478433" y="99616"/>
                </a:lnTo>
                <a:lnTo>
                  <a:pt x="1481868" y="97293"/>
                </a:lnTo>
                <a:lnTo>
                  <a:pt x="1488254" y="91875"/>
                </a:lnTo>
                <a:lnTo>
                  <a:pt x="1491062" y="88730"/>
                </a:lnTo>
                <a:lnTo>
                  <a:pt x="1492402" y="86745"/>
                </a:lnTo>
                <a:lnTo>
                  <a:pt x="1383606" y="86745"/>
                </a:lnTo>
                <a:lnTo>
                  <a:pt x="1383606" y="43783"/>
                </a:lnTo>
                <a:lnTo>
                  <a:pt x="1499593" y="43783"/>
                </a:lnTo>
                <a:lnTo>
                  <a:pt x="1497979" y="38195"/>
                </a:lnTo>
                <a:lnTo>
                  <a:pt x="1465247" y="9094"/>
                </a:lnTo>
                <a:lnTo>
                  <a:pt x="1450898" y="5718"/>
                </a:lnTo>
                <a:lnTo>
                  <a:pt x="1434408" y="4593"/>
                </a:lnTo>
                <a:close/>
              </a:path>
              <a:path w="1925320" h="211455">
                <a:moveTo>
                  <a:pt x="1505597" y="123901"/>
                </a:moveTo>
                <a:lnTo>
                  <a:pt x="1435280" y="123901"/>
                </a:lnTo>
                <a:lnTo>
                  <a:pt x="1443387" y="124273"/>
                </a:lnTo>
                <a:lnTo>
                  <a:pt x="1450299" y="125389"/>
                </a:lnTo>
                <a:lnTo>
                  <a:pt x="1456013" y="127249"/>
                </a:lnTo>
                <a:lnTo>
                  <a:pt x="1460530" y="129852"/>
                </a:lnTo>
                <a:lnTo>
                  <a:pt x="1465754" y="133819"/>
                </a:lnTo>
                <a:lnTo>
                  <a:pt x="1468371" y="139190"/>
                </a:lnTo>
                <a:lnTo>
                  <a:pt x="1468371" y="154091"/>
                </a:lnTo>
                <a:lnTo>
                  <a:pt x="1465567" y="159657"/>
                </a:lnTo>
                <a:lnTo>
                  <a:pt x="1454343" y="166817"/>
                </a:lnTo>
                <a:lnTo>
                  <a:pt x="1446598" y="168606"/>
                </a:lnTo>
                <a:lnTo>
                  <a:pt x="1511186" y="168606"/>
                </a:lnTo>
                <a:lnTo>
                  <a:pt x="1512784" y="161348"/>
                </a:lnTo>
                <a:lnTo>
                  <a:pt x="1512784" y="151482"/>
                </a:lnTo>
                <a:lnTo>
                  <a:pt x="1512149" y="141874"/>
                </a:lnTo>
                <a:lnTo>
                  <a:pt x="1510244" y="133373"/>
                </a:lnTo>
                <a:lnTo>
                  <a:pt x="1507068" y="125979"/>
                </a:lnTo>
                <a:lnTo>
                  <a:pt x="1505597" y="123901"/>
                </a:lnTo>
                <a:close/>
              </a:path>
              <a:path w="1925320" h="211455">
                <a:moveTo>
                  <a:pt x="1499593" y="43783"/>
                </a:moveTo>
                <a:lnTo>
                  <a:pt x="1437209" y="43783"/>
                </a:lnTo>
                <a:lnTo>
                  <a:pt x="1444467" y="45572"/>
                </a:lnTo>
                <a:lnTo>
                  <a:pt x="1454537" y="52733"/>
                </a:lnTo>
                <a:lnTo>
                  <a:pt x="1457049" y="57909"/>
                </a:lnTo>
                <a:lnTo>
                  <a:pt x="1457049" y="72810"/>
                </a:lnTo>
                <a:lnTo>
                  <a:pt x="1454144" y="78278"/>
                </a:lnTo>
                <a:lnTo>
                  <a:pt x="1442534" y="85054"/>
                </a:lnTo>
                <a:lnTo>
                  <a:pt x="1434697" y="86745"/>
                </a:lnTo>
                <a:lnTo>
                  <a:pt x="1492402" y="86745"/>
                </a:lnTo>
                <a:lnTo>
                  <a:pt x="1495897" y="81569"/>
                </a:lnTo>
                <a:lnTo>
                  <a:pt x="1497834" y="77554"/>
                </a:lnTo>
                <a:lnTo>
                  <a:pt x="1500738" y="68652"/>
                </a:lnTo>
                <a:lnTo>
                  <a:pt x="1501466" y="63523"/>
                </a:lnTo>
                <a:lnTo>
                  <a:pt x="1501466" y="57139"/>
                </a:lnTo>
                <a:lnTo>
                  <a:pt x="1500594" y="47249"/>
                </a:lnTo>
                <a:lnTo>
                  <a:pt x="1499593" y="43783"/>
                </a:lnTo>
                <a:close/>
              </a:path>
              <a:path w="1925320" h="211455">
                <a:moveTo>
                  <a:pt x="1660540" y="3143"/>
                </a:moveTo>
                <a:lnTo>
                  <a:pt x="1619320" y="3143"/>
                </a:lnTo>
                <a:lnTo>
                  <a:pt x="1532232" y="207795"/>
                </a:lnTo>
                <a:lnTo>
                  <a:pt x="1577808" y="207795"/>
                </a:lnTo>
                <a:lnTo>
                  <a:pt x="1596387" y="162219"/>
                </a:lnTo>
                <a:lnTo>
                  <a:pt x="1728230" y="162219"/>
                </a:lnTo>
                <a:lnTo>
                  <a:pt x="1711432" y="122742"/>
                </a:lnTo>
                <a:lnTo>
                  <a:pt x="1612349" y="122742"/>
                </a:lnTo>
                <a:lnTo>
                  <a:pt x="1639346" y="56847"/>
                </a:lnTo>
                <a:lnTo>
                  <a:pt x="1683392" y="56847"/>
                </a:lnTo>
                <a:lnTo>
                  <a:pt x="1660540" y="3143"/>
                </a:lnTo>
                <a:close/>
              </a:path>
              <a:path w="1925320" h="211455">
                <a:moveTo>
                  <a:pt x="1728230" y="162219"/>
                </a:moveTo>
                <a:lnTo>
                  <a:pt x="1682311" y="162219"/>
                </a:lnTo>
                <a:lnTo>
                  <a:pt x="1700888" y="207795"/>
                </a:lnTo>
                <a:lnTo>
                  <a:pt x="1747623" y="207795"/>
                </a:lnTo>
                <a:lnTo>
                  <a:pt x="1728230" y="162219"/>
                </a:lnTo>
                <a:close/>
              </a:path>
              <a:path w="1925320" h="211455">
                <a:moveTo>
                  <a:pt x="1683392" y="56847"/>
                </a:moveTo>
                <a:lnTo>
                  <a:pt x="1639346" y="56847"/>
                </a:lnTo>
                <a:lnTo>
                  <a:pt x="1666346" y="122742"/>
                </a:lnTo>
                <a:lnTo>
                  <a:pt x="1711432" y="122742"/>
                </a:lnTo>
                <a:lnTo>
                  <a:pt x="1683392" y="56847"/>
                </a:lnTo>
                <a:close/>
              </a:path>
              <a:path w="1925320" h="211455">
                <a:moveTo>
                  <a:pt x="1823680" y="4593"/>
                </a:moveTo>
                <a:lnTo>
                  <a:pt x="1778977" y="4593"/>
                </a:lnTo>
                <a:lnTo>
                  <a:pt x="1778977" y="207795"/>
                </a:lnTo>
                <a:lnTo>
                  <a:pt x="1924992" y="207795"/>
                </a:lnTo>
                <a:lnTo>
                  <a:pt x="1924992" y="167156"/>
                </a:lnTo>
                <a:lnTo>
                  <a:pt x="1823680" y="167156"/>
                </a:lnTo>
                <a:lnTo>
                  <a:pt x="1823680" y="4593"/>
                </a:lnTo>
                <a:close/>
              </a:path>
            </a:pathLst>
          </a:custGeom>
          <a:solidFill>
            <a:srgbClr val="F5821F"/>
          </a:solidFill>
        </p:spPr>
        <p:txBody>
          <a:bodyPr wrap="square" lIns="0" tIns="0" rIns="0" bIns="0" rtlCol="0"/>
          <a:lstStyle/>
          <a:p>
            <a:endParaRPr/>
          </a:p>
        </p:txBody>
      </p:sp>
      <p:sp>
        <p:nvSpPr>
          <p:cNvPr id="13" name="object 13"/>
          <p:cNvSpPr/>
          <p:nvPr/>
        </p:nvSpPr>
        <p:spPr>
          <a:xfrm>
            <a:off x="5486417" y="969919"/>
            <a:ext cx="1069975" cy="222250"/>
          </a:xfrm>
          <a:custGeom>
            <a:avLst/>
            <a:gdLst/>
            <a:ahLst/>
            <a:cxnLst/>
            <a:rect l="l" t="t" r="r" b="b"/>
            <a:pathLst>
              <a:path w="1069975" h="222250">
                <a:moveTo>
                  <a:pt x="107431" y="155"/>
                </a:moveTo>
                <a:lnTo>
                  <a:pt x="63548" y="7547"/>
                </a:lnTo>
                <a:lnTo>
                  <a:pt x="29081" y="29962"/>
                </a:lnTo>
                <a:lnTo>
                  <a:pt x="7396" y="67464"/>
                </a:lnTo>
                <a:lnTo>
                  <a:pt x="0" y="112074"/>
                </a:lnTo>
                <a:lnTo>
                  <a:pt x="824" y="127508"/>
                </a:lnTo>
                <a:lnTo>
                  <a:pt x="13186" y="169311"/>
                </a:lnTo>
                <a:lnTo>
                  <a:pt x="40064" y="200910"/>
                </a:lnTo>
                <a:lnTo>
                  <a:pt x="79449" y="218575"/>
                </a:lnTo>
                <a:lnTo>
                  <a:pt x="109627" y="221953"/>
                </a:lnTo>
                <a:lnTo>
                  <a:pt x="121248" y="221428"/>
                </a:lnTo>
                <a:lnTo>
                  <a:pt x="166315" y="208822"/>
                </a:lnTo>
                <a:lnTo>
                  <a:pt x="187716" y="196379"/>
                </a:lnTo>
                <a:lnTo>
                  <a:pt x="107979" y="196379"/>
                </a:lnTo>
                <a:lnTo>
                  <a:pt x="97529" y="195790"/>
                </a:lnTo>
                <a:lnTo>
                  <a:pt x="59048" y="181690"/>
                </a:lnTo>
                <a:lnTo>
                  <a:pt x="34830" y="148079"/>
                </a:lnTo>
                <a:lnTo>
                  <a:pt x="29333" y="108878"/>
                </a:lnTo>
                <a:lnTo>
                  <a:pt x="29782" y="98894"/>
                </a:lnTo>
                <a:lnTo>
                  <a:pt x="40706" y="59435"/>
                </a:lnTo>
                <a:lnTo>
                  <a:pt x="73919" y="30369"/>
                </a:lnTo>
                <a:lnTo>
                  <a:pt x="107582" y="24425"/>
                </a:lnTo>
                <a:lnTo>
                  <a:pt x="175060" y="24425"/>
                </a:lnTo>
                <a:lnTo>
                  <a:pt x="173116" y="22302"/>
                </a:lnTo>
                <a:lnTo>
                  <a:pt x="129561" y="2032"/>
                </a:lnTo>
                <a:lnTo>
                  <a:pt x="118770" y="623"/>
                </a:lnTo>
                <a:lnTo>
                  <a:pt x="107431" y="155"/>
                </a:lnTo>
                <a:close/>
              </a:path>
              <a:path w="1069975" h="222250">
                <a:moveTo>
                  <a:pt x="198428" y="108878"/>
                </a:moveTo>
                <a:lnTo>
                  <a:pt x="107582" y="109029"/>
                </a:lnTo>
                <a:lnTo>
                  <a:pt x="107582" y="134149"/>
                </a:lnTo>
                <a:lnTo>
                  <a:pt x="170607" y="134149"/>
                </a:lnTo>
                <a:lnTo>
                  <a:pt x="170607" y="174106"/>
                </a:lnTo>
                <a:lnTo>
                  <a:pt x="135167" y="192355"/>
                </a:lnTo>
                <a:lnTo>
                  <a:pt x="107979" y="196379"/>
                </a:lnTo>
                <a:lnTo>
                  <a:pt x="187716" y="196379"/>
                </a:lnTo>
                <a:lnTo>
                  <a:pt x="187891" y="196269"/>
                </a:lnTo>
                <a:lnTo>
                  <a:pt x="198428" y="188438"/>
                </a:lnTo>
                <a:lnTo>
                  <a:pt x="198428" y="108878"/>
                </a:lnTo>
                <a:close/>
              </a:path>
              <a:path w="1069975" h="222250">
                <a:moveTo>
                  <a:pt x="175060" y="24425"/>
                </a:moveTo>
                <a:lnTo>
                  <a:pt x="107582" y="24425"/>
                </a:lnTo>
                <a:lnTo>
                  <a:pt x="115500" y="24780"/>
                </a:lnTo>
                <a:lnTo>
                  <a:pt x="123067" y="25842"/>
                </a:lnTo>
                <a:lnTo>
                  <a:pt x="157622" y="45050"/>
                </a:lnTo>
                <a:lnTo>
                  <a:pt x="169611" y="70822"/>
                </a:lnTo>
                <a:lnTo>
                  <a:pt x="195231" y="63780"/>
                </a:lnTo>
                <a:lnTo>
                  <a:pt x="192112" y="53468"/>
                </a:lnTo>
                <a:lnTo>
                  <a:pt x="188363" y="44182"/>
                </a:lnTo>
                <a:lnTo>
                  <a:pt x="183978" y="35918"/>
                </a:lnTo>
                <a:lnTo>
                  <a:pt x="178949" y="28670"/>
                </a:lnTo>
                <a:lnTo>
                  <a:pt x="175060" y="24425"/>
                </a:lnTo>
                <a:close/>
              </a:path>
              <a:path w="1069975" h="222250">
                <a:moveTo>
                  <a:pt x="335826" y="3797"/>
                </a:moveTo>
                <a:lnTo>
                  <a:pt x="240732" y="3797"/>
                </a:lnTo>
                <a:lnTo>
                  <a:pt x="240732" y="218308"/>
                </a:lnTo>
                <a:lnTo>
                  <a:pt x="269100" y="218308"/>
                </a:lnTo>
                <a:lnTo>
                  <a:pt x="269100" y="123061"/>
                </a:lnTo>
                <a:lnTo>
                  <a:pt x="356674" y="123061"/>
                </a:lnTo>
                <a:lnTo>
                  <a:pt x="351755" y="120718"/>
                </a:lnTo>
                <a:lnTo>
                  <a:pt x="366185" y="117871"/>
                </a:lnTo>
                <a:lnTo>
                  <a:pt x="378605" y="113600"/>
                </a:lnTo>
                <a:lnTo>
                  <a:pt x="389013" y="107906"/>
                </a:lnTo>
                <a:lnTo>
                  <a:pt x="397404" y="100788"/>
                </a:lnTo>
                <a:lnTo>
                  <a:pt x="399204" y="98492"/>
                </a:lnTo>
                <a:lnTo>
                  <a:pt x="269100" y="98492"/>
                </a:lnTo>
                <a:lnTo>
                  <a:pt x="269100" y="27522"/>
                </a:lnTo>
                <a:lnTo>
                  <a:pt x="401537" y="27522"/>
                </a:lnTo>
                <a:lnTo>
                  <a:pt x="398435" y="23215"/>
                </a:lnTo>
                <a:lnTo>
                  <a:pt x="361069" y="5253"/>
                </a:lnTo>
                <a:lnTo>
                  <a:pt x="349308" y="4162"/>
                </a:lnTo>
                <a:lnTo>
                  <a:pt x="335826" y="3797"/>
                </a:lnTo>
                <a:close/>
              </a:path>
              <a:path w="1069975" h="222250">
                <a:moveTo>
                  <a:pt x="356674" y="123061"/>
                </a:moveTo>
                <a:lnTo>
                  <a:pt x="309355" y="123061"/>
                </a:lnTo>
                <a:lnTo>
                  <a:pt x="314596" y="123414"/>
                </a:lnTo>
                <a:lnTo>
                  <a:pt x="317844" y="124062"/>
                </a:lnTo>
                <a:lnTo>
                  <a:pt x="322239" y="125160"/>
                </a:lnTo>
                <a:lnTo>
                  <a:pt x="326534" y="127058"/>
                </a:lnTo>
                <a:lnTo>
                  <a:pt x="330779" y="129805"/>
                </a:lnTo>
                <a:lnTo>
                  <a:pt x="335027" y="132501"/>
                </a:lnTo>
                <a:lnTo>
                  <a:pt x="359742" y="164585"/>
                </a:lnTo>
                <a:lnTo>
                  <a:pt x="394055" y="218308"/>
                </a:lnTo>
                <a:lnTo>
                  <a:pt x="429768" y="218308"/>
                </a:lnTo>
                <a:lnTo>
                  <a:pt x="392457" y="159921"/>
                </a:lnTo>
                <a:lnTo>
                  <a:pt x="364990" y="127857"/>
                </a:lnTo>
                <a:lnTo>
                  <a:pt x="359298" y="124311"/>
                </a:lnTo>
                <a:lnTo>
                  <a:pt x="356674" y="123061"/>
                </a:lnTo>
                <a:close/>
              </a:path>
              <a:path w="1069975" h="222250">
                <a:moveTo>
                  <a:pt x="401537" y="27522"/>
                </a:moveTo>
                <a:lnTo>
                  <a:pt x="336971" y="27522"/>
                </a:lnTo>
                <a:lnTo>
                  <a:pt x="348115" y="28131"/>
                </a:lnTo>
                <a:lnTo>
                  <a:pt x="357658" y="29965"/>
                </a:lnTo>
                <a:lnTo>
                  <a:pt x="382917" y="62330"/>
                </a:lnTo>
                <a:lnTo>
                  <a:pt x="382917" y="69274"/>
                </a:lnTo>
                <a:lnTo>
                  <a:pt x="354537" y="96215"/>
                </a:lnTo>
                <a:lnTo>
                  <a:pt x="330131" y="98492"/>
                </a:lnTo>
                <a:lnTo>
                  <a:pt x="399204" y="98492"/>
                </a:lnTo>
                <a:lnTo>
                  <a:pt x="403886" y="92517"/>
                </a:lnTo>
                <a:lnTo>
                  <a:pt x="408505" y="83357"/>
                </a:lnTo>
                <a:lnTo>
                  <a:pt x="411270" y="73298"/>
                </a:lnTo>
                <a:lnTo>
                  <a:pt x="412190" y="62330"/>
                </a:lnTo>
                <a:lnTo>
                  <a:pt x="411635" y="53679"/>
                </a:lnTo>
                <a:lnTo>
                  <a:pt x="409971" y="45401"/>
                </a:lnTo>
                <a:lnTo>
                  <a:pt x="407192" y="37497"/>
                </a:lnTo>
                <a:lnTo>
                  <a:pt x="403294" y="29961"/>
                </a:lnTo>
                <a:lnTo>
                  <a:pt x="401537" y="27522"/>
                </a:lnTo>
                <a:close/>
              </a:path>
              <a:path w="1069975" h="222250">
                <a:moveTo>
                  <a:pt x="550778" y="0"/>
                </a:moveTo>
                <a:lnTo>
                  <a:pt x="509568" y="7561"/>
                </a:lnTo>
                <a:lnTo>
                  <a:pt x="476712" y="30218"/>
                </a:lnTo>
                <a:lnTo>
                  <a:pt x="455206" y="66214"/>
                </a:lnTo>
                <a:lnTo>
                  <a:pt x="448045" y="113824"/>
                </a:lnTo>
                <a:lnTo>
                  <a:pt x="448813" y="127766"/>
                </a:lnTo>
                <a:lnTo>
                  <a:pt x="460331" y="167364"/>
                </a:lnTo>
                <a:lnTo>
                  <a:pt x="485270" y="199339"/>
                </a:lnTo>
                <a:lnTo>
                  <a:pt x="521931" y="218307"/>
                </a:lnTo>
                <a:lnTo>
                  <a:pt x="550631" y="221953"/>
                </a:lnTo>
                <a:lnTo>
                  <a:pt x="564361" y="221128"/>
                </a:lnTo>
                <a:lnTo>
                  <a:pt x="602719" y="208716"/>
                </a:lnTo>
                <a:lnTo>
                  <a:pt x="618149" y="197679"/>
                </a:lnTo>
                <a:lnTo>
                  <a:pt x="550476" y="197679"/>
                </a:lnTo>
                <a:lnTo>
                  <a:pt x="535375" y="196273"/>
                </a:lnTo>
                <a:lnTo>
                  <a:pt x="498139" y="175355"/>
                </a:lnTo>
                <a:lnTo>
                  <a:pt x="478615" y="132639"/>
                </a:lnTo>
                <a:lnTo>
                  <a:pt x="477313" y="114274"/>
                </a:lnTo>
                <a:lnTo>
                  <a:pt x="478671" y="91801"/>
                </a:lnTo>
                <a:lnTo>
                  <a:pt x="499039" y="45150"/>
                </a:lnTo>
                <a:lnTo>
                  <a:pt x="536367" y="25718"/>
                </a:lnTo>
                <a:lnTo>
                  <a:pt x="550929" y="24425"/>
                </a:lnTo>
                <a:lnTo>
                  <a:pt x="618111" y="24425"/>
                </a:lnTo>
                <a:lnTo>
                  <a:pt x="615525" y="21997"/>
                </a:lnTo>
                <a:lnTo>
                  <a:pt x="604318" y="14186"/>
                </a:lnTo>
                <a:lnTo>
                  <a:pt x="592034" y="7988"/>
                </a:lnTo>
                <a:lnTo>
                  <a:pt x="579010" y="3554"/>
                </a:lnTo>
                <a:lnTo>
                  <a:pt x="565254" y="889"/>
                </a:lnTo>
                <a:lnTo>
                  <a:pt x="550778" y="0"/>
                </a:lnTo>
                <a:close/>
              </a:path>
              <a:path w="1069975" h="222250">
                <a:moveTo>
                  <a:pt x="618111" y="24425"/>
                </a:moveTo>
                <a:lnTo>
                  <a:pt x="550929" y="24425"/>
                </a:lnTo>
                <a:lnTo>
                  <a:pt x="561267" y="25099"/>
                </a:lnTo>
                <a:lnTo>
                  <a:pt x="571086" y="27116"/>
                </a:lnTo>
                <a:lnTo>
                  <a:pt x="604162" y="48129"/>
                </a:lnTo>
                <a:lnTo>
                  <a:pt x="621710" y="86679"/>
                </a:lnTo>
                <a:lnTo>
                  <a:pt x="623944" y="111178"/>
                </a:lnTo>
                <a:lnTo>
                  <a:pt x="622644" y="130712"/>
                </a:lnTo>
                <a:lnTo>
                  <a:pt x="603219" y="175154"/>
                </a:lnTo>
                <a:lnTo>
                  <a:pt x="565799" y="196273"/>
                </a:lnTo>
                <a:lnTo>
                  <a:pt x="550476" y="197679"/>
                </a:lnTo>
                <a:lnTo>
                  <a:pt x="618149" y="197679"/>
                </a:lnTo>
                <a:lnTo>
                  <a:pt x="645788" y="156424"/>
                </a:lnTo>
                <a:lnTo>
                  <a:pt x="653158" y="111178"/>
                </a:lnTo>
                <a:lnTo>
                  <a:pt x="652387" y="95670"/>
                </a:lnTo>
                <a:lnTo>
                  <a:pt x="640678" y="53790"/>
                </a:lnTo>
                <a:lnTo>
                  <a:pt x="625324" y="31198"/>
                </a:lnTo>
                <a:lnTo>
                  <a:pt x="618111" y="24425"/>
                </a:lnTo>
                <a:close/>
              </a:path>
              <a:path w="1069975" h="222250">
                <a:moveTo>
                  <a:pt x="718588" y="3797"/>
                </a:moveTo>
                <a:lnTo>
                  <a:pt x="690220" y="3797"/>
                </a:lnTo>
                <a:lnTo>
                  <a:pt x="690220" y="127756"/>
                </a:lnTo>
                <a:lnTo>
                  <a:pt x="694813" y="170754"/>
                </a:lnTo>
                <a:lnTo>
                  <a:pt x="716878" y="205805"/>
                </a:lnTo>
                <a:lnTo>
                  <a:pt x="760695" y="221306"/>
                </a:lnTo>
                <a:lnTo>
                  <a:pt x="775077" y="221953"/>
                </a:lnTo>
                <a:lnTo>
                  <a:pt x="789837" y="221212"/>
                </a:lnTo>
                <a:lnTo>
                  <a:pt x="833983" y="203619"/>
                </a:lnTo>
                <a:lnTo>
                  <a:pt x="841276" y="196379"/>
                </a:lnTo>
                <a:lnTo>
                  <a:pt x="772577" y="196379"/>
                </a:lnTo>
                <a:lnTo>
                  <a:pt x="763785" y="195930"/>
                </a:lnTo>
                <a:lnTo>
                  <a:pt x="726844" y="175009"/>
                </a:lnTo>
                <a:lnTo>
                  <a:pt x="718592" y="127756"/>
                </a:lnTo>
                <a:lnTo>
                  <a:pt x="718588" y="3797"/>
                </a:lnTo>
                <a:close/>
              </a:path>
              <a:path w="1069975" h="222250">
                <a:moveTo>
                  <a:pt x="858931" y="3797"/>
                </a:moveTo>
                <a:lnTo>
                  <a:pt x="830512" y="3797"/>
                </a:lnTo>
                <a:lnTo>
                  <a:pt x="830505" y="127756"/>
                </a:lnTo>
                <a:lnTo>
                  <a:pt x="829679" y="146159"/>
                </a:lnTo>
                <a:lnTo>
                  <a:pt x="809438" y="188373"/>
                </a:lnTo>
                <a:lnTo>
                  <a:pt x="772577" y="196379"/>
                </a:lnTo>
                <a:lnTo>
                  <a:pt x="841276" y="196379"/>
                </a:lnTo>
                <a:lnTo>
                  <a:pt x="857095" y="156743"/>
                </a:lnTo>
                <a:lnTo>
                  <a:pt x="858931" y="127756"/>
                </a:lnTo>
                <a:lnTo>
                  <a:pt x="858931" y="3797"/>
                </a:lnTo>
                <a:close/>
              </a:path>
              <a:path w="1069975" h="222250">
                <a:moveTo>
                  <a:pt x="987084" y="3797"/>
                </a:moveTo>
                <a:lnTo>
                  <a:pt x="906178" y="3797"/>
                </a:lnTo>
                <a:lnTo>
                  <a:pt x="906178" y="218308"/>
                </a:lnTo>
                <a:lnTo>
                  <a:pt x="934546" y="218308"/>
                </a:lnTo>
                <a:lnTo>
                  <a:pt x="934546" y="131104"/>
                </a:lnTo>
                <a:lnTo>
                  <a:pt x="989586" y="131104"/>
                </a:lnTo>
                <a:lnTo>
                  <a:pt x="1028055" y="126359"/>
                </a:lnTo>
                <a:lnTo>
                  <a:pt x="1057370" y="105781"/>
                </a:lnTo>
                <a:lnTo>
                  <a:pt x="934546" y="105781"/>
                </a:lnTo>
                <a:lnTo>
                  <a:pt x="934546" y="29119"/>
                </a:lnTo>
                <a:lnTo>
                  <a:pt x="1059029" y="29119"/>
                </a:lnTo>
                <a:lnTo>
                  <a:pt x="1055841" y="24744"/>
                </a:lnTo>
                <a:lnTo>
                  <a:pt x="1019700" y="5845"/>
                </a:lnTo>
                <a:lnTo>
                  <a:pt x="997134" y="3927"/>
                </a:lnTo>
                <a:lnTo>
                  <a:pt x="987084" y="3797"/>
                </a:lnTo>
                <a:close/>
              </a:path>
              <a:path w="1069975" h="222250">
                <a:moveTo>
                  <a:pt x="1059029" y="29119"/>
                </a:moveTo>
                <a:lnTo>
                  <a:pt x="989435" y="29119"/>
                </a:lnTo>
                <a:lnTo>
                  <a:pt x="998332" y="29240"/>
                </a:lnTo>
                <a:lnTo>
                  <a:pt x="1005703" y="29600"/>
                </a:lnTo>
                <a:lnTo>
                  <a:pt x="1038377" y="50046"/>
                </a:lnTo>
                <a:lnTo>
                  <a:pt x="1040626" y="57736"/>
                </a:lnTo>
                <a:lnTo>
                  <a:pt x="1040626" y="66729"/>
                </a:lnTo>
                <a:lnTo>
                  <a:pt x="1013551" y="103229"/>
                </a:lnTo>
                <a:lnTo>
                  <a:pt x="990036" y="105781"/>
                </a:lnTo>
                <a:lnTo>
                  <a:pt x="1057370" y="105781"/>
                </a:lnTo>
                <a:lnTo>
                  <a:pt x="1060117" y="102166"/>
                </a:lnTo>
                <a:lnTo>
                  <a:pt x="1065548" y="91099"/>
                </a:lnTo>
                <a:lnTo>
                  <a:pt x="1068808" y="78983"/>
                </a:lnTo>
                <a:lnTo>
                  <a:pt x="1069895" y="65828"/>
                </a:lnTo>
                <a:lnTo>
                  <a:pt x="1069491" y="58018"/>
                </a:lnTo>
                <a:lnTo>
                  <a:pt x="1068278" y="50540"/>
                </a:lnTo>
                <a:lnTo>
                  <a:pt x="1066250" y="43390"/>
                </a:lnTo>
                <a:lnTo>
                  <a:pt x="1063404" y="36562"/>
                </a:lnTo>
                <a:lnTo>
                  <a:pt x="1059882" y="30290"/>
                </a:lnTo>
                <a:lnTo>
                  <a:pt x="1059029" y="29119"/>
                </a:lnTo>
                <a:close/>
              </a:path>
            </a:pathLst>
          </a:custGeom>
          <a:solidFill>
            <a:srgbClr val="F5821F"/>
          </a:solidFill>
        </p:spPr>
        <p:txBody>
          <a:bodyPr wrap="square" lIns="0" tIns="0" rIns="0" bIns="0" rtlCol="0"/>
          <a:lstStyle/>
          <a:p>
            <a:endParaRPr/>
          </a:p>
        </p:txBody>
      </p:sp>
      <p:sp>
        <p:nvSpPr>
          <p:cNvPr id="14" name="object 14"/>
          <p:cNvSpPr/>
          <p:nvPr/>
        </p:nvSpPr>
        <p:spPr>
          <a:xfrm>
            <a:off x="5492048" y="1239249"/>
            <a:ext cx="952962" cy="13737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0" y="0"/>
            <a:ext cx="7954753" cy="563961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720402"/>
            <a:ext cx="7955280" cy="2801620"/>
          </a:xfrm>
          <a:custGeom>
            <a:avLst/>
            <a:gdLst/>
            <a:ahLst/>
            <a:cxnLst/>
            <a:rect l="l" t="t" r="r" b="b"/>
            <a:pathLst>
              <a:path w="7955280" h="2801620">
                <a:moveTo>
                  <a:pt x="0" y="0"/>
                </a:moveTo>
                <a:lnTo>
                  <a:pt x="7954753" y="0"/>
                </a:lnTo>
                <a:lnTo>
                  <a:pt x="7954753" y="2801451"/>
                </a:lnTo>
                <a:lnTo>
                  <a:pt x="0" y="2801451"/>
                </a:lnTo>
                <a:lnTo>
                  <a:pt x="0" y="0"/>
                </a:lnTo>
                <a:close/>
              </a:path>
            </a:pathLst>
          </a:custGeom>
          <a:solidFill>
            <a:srgbClr val="F5821F"/>
          </a:solidFill>
        </p:spPr>
        <p:txBody>
          <a:bodyPr wrap="square" lIns="0" tIns="0" rIns="0" bIns="0" rtlCol="0"/>
          <a:lstStyle/>
          <a:p>
            <a:endParaRPr/>
          </a:p>
        </p:txBody>
      </p:sp>
      <p:sp>
        <p:nvSpPr>
          <p:cNvPr id="4" name="object 4"/>
          <p:cNvSpPr/>
          <p:nvPr/>
        </p:nvSpPr>
        <p:spPr>
          <a:xfrm>
            <a:off x="0" y="2476367"/>
            <a:ext cx="7956550" cy="2227580"/>
          </a:xfrm>
          <a:custGeom>
            <a:avLst/>
            <a:gdLst/>
            <a:ahLst/>
            <a:cxnLst/>
            <a:rect l="l" t="t" r="r" b="b"/>
            <a:pathLst>
              <a:path w="7956550" h="2227579">
                <a:moveTo>
                  <a:pt x="0" y="2226967"/>
                </a:moveTo>
                <a:lnTo>
                  <a:pt x="0" y="0"/>
                </a:lnTo>
                <a:lnTo>
                  <a:pt x="7956194" y="0"/>
                </a:lnTo>
                <a:lnTo>
                  <a:pt x="7956194" y="2226967"/>
                </a:lnTo>
                <a:lnTo>
                  <a:pt x="0" y="2226967"/>
                </a:lnTo>
                <a:close/>
              </a:path>
            </a:pathLst>
          </a:custGeom>
          <a:solidFill>
            <a:srgbClr val="0D1349"/>
          </a:solidFill>
        </p:spPr>
        <p:txBody>
          <a:bodyPr wrap="square" lIns="0" tIns="0" rIns="0" bIns="0" rtlCol="0"/>
          <a:lstStyle/>
          <a:p>
            <a:endParaRPr/>
          </a:p>
        </p:txBody>
      </p:sp>
      <p:sp>
        <p:nvSpPr>
          <p:cNvPr id="5" name="object 5"/>
          <p:cNvSpPr/>
          <p:nvPr/>
        </p:nvSpPr>
        <p:spPr>
          <a:xfrm>
            <a:off x="0" y="4699817"/>
            <a:ext cx="7956550" cy="40005"/>
          </a:xfrm>
          <a:custGeom>
            <a:avLst/>
            <a:gdLst/>
            <a:ahLst/>
            <a:cxnLst/>
            <a:rect l="l" t="t" r="r" b="b"/>
            <a:pathLst>
              <a:path w="7956550" h="40004">
                <a:moveTo>
                  <a:pt x="0" y="40009"/>
                </a:moveTo>
                <a:lnTo>
                  <a:pt x="7956194" y="40009"/>
                </a:lnTo>
                <a:lnTo>
                  <a:pt x="7956194" y="0"/>
                </a:lnTo>
                <a:lnTo>
                  <a:pt x="0" y="0"/>
                </a:lnTo>
                <a:lnTo>
                  <a:pt x="0" y="40009"/>
                </a:lnTo>
                <a:close/>
              </a:path>
            </a:pathLst>
          </a:custGeom>
          <a:solidFill>
            <a:srgbClr val="BD4618"/>
          </a:solidFill>
        </p:spPr>
        <p:txBody>
          <a:bodyPr wrap="square" lIns="0" tIns="0" rIns="0" bIns="0" rtlCol="0"/>
          <a:lstStyle/>
          <a:p>
            <a:endParaRPr/>
          </a:p>
        </p:txBody>
      </p:sp>
      <p:sp>
        <p:nvSpPr>
          <p:cNvPr id="6" name="object 6"/>
          <p:cNvSpPr/>
          <p:nvPr/>
        </p:nvSpPr>
        <p:spPr>
          <a:xfrm>
            <a:off x="2822407" y="503931"/>
            <a:ext cx="464820" cy="543560"/>
          </a:xfrm>
          <a:custGeom>
            <a:avLst/>
            <a:gdLst/>
            <a:ahLst/>
            <a:cxnLst/>
            <a:rect l="l" t="t" r="r" b="b"/>
            <a:pathLst>
              <a:path w="464820" h="543560">
                <a:moveTo>
                  <a:pt x="464821" y="0"/>
                </a:moveTo>
                <a:lnTo>
                  <a:pt x="388620" y="0"/>
                </a:lnTo>
                <a:lnTo>
                  <a:pt x="0" y="543145"/>
                </a:lnTo>
                <a:lnTo>
                  <a:pt x="76201" y="543145"/>
                </a:lnTo>
                <a:lnTo>
                  <a:pt x="464821" y="0"/>
                </a:lnTo>
                <a:close/>
              </a:path>
            </a:pathLst>
          </a:custGeom>
          <a:solidFill>
            <a:srgbClr val="BD4618"/>
          </a:solidFill>
        </p:spPr>
        <p:txBody>
          <a:bodyPr wrap="square" lIns="0" tIns="0" rIns="0" bIns="0" rtlCol="0"/>
          <a:lstStyle/>
          <a:p>
            <a:endParaRPr/>
          </a:p>
        </p:txBody>
      </p:sp>
      <p:sp>
        <p:nvSpPr>
          <p:cNvPr id="7" name="object 7"/>
          <p:cNvSpPr/>
          <p:nvPr/>
        </p:nvSpPr>
        <p:spPr>
          <a:xfrm>
            <a:off x="0" y="503931"/>
            <a:ext cx="3152140" cy="543560"/>
          </a:xfrm>
          <a:custGeom>
            <a:avLst/>
            <a:gdLst/>
            <a:ahLst/>
            <a:cxnLst/>
            <a:rect l="l" t="t" r="r" b="b"/>
            <a:pathLst>
              <a:path w="3152140" h="543560">
                <a:moveTo>
                  <a:pt x="3151634" y="0"/>
                </a:moveTo>
                <a:lnTo>
                  <a:pt x="0" y="0"/>
                </a:lnTo>
                <a:lnTo>
                  <a:pt x="0" y="543145"/>
                </a:lnTo>
                <a:lnTo>
                  <a:pt x="2763014" y="543145"/>
                </a:lnTo>
                <a:lnTo>
                  <a:pt x="3151634" y="0"/>
                </a:lnTo>
                <a:close/>
              </a:path>
            </a:pathLst>
          </a:custGeom>
          <a:solidFill>
            <a:srgbClr val="F5821F"/>
          </a:solidFill>
        </p:spPr>
        <p:txBody>
          <a:bodyPr wrap="square" lIns="0" tIns="0" rIns="0" bIns="0" rtlCol="0"/>
          <a:lstStyle/>
          <a:p>
            <a:endParaRPr/>
          </a:p>
        </p:txBody>
      </p:sp>
      <p:sp>
        <p:nvSpPr>
          <p:cNvPr id="8" name="object 8"/>
          <p:cNvSpPr txBox="1">
            <a:spLocks noGrp="1"/>
          </p:cNvSpPr>
          <p:nvPr>
            <p:ph type="title"/>
          </p:nvPr>
        </p:nvSpPr>
        <p:spPr>
          <a:xfrm>
            <a:off x="752127" y="556997"/>
            <a:ext cx="1964055" cy="406400"/>
          </a:xfrm>
          <a:prstGeom prst="rect">
            <a:avLst/>
          </a:prstGeom>
        </p:spPr>
        <p:txBody>
          <a:bodyPr vert="horz" wrap="square" lIns="0" tIns="12700" rIns="0" bIns="0" rtlCol="0">
            <a:spAutoFit/>
          </a:bodyPr>
          <a:lstStyle/>
          <a:p>
            <a:pPr marL="12700">
              <a:lnSpc>
                <a:spcPct val="100000"/>
              </a:lnSpc>
              <a:spcBef>
                <a:spcPts val="100"/>
              </a:spcBef>
            </a:pPr>
            <a:r>
              <a:rPr sz="2500" spc="114" dirty="0"/>
              <a:t>W</a:t>
            </a:r>
            <a:r>
              <a:rPr spc="114" dirty="0"/>
              <a:t>HO </a:t>
            </a:r>
            <a:r>
              <a:rPr sz="2500" spc="85" dirty="0"/>
              <a:t>W</a:t>
            </a:r>
            <a:r>
              <a:rPr spc="85" dirty="0"/>
              <a:t>E</a:t>
            </a:r>
            <a:r>
              <a:rPr spc="430" dirty="0"/>
              <a:t> </a:t>
            </a:r>
            <a:r>
              <a:rPr sz="2500" spc="114" dirty="0"/>
              <a:t>A</a:t>
            </a:r>
            <a:r>
              <a:rPr spc="114" dirty="0"/>
              <a:t>RE</a:t>
            </a:r>
            <a:endParaRPr sz="2500"/>
          </a:p>
        </p:txBody>
      </p:sp>
      <p:sp>
        <p:nvSpPr>
          <p:cNvPr id="9" name="object 9"/>
          <p:cNvSpPr txBox="1"/>
          <p:nvPr/>
        </p:nvSpPr>
        <p:spPr>
          <a:xfrm>
            <a:off x="738252" y="3990853"/>
            <a:ext cx="6608445" cy="2951480"/>
          </a:xfrm>
          <a:prstGeom prst="rect">
            <a:avLst/>
          </a:prstGeom>
        </p:spPr>
        <p:txBody>
          <a:bodyPr vert="horz" wrap="square" lIns="0" tIns="12700" rIns="0" bIns="0" rtlCol="0">
            <a:spAutoFit/>
          </a:bodyPr>
          <a:lstStyle/>
          <a:p>
            <a:pPr marL="132080" marR="5080" algn="just">
              <a:lnSpc>
                <a:spcPct val="105800"/>
              </a:lnSpc>
              <a:spcBef>
                <a:spcPts val="100"/>
              </a:spcBef>
            </a:pPr>
            <a:r>
              <a:rPr sz="1100" b="1" dirty="0">
                <a:solidFill>
                  <a:srgbClr val="FFFFFF"/>
                </a:solidFill>
                <a:latin typeface="Century Gothic"/>
                <a:cs typeface="Century Gothic"/>
              </a:rPr>
              <a:t>Afriglobal Group is </a:t>
            </a:r>
            <a:r>
              <a:rPr sz="1100" b="1" spc="-5" dirty="0">
                <a:solidFill>
                  <a:srgbClr val="FFFFFF"/>
                </a:solidFill>
                <a:latin typeface="Century Gothic"/>
                <a:cs typeface="Century Gothic"/>
              </a:rPr>
              <a:t>a </a:t>
            </a:r>
            <a:r>
              <a:rPr sz="1100" b="1" dirty="0">
                <a:solidFill>
                  <a:srgbClr val="FFFFFF"/>
                </a:solidFill>
                <a:latin typeface="Century Gothic"/>
                <a:cs typeface="Century Gothic"/>
              </a:rPr>
              <a:t>conglomerate with business interests in the chemicals distribution,</a:t>
            </a:r>
            <a:r>
              <a:rPr sz="1100" b="1" spc="-90" dirty="0">
                <a:solidFill>
                  <a:srgbClr val="FFFFFF"/>
                </a:solidFill>
                <a:latin typeface="Century Gothic"/>
                <a:cs typeface="Century Gothic"/>
              </a:rPr>
              <a:t> </a:t>
            </a:r>
            <a:r>
              <a:rPr sz="1100" b="1" dirty="0">
                <a:solidFill>
                  <a:srgbClr val="FFFFFF"/>
                </a:solidFill>
                <a:latin typeface="Century Gothic"/>
                <a:cs typeface="Century Gothic"/>
              </a:rPr>
              <a:t>Logistics  </a:t>
            </a:r>
            <a:r>
              <a:rPr sz="1100" b="1" spc="-5" dirty="0">
                <a:solidFill>
                  <a:srgbClr val="FFFFFF"/>
                </a:solidFill>
                <a:latin typeface="Century Gothic"/>
                <a:cs typeface="Century Gothic"/>
              </a:rPr>
              <a:t>and</a:t>
            </a:r>
            <a:r>
              <a:rPr sz="1100" b="1" spc="-80" dirty="0">
                <a:solidFill>
                  <a:srgbClr val="FFFFFF"/>
                </a:solidFill>
                <a:latin typeface="Century Gothic"/>
                <a:cs typeface="Century Gothic"/>
              </a:rPr>
              <a:t> </a:t>
            </a:r>
            <a:r>
              <a:rPr sz="1100" b="1" dirty="0">
                <a:solidFill>
                  <a:srgbClr val="FFFFFF"/>
                </a:solidFill>
                <a:latin typeface="Century Gothic"/>
                <a:cs typeface="Century Gothic"/>
              </a:rPr>
              <a:t>healthcare</a:t>
            </a:r>
            <a:r>
              <a:rPr sz="1100" b="1" spc="-75" dirty="0">
                <a:solidFill>
                  <a:srgbClr val="FFFFFF"/>
                </a:solidFill>
                <a:latin typeface="Century Gothic"/>
                <a:cs typeface="Century Gothic"/>
              </a:rPr>
              <a:t> </a:t>
            </a:r>
            <a:r>
              <a:rPr sz="1100" b="1" dirty="0">
                <a:solidFill>
                  <a:srgbClr val="FFFFFF"/>
                </a:solidFill>
                <a:latin typeface="Century Gothic"/>
                <a:cs typeface="Century Gothic"/>
              </a:rPr>
              <a:t>industries.</a:t>
            </a:r>
            <a:r>
              <a:rPr sz="1100" b="1" spc="-75" dirty="0">
                <a:solidFill>
                  <a:srgbClr val="FFFFFF"/>
                </a:solidFill>
                <a:latin typeface="Century Gothic"/>
                <a:cs typeface="Century Gothic"/>
              </a:rPr>
              <a:t> </a:t>
            </a:r>
            <a:r>
              <a:rPr sz="1100" b="1" dirty="0">
                <a:solidFill>
                  <a:srgbClr val="FFFFFF"/>
                </a:solidFill>
                <a:latin typeface="Century Gothic"/>
                <a:cs typeface="Century Gothic"/>
              </a:rPr>
              <a:t>With</a:t>
            </a:r>
            <a:r>
              <a:rPr sz="1100" b="1" spc="-80" dirty="0">
                <a:solidFill>
                  <a:srgbClr val="FFFFFF"/>
                </a:solidFill>
                <a:latin typeface="Century Gothic"/>
                <a:cs typeface="Century Gothic"/>
              </a:rPr>
              <a:t> </a:t>
            </a:r>
            <a:r>
              <a:rPr sz="1100" b="1" spc="-5" dirty="0">
                <a:solidFill>
                  <a:srgbClr val="FFFFFF"/>
                </a:solidFill>
                <a:latin typeface="Century Gothic"/>
                <a:cs typeface="Century Gothic"/>
              </a:rPr>
              <a:t>an</a:t>
            </a:r>
            <a:r>
              <a:rPr sz="1100" b="1" spc="-75" dirty="0">
                <a:solidFill>
                  <a:srgbClr val="FFFFFF"/>
                </a:solidFill>
                <a:latin typeface="Century Gothic"/>
                <a:cs typeface="Century Gothic"/>
              </a:rPr>
              <a:t> </a:t>
            </a:r>
            <a:r>
              <a:rPr sz="1100" b="1" dirty="0">
                <a:solidFill>
                  <a:srgbClr val="FFFFFF"/>
                </a:solidFill>
                <a:latin typeface="Century Gothic"/>
                <a:cs typeface="Century Gothic"/>
              </a:rPr>
              <a:t>impressing</a:t>
            </a:r>
            <a:r>
              <a:rPr sz="1100" b="1" spc="-75" dirty="0">
                <a:solidFill>
                  <a:srgbClr val="FFFFFF"/>
                </a:solidFill>
                <a:latin typeface="Century Gothic"/>
                <a:cs typeface="Century Gothic"/>
              </a:rPr>
              <a:t> </a:t>
            </a:r>
            <a:r>
              <a:rPr sz="1100" b="1" dirty="0">
                <a:solidFill>
                  <a:srgbClr val="FFFFFF"/>
                </a:solidFill>
                <a:latin typeface="Century Gothic"/>
                <a:cs typeface="Century Gothic"/>
              </a:rPr>
              <a:t>turnover</a:t>
            </a:r>
            <a:r>
              <a:rPr sz="1100" b="1" spc="-80" dirty="0">
                <a:solidFill>
                  <a:srgbClr val="FFFFFF"/>
                </a:solidFill>
                <a:latin typeface="Century Gothic"/>
                <a:cs typeface="Century Gothic"/>
              </a:rPr>
              <a:t> </a:t>
            </a:r>
            <a:r>
              <a:rPr sz="1100" b="1" dirty="0">
                <a:solidFill>
                  <a:srgbClr val="FFFFFF"/>
                </a:solidFill>
                <a:latin typeface="Century Gothic"/>
                <a:cs typeface="Century Gothic"/>
              </a:rPr>
              <a:t>of</a:t>
            </a:r>
            <a:r>
              <a:rPr sz="1100" b="1" spc="-75" dirty="0">
                <a:solidFill>
                  <a:srgbClr val="FFFFFF"/>
                </a:solidFill>
                <a:latin typeface="Century Gothic"/>
                <a:cs typeface="Century Gothic"/>
              </a:rPr>
              <a:t> </a:t>
            </a:r>
            <a:r>
              <a:rPr sz="1100" b="1" dirty="0">
                <a:solidFill>
                  <a:srgbClr val="FFFFFF"/>
                </a:solidFill>
                <a:latin typeface="Century Gothic"/>
                <a:cs typeface="Century Gothic"/>
              </a:rPr>
              <a:t>over</a:t>
            </a:r>
            <a:r>
              <a:rPr sz="1100" b="1" spc="-75" dirty="0">
                <a:solidFill>
                  <a:srgbClr val="FFFFFF"/>
                </a:solidFill>
                <a:latin typeface="Century Gothic"/>
                <a:cs typeface="Century Gothic"/>
              </a:rPr>
              <a:t> </a:t>
            </a:r>
            <a:r>
              <a:rPr sz="1100" b="1" spc="-5" dirty="0">
                <a:solidFill>
                  <a:srgbClr val="FFFFFF"/>
                </a:solidFill>
                <a:latin typeface="Century Gothic"/>
                <a:cs typeface="Century Gothic"/>
              </a:rPr>
              <a:t>USD200m</a:t>
            </a:r>
            <a:r>
              <a:rPr sz="1100" b="1" spc="-80" dirty="0">
                <a:solidFill>
                  <a:srgbClr val="FFFFFF"/>
                </a:solidFill>
                <a:latin typeface="Century Gothic"/>
                <a:cs typeface="Century Gothic"/>
              </a:rPr>
              <a:t> </a:t>
            </a:r>
            <a:r>
              <a:rPr sz="1100" b="1" dirty="0">
                <a:solidFill>
                  <a:srgbClr val="FFFFFF"/>
                </a:solidFill>
                <a:latin typeface="Century Gothic"/>
                <a:cs typeface="Century Gothic"/>
              </a:rPr>
              <a:t>per</a:t>
            </a:r>
            <a:r>
              <a:rPr sz="1100" b="1" spc="-75" dirty="0">
                <a:solidFill>
                  <a:srgbClr val="FFFFFF"/>
                </a:solidFill>
                <a:latin typeface="Century Gothic"/>
                <a:cs typeface="Century Gothic"/>
              </a:rPr>
              <a:t> </a:t>
            </a:r>
            <a:r>
              <a:rPr sz="1100" b="1" dirty="0">
                <a:solidFill>
                  <a:srgbClr val="FFFFFF"/>
                </a:solidFill>
                <a:latin typeface="Century Gothic"/>
                <a:cs typeface="Century Gothic"/>
              </a:rPr>
              <a:t>annum,</a:t>
            </a:r>
            <a:r>
              <a:rPr sz="1100" b="1" spc="-75" dirty="0">
                <a:solidFill>
                  <a:srgbClr val="FFFFFF"/>
                </a:solidFill>
                <a:latin typeface="Century Gothic"/>
                <a:cs typeface="Century Gothic"/>
              </a:rPr>
              <a:t> </a:t>
            </a:r>
            <a:r>
              <a:rPr sz="1100" b="1" dirty="0">
                <a:solidFill>
                  <a:srgbClr val="FFFFFF"/>
                </a:solidFill>
                <a:latin typeface="Century Gothic"/>
                <a:cs typeface="Century Gothic"/>
              </a:rPr>
              <a:t>it</a:t>
            </a:r>
            <a:r>
              <a:rPr sz="1100" b="1" spc="-75" dirty="0">
                <a:solidFill>
                  <a:srgbClr val="FFFFFF"/>
                </a:solidFill>
                <a:latin typeface="Century Gothic"/>
                <a:cs typeface="Century Gothic"/>
              </a:rPr>
              <a:t> </a:t>
            </a:r>
            <a:r>
              <a:rPr sz="1100" b="1" dirty="0">
                <a:solidFill>
                  <a:srgbClr val="FFFFFF"/>
                </a:solidFill>
                <a:latin typeface="Century Gothic"/>
                <a:cs typeface="Century Gothic"/>
              </a:rPr>
              <a:t>is</a:t>
            </a:r>
            <a:r>
              <a:rPr sz="1100" b="1" spc="-80" dirty="0">
                <a:solidFill>
                  <a:srgbClr val="FFFFFF"/>
                </a:solidFill>
                <a:latin typeface="Century Gothic"/>
                <a:cs typeface="Century Gothic"/>
              </a:rPr>
              <a:t> </a:t>
            </a:r>
            <a:r>
              <a:rPr sz="1100" b="1" spc="-5" dirty="0">
                <a:solidFill>
                  <a:srgbClr val="FFFFFF"/>
                </a:solidFill>
                <a:latin typeface="Century Gothic"/>
                <a:cs typeface="Century Gothic"/>
              </a:rPr>
              <a:t>one</a:t>
            </a:r>
            <a:r>
              <a:rPr sz="1100" b="1" spc="-75" dirty="0">
                <a:solidFill>
                  <a:srgbClr val="FFFFFF"/>
                </a:solidFill>
                <a:latin typeface="Century Gothic"/>
                <a:cs typeface="Century Gothic"/>
              </a:rPr>
              <a:t> </a:t>
            </a:r>
            <a:r>
              <a:rPr sz="1100" b="1" dirty="0">
                <a:solidFill>
                  <a:srgbClr val="FFFFFF"/>
                </a:solidFill>
                <a:latin typeface="Century Gothic"/>
                <a:cs typeface="Century Gothic"/>
              </a:rPr>
              <a:t>of</a:t>
            </a:r>
            <a:r>
              <a:rPr sz="1100" b="1" spc="-75" dirty="0">
                <a:solidFill>
                  <a:srgbClr val="FFFFFF"/>
                </a:solidFill>
                <a:latin typeface="Century Gothic"/>
                <a:cs typeface="Century Gothic"/>
              </a:rPr>
              <a:t> </a:t>
            </a:r>
            <a:r>
              <a:rPr sz="1100" b="1" dirty="0">
                <a:solidFill>
                  <a:srgbClr val="FFFFFF"/>
                </a:solidFill>
                <a:latin typeface="Century Gothic"/>
                <a:cs typeface="Century Gothic"/>
              </a:rPr>
              <a:t>the  fastest</a:t>
            </a:r>
            <a:r>
              <a:rPr sz="1100" b="1" spc="-130" dirty="0">
                <a:solidFill>
                  <a:srgbClr val="FFFFFF"/>
                </a:solidFill>
                <a:latin typeface="Century Gothic"/>
                <a:cs typeface="Century Gothic"/>
              </a:rPr>
              <a:t> </a:t>
            </a:r>
            <a:r>
              <a:rPr sz="1100" b="1" dirty="0">
                <a:solidFill>
                  <a:srgbClr val="FFFFFF"/>
                </a:solidFill>
                <a:latin typeface="Century Gothic"/>
                <a:cs typeface="Century Gothic"/>
              </a:rPr>
              <a:t>growing</a:t>
            </a:r>
            <a:r>
              <a:rPr sz="1100" b="1" spc="-125" dirty="0">
                <a:solidFill>
                  <a:srgbClr val="FFFFFF"/>
                </a:solidFill>
                <a:latin typeface="Century Gothic"/>
                <a:cs typeface="Century Gothic"/>
              </a:rPr>
              <a:t> </a:t>
            </a:r>
            <a:r>
              <a:rPr sz="1100" b="1" dirty="0">
                <a:solidFill>
                  <a:srgbClr val="FFFFFF"/>
                </a:solidFill>
                <a:latin typeface="Century Gothic"/>
                <a:cs typeface="Century Gothic"/>
              </a:rPr>
              <a:t>business</a:t>
            </a:r>
            <a:r>
              <a:rPr sz="1100" b="1" spc="-125" dirty="0">
                <a:solidFill>
                  <a:srgbClr val="FFFFFF"/>
                </a:solidFill>
                <a:latin typeface="Century Gothic"/>
                <a:cs typeface="Century Gothic"/>
              </a:rPr>
              <a:t> </a:t>
            </a:r>
            <a:r>
              <a:rPr sz="1100" b="1" spc="-5" dirty="0">
                <a:solidFill>
                  <a:srgbClr val="FFFFFF"/>
                </a:solidFill>
                <a:latin typeface="Century Gothic"/>
                <a:cs typeface="Century Gothic"/>
              </a:rPr>
              <a:t>concerns</a:t>
            </a:r>
            <a:r>
              <a:rPr sz="1100" b="1" spc="-125" dirty="0">
                <a:solidFill>
                  <a:srgbClr val="FFFFFF"/>
                </a:solidFill>
                <a:latin typeface="Century Gothic"/>
                <a:cs typeface="Century Gothic"/>
              </a:rPr>
              <a:t> </a:t>
            </a:r>
            <a:r>
              <a:rPr sz="1100" b="1" dirty="0">
                <a:solidFill>
                  <a:srgbClr val="FFFFFF"/>
                </a:solidFill>
                <a:latin typeface="Century Gothic"/>
                <a:cs typeface="Century Gothic"/>
              </a:rPr>
              <a:t>in</a:t>
            </a:r>
            <a:r>
              <a:rPr sz="1100" b="1" spc="-125" dirty="0">
                <a:solidFill>
                  <a:srgbClr val="FFFFFF"/>
                </a:solidFill>
                <a:latin typeface="Century Gothic"/>
                <a:cs typeface="Century Gothic"/>
              </a:rPr>
              <a:t> </a:t>
            </a:r>
            <a:r>
              <a:rPr sz="1100" b="1" dirty="0">
                <a:solidFill>
                  <a:srgbClr val="FFFFFF"/>
                </a:solidFill>
                <a:latin typeface="Century Gothic"/>
                <a:cs typeface="Century Gothic"/>
              </a:rPr>
              <a:t>Nigeria.</a:t>
            </a:r>
            <a:endParaRPr sz="1100" dirty="0">
              <a:latin typeface="Century Gothic"/>
              <a:cs typeface="Century Gothic"/>
            </a:endParaRPr>
          </a:p>
          <a:p>
            <a:pPr>
              <a:lnSpc>
                <a:spcPct val="100000"/>
              </a:lnSpc>
              <a:spcBef>
                <a:spcPts val="35"/>
              </a:spcBef>
            </a:pPr>
            <a:endParaRPr sz="1300" dirty="0">
              <a:latin typeface="Times New Roman"/>
              <a:cs typeface="Times New Roman"/>
            </a:endParaRPr>
          </a:p>
          <a:p>
            <a:pPr marL="12700">
              <a:lnSpc>
                <a:spcPct val="100000"/>
              </a:lnSpc>
            </a:pPr>
            <a:r>
              <a:rPr sz="2000" spc="105" dirty="0">
                <a:solidFill>
                  <a:srgbClr val="BD4618"/>
                </a:solidFill>
                <a:latin typeface="Century Gothic"/>
                <a:cs typeface="Century Gothic"/>
              </a:rPr>
              <a:t>B</a:t>
            </a:r>
            <a:r>
              <a:rPr sz="1600" spc="105" dirty="0">
                <a:solidFill>
                  <a:srgbClr val="BD4618"/>
                </a:solidFill>
                <a:latin typeface="Century Gothic"/>
                <a:cs typeface="Century Gothic"/>
              </a:rPr>
              <a:t>RIEF</a:t>
            </a:r>
            <a:r>
              <a:rPr sz="1600" spc="245" dirty="0">
                <a:solidFill>
                  <a:srgbClr val="BD4618"/>
                </a:solidFill>
                <a:latin typeface="Century Gothic"/>
                <a:cs typeface="Century Gothic"/>
              </a:rPr>
              <a:t> </a:t>
            </a:r>
            <a:r>
              <a:rPr sz="2000" spc="114" dirty="0">
                <a:solidFill>
                  <a:srgbClr val="BD4618"/>
                </a:solidFill>
                <a:latin typeface="Century Gothic"/>
                <a:cs typeface="Century Gothic"/>
              </a:rPr>
              <a:t>H</a:t>
            </a:r>
            <a:r>
              <a:rPr sz="1600" spc="114" dirty="0">
                <a:solidFill>
                  <a:srgbClr val="BD4618"/>
                </a:solidFill>
                <a:latin typeface="Century Gothic"/>
                <a:cs typeface="Century Gothic"/>
              </a:rPr>
              <a:t>ISTORY</a:t>
            </a:r>
            <a:endParaRPr sz="1600" dirty="0">
              <a:latin typeface="Century Gothic"/>
              <a:cs typeface="Century Gothic"/>
            </a:endParaRPr>
          </a:p>
          <a:p>
            <a:pPr marL="65405">
              <a:lnSpc>
                <a:spcPct val="100000"/>
              </a:lnSpc>
              <a:spcBef>
                <a:spcPts val="300"/>
              </a:spcBef>
            </a:pPr>
            <a:r>
              <a:rPr sz="1100" dirty="0">
                <a:solidFill>
                  <a:srgbClr val="FFFFFF"/>
                </a:solidFill>
                <a:latin typeface="Century Gothic"/>
                <a:cs typeface="Century Gothic"/>
              </a:rPr>
              <a:t>The</a:t>
            </a:r>
            <a:r>
              <a:rPr sz="1100" spc="-85" dirty="0">
                <a:solidFill>
                  <a:srgbClr val="FFFFFF"/>
                </a:solidFill>
                <a:latin typeface="Century Gothic"/>
                <a:cs typeface="Century Gothic"/>
              </a:rPr>
              <a:t> </a:t>
            </a:r>
            <a:r>
              <a:rPr sz="1100" dirty="0">
                <a:solidFill>
                  <a:srgbClr val="FFFFFF"/>
                </a:solidFill>
                <a:latin typeface="Century Gothic"/>
                <a:cs typeface="Century Gothic"/>
              </a:rPr>
              <a:t>agship</a:t>
            </a:r>
            <a:r>
              <a:rPr sz="1100" spc="-80" dirty="0">
                <a:solidFill>
                  <a:srgbClr val="FFFFFF"/>
                </a:solidFill>
                <a:latin typeface="Century Gothic"/>
                <a:cs typeface="Century Gothic"/>
              </a:rPr>
              <a:t> </a:t>
            </a:r>
            <a:r>
              <a:rPr sz="1100" dirty="0">
                <a:solidFill>
                  <a:srgbClr val="FFFFFF"/>
                </a:solidFill>
                <a:latin typeface="Century Gothic"/>
                <a:cs typeface="Century Gothic"/>
              </a:rPr>
              <a:t>company</a:t>
            </a:r>
            <a:r>
              <a:rPr sz="1100" spc="-85" dirty="0">
                <a:solidFill>
                  <a:srgbClr val="FFFFFF"/>
                </a:solidFill>
                <a:latin typeface="Century Gothic"/>
                <a:cs typeface="Century Gothic"/>
              </a:rPr>
              <a:t> </a:t>
            </a:r>
            <a:r>
              <a:rPr sz="1100" dirty="0">
                <a:solidFill>
                  <a:srgbClr val="FFFFFF"/>
                </a:solidFill>
                <a:latin typeface="Century Gothic"/>
                <a:cs typeface="Century Gothic"/>
              </a:rPr>
              <a:t>–</a:t>
            </a:r>
            <a:r>
              <a:rPr sz="1100" spc="-80" dirty="0">
                <a:solidFill>
                  <a:srgbClr val="FFFFFF"/>
                </a:solidFill>
                <a:latin typeface="Century Gothic"/>
                <a:cs typeface="Century Gothic"/>
              </a:rPr>
              <a:t> </a:t>
            </a:r>
            <a:r>
              <a:rPr sz="1100" dirty="0">
                <a:solidFill>
                  <a:srgbClr val="FFFFFF"/>
                </a:solidFill>
                <a:latin typeface="Century Gothic"/>
                <a:cs typeface="Century Gothic"/>
              </a:rPr>
              <a:t>Nagode</a:t>
            </a:r>
            <a:r>
              <a:rPr sz="1100" spc="-85" dirty="0">
                <a:solidFill>
                  <a:srgbClr val="FFFFFF"/>
                </a:solidFill>
                <a:latin typeface="Century Gothic"/>
                <a:cs typeface="Century Gothic"/>
              </a:rPr>
              <a:t> </a:t>
            </a:r>
            <a:r>
              <a:rPr sz="1100" dirty="0">
                <a:solidFill>
                  <a:srgbClr val="FFFFFF"/>
                </a:solidFill>
                <a:latin typeface="Century Gothic"/>
                <a:cs typeface="Century Gothic"/>
              </a:rPr>
              <a:t>Industries,</a:t>
            </a:r>
            <a:r>
              <a:rPr sz="1100" spc="-80" dirty="0">
                <a:solidFill>
                  <a:srgbClr val="FFFFFF"/>
                </a:solidFill>
                <a:latin typeface="Century Gothic"/>
                <a:cs typeface="Century Gothic"/>
              </a:rPr>
              <a:t> </a:t>
            </a:r>
            <a:r>
              <a:rPr sz="1100" dirty="0">
                <a:solidFill>
                  <a:srgbClr val="FFFFFF"/>
                </a:solidFill>
                <a:latin typeface="Century Gothic"/>
                <a:cs typeface="Century Gothic"/>
              </a:rPr>
              <a:t>which</a:t>
            </a:r>
            <a:r>
              <a:rPr sz="1100" spc="-85" dirty="0">
                <a:solidFill>
                  <a:srgbClr val="FFFFFF"/>
                </a:solidFill>
                <a:latin typeface="Century Gothic"/>
                <a:cs typeface="Century Gothic"/>
              </a:rPr>
              <a:t> </a:t>
            </a:r>
            <a:r>
              <a:rPr sz="1100" dirty="0">
                <a:solidFill>
                  <a:srgbClr val="FFFFFF"/>
                </a:solidFill>
                <a:latin typeface="Century Gothic"/>
                <a:cs typeface="Century Gothic"/>
              </a:rPr>
              <a:t>started</a:t>
            </a:r>
            <a:r>
              <a:rPr sz="1100" spc="-80" dirty="0">
                <a:solidFill>
                  <a:srgbClr val="FFFFFF"/>
                </a:solidFill>
                <a:latin typeface="Century Gothic"/>
                <a:cs typeface="Century Gothic"/>
              </a:rPr>
              <a:t> </a:t>
            </a:r>
            <a:r>
              <a:rPr sz="1100" spc="-5" dirty="0">
                <a:solidFill>
                  <a:srgbClr val="FFFFFF"/>
                </a:solidFill>
                <a:latin typeface="Century Gothic"/>
                <a:cs typeface="Century Gothic"/>
              </a:rPr>
              <a:t>as</a:t>
            </a:r>
            <a:r>
              <a:rPr sz="1100" spc="-80" dirty="0">
                <a:solidFill>
                  <a:srgbClr val="FFFFFF"/>
                </a:solidFill>
                <a:latin typeface="Century Gothic"/>
                <a:cs typeface="Century Gothic"/>
              </a:rPr>
              <a:t> </a:t>
            </a:r>
            <a:r>
              <a:rPr sz="1100" dirty="0">
                <a:solidFill>
                  <a:srgbClr val="FFFFFF"/>
                </a:solidFill>
                <a:latin typeface="Century Gothic"/>
                <a:cs typeface="Century Gothic"/>
              </a:rPr>
              <a:t>the</a:t>
            </a:r>
            <a:r>
              <a:rPr sz="1100" spc="-85" dirty="0">
                <a:solidFill>
                  <a:srgbClr val="FFFFFF"/>
                </a:solidFill>
                <a:latin typeface="Century Gothic"/>
                <a:cs typeface="Century Gothic"/>
              </a:rPr>
              <a:t> </a:t>
            </a:r>
            <a:r>
              <a:rPr sz="1100" dirty="0">
                <a:solidFill>
                  <a:srgbClr val="FFFFFF"/>
                </a:solidFill>
                <a:latin typeface="Century Gothic"/>
                <a:cs typeface="Century Gothic"/>
              </a:rPr>
              <a:t>brainchild</a:t>
            </a:r>
            <a:r>
              <a:rPr sz="1100" spc="-80" dirty="0">
                <a:solidFill>
                  <a:srgbClr val="FFFFFF"/>
                </a:solidFill>
                <a:latin typeface="Century Gothic"/>
                <a:cs typeface="Century Gothic"/>
              </a:rPr>
              <a:t> </a:t>
            </a:r>
            <a:r>
              <a:rPr sz="1100" dirty="0">
                <a:solidFill>
                  <a:srgbClr val="FFFFFF"/>
                </a:solidFill>
                <a:latin typeface="Century Gothic"/>
                <a:cs typeface="Century Gothic"/>
              </a:rPr>
              <a:t>of</a:t>
            </a:r>
            <a:r>
              <a:rPr sz="1100" spc="-85" dirty="0">
                <a:solidFill>
                  <a:srgbClr val="FFFFFF"/>
                </a:solidFill>
                <a:latin typeface="Century Gothic"/>
                <a:cs typeface="Century Gothic"/>
              </a:rPr>
              <a:t> </a:t>
            </a:r>
            <a:r>
              <a:rPr sz="1100" spc="-5" dirty="0">
                <a:solidFill>
                  <a:srgbClr val="FFFFFF"/>
                </a:solidFill>
                <a:latin typeface="Century Gothic"/>
                <a:cs typeface="Century Gothic"/>
              </a:rPr>
              <a:t>a</a:t>
            </a:r>
            <a:r>
              <a:rPr sz="1100" spc="-80" dirty="0">
                <a:solidFill>
                  <a:srgbClr val="FFFFFF"/>
                </a:solidFill>
                <a:latin typeface="Century Gothic"/>
                <a:cs typeface="Century Gothic"/>
              </a:rPr>
              <a:t> </a:t>
            </a:r>
            <a:r>
              <a:rPr sz="1100" spc="-5" dirty="0">
                <a:solidFill>
                  <a:srgbClr val="FFFFFF"/>
                </a:solidFill>
                <a:latin typeface="Century Gothic"/>
                <a:cs typeface="Century Gothic"/>
              </a:rPr>
              <a:t>visionary</a:t>
            </a:r>
            <a:r>
              <a:rPr sz="1100" spc="-85" dirty="0">
                <a:solidFill>
                  <a:srgbClr val="FFFFFF"/>
                </a:solidFill>
                <a:latin typeface="Century Gothic"/>
                <a:cs typeface="Century Gothic"/>
              </a:rPr>
              <a:t> </a:t>
            </a:r>
            <a:r>
              <a:rPr sz="1100" dirty="0">
                <a:solidFill>
                  <a:srgbClr val="FFFFFF"/>
                </a:solidFill>
                <a:latin typeface="Century Gothic"/>
                <a:cs typeface="Century Gothic"/>
              </a:rPr>
              <a:t>man</a:t>
            </a:r>
            <a:r>
              <a:rPr sz="1100" spc="-80" dirty="0">
                <a:solidFill>
                  <a:srgbClr val="FFFFFF"/>
                </a:solidFill>
                <a:latin typeface="Century Gothic"/>
                <a:cs typeface="Century Gothic"/>
              </a:rPr>
              <a:t> </a:t>
            </a:r>
            <a:r>
              <a:rPr sz="1100" dirty="0">
                <a:solidFill>
                  <a:srgbClr val="FFFFFF"/>
                </a:solidFill>
                <a:latin typeface="Century Gothic"/>
                <a:cs typeface="Century Gothic"/>
              </a:rPr>
              <a:t>Mr</a:t>
            </a:r>
            <a:r>
              <a:rPr sz="1100" spc="-85" dirty="0">
                <a:solidFill>
                  <a:srgbClr val="FFFFFF"/>
                </a:solidFill>
                <a:latin typeface="Century Gothic"/>
                <a:cs typeface="Century Gothic"/>
              </a:rPr>
              <a:t> </a:t>
            </a:r>
            <a:r>
              <a:rPr sz="1100" dirty="0">
                <a:solidFill>
                  <a:srgbClr val="FFFFFF"/>
                </a:solidFill>
                <a:latin typeface="Century Gothic"/>
                <a:cs typeface="Century Gothic"/>
              </a:rPr>
              <a:t>B.</a:t>
            </a:r>
            <a:endParaRPr sz="1100" dirty="0">
              <a:latin typeface="Century Gothic"/>
              <a:cs typeface="Century Gothic"/>
            </a:endParaRPr>
          </a:p>
          <a:p>
            <a:pPr marL="95885" marR="31115" algn="just">
              <a:lnSpc>
                <a:spcPct val="111900"/>
              </a:lnSpc>
            </a:pPr>
            <a:r>
              <a:rPr sz="1100" dirty="0">
                <a:solidFill>
                  <a:srgbClr val="FFFFFF"/>
                </a:solidFill>
                <a:latin typeface="Century Gothic"/>
                <a:cs typeface="Century Gothic"/>
              </a:rPr>
              <a:t>B. Garg, has since grown into </a:t>
            </a:r>
            <a:r>
              <a:rPr sz="1100" spc="-5" dirty="0">
                <a:solidFill>
                  <a:srgbClr val="FFFFFF"/>
                </a:solidFill>
                <a:latin typeface="Century Gothic"/>
                <a:cs typeface="Century Gothic"/>
              </a:rPr>
              <a:t>a </a:t>
            </a:r>
            <a:r>
              <a:rPr sz="1100" dirty="0">
                <a:solidFill>
                  <a:srgbClr val="FFFFFF"/>
                </a:solidFill>
                <a:latin typeface="Century Gothic"/>
                <a:cs typeface="Century Gothic"/>
              </a:rPr>
              <a:t>diversied entity with about ve dynamic and fast growing  competent</a:t>
            </a:r>
            <a:r>
              <a:rPr sz="1100" spc="-55" dirty="0">
                <a:solidFill>
                  <a:srgbClr val="FFFFFF"/>
                </a:solidFill>
                <a:latin typeface="Century Gothic"/>
                <a:cs typeface="Century Gothic"/>
              </a:rPr>
              <a:t> </a:t>
            </a:r>
            <a:r>
              <a:rPr sz="1100" dirty="0">
                <a:solidFill>
                  <a:srgbClr val="FFFFFF"/>
                </a:solidFill>
                <a:latin typeface="Century Gothic"/>
                <a:cs typeface="Century Gothic"/>
              </a:rPr>
              <a:t>organizations.</a:t>
            </a:r>
            <a:r>
              <a:rPr sz="1100" spc="-50" dirty="0">
                <a:solidFill>
                  <a:srgbClr val="FFFFFF"/>
                </a:solidFill>
                <a:latin typeface="Century Gothic"/>
                <a:cs typeface="Century Gothic"/>
              </a:rPr>
              <a:t> </a:t>
            </a:r>
            <a:r>
              <a:rPr sz="1100" dirty="0">
                <a:solidFill>
                  <a:srgbClr val="FFFFFF"/>
                </a:solidFill>
                <a:latin typeface="Century Gothic"/>
                <a:cs typeface="Century Gothic"/>
              </a:rPr>
              <a:t>Each</a:t>
            </a:r>
            <a:r>
              <a:rPr sz="1100" spc="-55" dirty="0">
                <a:solidFill>
                  <a:srgbClr val="FFFFFF"/>
                </a:solidFill>
                <a:latin typeface="Century Gothic"/>
                <a:cs typeface="Century Gothic"/>
              </a:rPr>
              <a:t> </a:t>
            </a:r>
            <a:r>
              <a:rPr sz="1100" dirty="0">
                <a:solidFill>
                  <a:srgbClr val="FFFFFF"/>
                </a:solidFill>
                <a:latin typeface="Century Gothic"/>
                <a:cs typeface="Century Gothic"/>
              </a:rPr>
              <a:t>organization</a:t>
            </a:r>
            <a:r>
              <a:rPr sz="1100" spc="-50" dirty="0">
                <a:solidFill>
                  <a:srgbClr val="FFFFFF"/>
                </a:solidFill>
                <a:latin typeface="Century Gothic"/>
                <a:cs typeface="Century Gothic"/>
              </a:rPr>
              <a:t> </a:t>
            </a:r>
            <a:r>
              <a:rPr sz="1100" dirty="0">
                <a:solidFill>
                  <a:srgbClr val="FFFFFF"/>
                </a:solidFill>
                <a:latin typeface="Century Gothic"/>
                <a:cs typeface="Century Gothic"/>
              </a:rPr>
              <a:t>has</a:t>
            </a:r>
            <a:r>
              <a:rPr sz="1100" spc="-55" dirty="0">
                <a:solidFill>
                  <a:srgbClr val="FFFFFF"/>
                </a:solidFill>
                <a:latin typeface="Century Gothic"/>
                <a:cs typeface="Century Gothic"/>
              </a:rPr>
              <a:t> </a:t>
            </a:r>
            <a:r>
              <a:rPr sz="1100" dirty="0">
                <a:solidFill>
                  <a:srgbClr val="FFFFFF"/>
                </a:solidFill>
                <a:latin typeface="Century Gothic"/>
                <a:cs typeface="Century Gothic"/>
              </a:rPr>
              <a:t>developed</a:t>
            </a:r>
            <a:r>
              <a:rPr sz="1100" spc="-50" dirty="0">
                <a:solidFill>
                  <a:srgbClr val="FFFFFF"/>
                </a:solidFill>
                <a:latin typeface="Century Gothic"/>
                <a:cs typeface="Century Gothic"/>
              </a:rPr>
              <a:t> </a:t>
            </a:r>
            <a:r>
              <a:rPr sz="1100" dirty="0">
                <a:solidFill>
                  <a:srgbClr val="FFFFFF"/>
                </a:solidFill>
                <a:latin typeface="Century Gothic"/>
                <a:cs typeface="Century Gothic"/>
              </a:rPr>
              <a:t>into</a:t>
            </a:r>
            <a:r>
              <a:rPr sz="1100" spc="-55" dirty="0">
                <a:solidFill>
                  <a:srgbClr val="FFFFFF"/>
                </a:solidFill>
                <a:latin typeface="Century Gothic"/>
                <a:cs typeface="Century Gothic"/>
              </a:rPr>
              <a:t> </a:t>
            </a:r>
            <a:r>
              <a:rPr sz="1100" dirty="0">
                <a:solidFill>
                  <a:srgbClr val="FFFFFF"/>
                </a:solidFill>
                <a:latin typeface="Century Gothic"/>
                <a:cs typeface="Century Gothic"/>
              </a:rPr>
              <a:t>the</a:t>
            </a:r>
            <a:r>
              <a:rPr sz="1100" spc="-50" dirty="0">
                <a:solidFill>
                  <a:srgbClr val="FFFFFF"/>
                </a:solidFill>
                <a:latin typeface="Century Gothic"/>
                <a:cs typeface="Century Gothic"/>
              </a:rPr>
              <a:t> </a:t>
            </a:r>
            <a:r>
              <a:rPr sz="1100" dirty="0">
                <a:solidFill>
                  <a:srgbClr val="FFFFFF"/>
                </a:solidFill>
                <a:latin typeface="Century Gothic"/>
                <a:cs typeface="Century Gothic"/>
              </a:rPr>
              <a:t>market</a:t>
            </a:r>
            <a:r>
              <a:rPr sz="1100" spc="-50" dirty="0">
                <a:solidFill>
                  <a:srgbClr val="FFFFFF"/>
                </a:solidFill>
                <a:latin typeface="Century Gothic"/>
                <a:cs typeface="Century Gothic"/>
              </a:rPr>
              <a:t> </a:t>
            </a:r>
            <a:r>
              <a:rPr sz="1100" dirty="0">
                <a:solidFill>
                  <a:srgbClr val="FFFFFF"/>
                </a:solidFill>
                <a:latin typeface="Century Gothic"/>
                <a:cs typeface="Century Gothic"/>
              </a:rPr>
              <a:t>leader</a:t>
            </a:r>
            <a:r>
              <a:rPr sz="1100" spc="-55" dirty="0">
                <a:solidFill>
                  <a:srgbClr val="FFFFFF"/>
                </a:solidFill>
                <a:latin typeface="Century Gothic"/>
                <a:cs typeface="Century Gothic"/>
              </a:rPr>
              <a:t> </a:t>
            </a:r>
            <a:r>
              <a:rPr sz="1100" dirty="0">
                <a:solidFill>
                  <a:srgbClr val="FFFFFF"/>
                </a:solidFill>
                <a:latin typeface="Century Gothic"/>
                <a:cs typeface="Century Gothic"/>
              </a:rPr>
              <a:t>or</a:t>
            </a:r>
            <a:r>
              <a:rPr sz="1100" spc="-50" dirty="0">
                <a:solidFill>
                  <a:srgbClr val="FFFFFF"/>
                </a:solidFill>
                <a:latin typeface="Century Gothic"/>
                <a:cs typeface="Century Gothic"/>
              </a:rPr>
              <a:t> </a:t>
            </a:r>
            <a:r>
              <a:rPr sz="1100" dirty="0">
                <a:solidFill>
                  <a:srgbClr val="FFFFFF"/>
                </a:solidFill>
                <a:latin typeface="Century Gothic"/>
                <a:cs typeface="Century Gothic"/>
              </a:rPr>
              <a:t>one</a:t>
            </a:r>
            <a:r>
              <a:rPr sz="1100" spc="-55" dirty="0">
                <a:solidFill>
                  <a:srgbClr val="FFFFFF"/>
                </a:solidFill>
                <a:latin typeface="Century Gothic"/>
                <a:cs typeface="Century Gothic"/>
              </a:rPr>
              <a:t> </a:t>
            </a:r>
            <a:r>
              <a:rPr sz="1100" dirty="0">
                <a:solidFill>
                  <a:srgbClr val="FFFFFF"/>
                </a:solidFill>
                <a:latin typeface="Century Gothic"/>
                <a:cs typeface="Century Gothic"/>
              </a:rPr>
              <a:t>of</a:t>
            </a:r>
            <a:r>
              <a:rPr sz="1100" spc="-50" dirty="0">
                <a:solidFill>
                  <a:srgbClr val="FFFFFF"/>
                </a:solidFill>
                <a:latin typeface="Century Gothic"/>
                <a:cs typeface="Century Gothic"/>
              </a:rPr>
              <a:t> </a:t>
            </a:r>
            <a:r>
              <a:rPr sz="1100" dirty="0">
                <a:solidFill>
                  <a:srgbClr val="FFFFFF"/>
                </a:solidFill>
                <a:latin typeface="Century Gothic"/>
                <a:cs typeface="Century Gothic"/>
              </a:rPr>
              <a:t>the  leading</a:t>
            </a:r>
            <a:r>
              <a:rPr sz="1100" spc="-130" dirty="0">
                <a:solidFill>
                  <a:srgbClr val="FFFFFF"/>
                </a:solidFill>
                <a:latin typeface="Century Gothic"/>
                <a:cs typeface="Century Gothic"/>
              </a:rPr>
              <a:t> </a:t>
            </a:r>
            <a:r>
              <a:rPr sz="1100" dirty="0">
                <a:solidFill>
                  <a:srgbClr val="FFFFFF"/>
                </a:solidFill>
                <a:latin typeface="Century Gothic"/>
                <a:cs typeface="Century Gothic"/>
              </a:rPr>
              <a:t>players</a:t>
            </a:r>
            <a:r>
              <a:rPr sz="1100" spc="-125" dirty="0">
                <a:solidFill>
                  <a:srgbClr val="FFFFFF"/>
                </a:solidFill>
                <a:latin typeface="Century Gothic"/>
                <a:cs typeface="Century Gothic"/>
              </a:rPr>
              <a:t> </a:t>
            </a:r>
            <a:r>
              <a:rPr sz="1100" dirty="0">
                <a:solidFill>
                  <a:srgbClr val="FFFFFF"/>
                </a:solidFill>
                <a:latin typeface="Century Gothic"/>
                <a:cs typeface="Century Gothic"/>
              </a:rPr>
              <a:t>in</a:t>
            </a:r>
            <a:r>
              <a:rPr sz="1100" spc="-125" dirty="0">
                <a:solidFill>
                  <a:srgbClr val="FFFFFF"/>
                </a:solidFill>
                <a:latin typeface="Century Gothic"/>
                <a:cs typeface="Century Gothic"/>
              </a:rPr>
              <a:t> </a:t>
            </a:r>
            <a:r>
              <a:rPr sz="1100" spc="-5" dirty="0">
                <a:solidFill>
                  <a:srgbClr val="FFFFFF"/>
                </a:solidFill>
                <a:latin typeface="Century Gothic"/>
                <a:cs typeface="Century Gothic"/>
              </a:rPr>
              <a:t>its</a:t>
            </a:r>
            <a:r>
              <a:rPr sz="1100" spc="-125" dirty="0">
                <a:solidFill>
                  <a:srgbClr val="FFFFFF"/>
                </a:solidFill>
                <a:latin typeface="Century Gothic"/>
                <a:cs typeface="Century Gothic"/>
              </a:rPr>
              <a:t> </a:t>
            </a:r>
            <a:r>
              <a:rPr sz="1100" dirty="0">
                <a:solidFill>
                  <a:srgbClr val="FFFFFF"/>
                </a:solidFill>
                <a:latin typeface="Century Gothic"/>
                <a:cs typeface="Century Gothic"/>
              </a:rPr>
              <a:t>own</a:t>
            </a:r>
            <a:r>
              <a:rPr sz="1100" spc="-125" dirty="0">
                <a:solidFill>
                  <a:srgbClr val="FFFFFF"/>
                </a:solidFill>
                <a:latin typeface="Century Gothic"/>
                <a:cs typeface="Century Gothic"/>
              </a:rPr>
              <a:t> </a:t>
            </a:r>
            <a:r>
              <a:rPr sz="1100" dirty="0">
                <a:solidFill>
                  <a:srgbClr val="FFFFFF"/>
                </a:solidFill>
                <a:latin typeface="Century Gothic"/>
                <a:cs typeface="Century Gothic"/>
              </a:rPr>
              <a:t>eld.</a:t>
            </a:r>
            <a:endParaRPr sz="1100" dirty="0">
              <a:latin typeface="Century Gothic"/>
              <a:cs typeface="Century Gothic"/>
            </a:endParaRPr>
          </a:p>
          <a:p>
            <a:pPr>
              <a:lnSpc>
                <a:spcPct val="100000"/>
              </a:lnSpc>
              <a:spcBef>
                <a:spcPts val="40"/>
              </a:spcBef>
            </a:pPr>
            <a:endParaRPr sz="1250" dirty="0">
              <a:latin typeface="Times New Roman"/>
              <a:cs typeface="Times New Roman"/>
            </a:endParaRPr>
          </a:p>
          <a:p>
            <a:pPr marL="65405" marR="31115">
              <a:lnSpc>
                <a:spcPct val="111900"/>
              </a:lnSpc>
            </a:pPr>
            <a:r>
              <a:rPr sz="1100" dirty="0">
                <a:solidFill>
                  <a:srgbClr val="FFFFFF"/>
                </a:solidFill>
                <a:latin typeface="Century Gothic"/>
                <a:cs typeface="Century Gothic"/>
              </a:rPr>
              <a:t>Incorporated in </a:t>
            </a:r>
            <a:r>
              <a:rPr sz="1100" spc="-5" dirty="0">
                <a:solidFill>
                  <a:srgbClr val="FFFFFF"/>
                </a:solidFill>
                <a:latin typeface="Century Gothic"/>
                <a:cs typeface="Century Gothic"/>
              </a:rPr>
              <a:t>1988, </a:t>
            </a:r>
            <a:r>
              <a:rPr sz="1100" dirty="0">
                <a:solidFill>
                  <a:srgbClr val="FFFFFF"/>
                </a:solidFill>
                <a:latin typeface="Century Gothic"/>
                <a:cs typeface="Century Gothic"/>
              </a:rPr>
              <a:t>Afriglobal grou</a:t>
            </a:r>
            <a:r>
              <a:rPr lang="en-US" sz="1100" dirty="0">
                <a:solidFill>
                  <a:srgbClr val="FFFFFF"/>
                </a:solidFill>
                <a:latin typeface="Century Gothic"/>
                <a:cs typeface="Century Gothic"/>
              </a:rPr>
              <a:t>p</a:t>
            </a:r>
            <a:r>
              <a:rPr sz="1100" dirty="0">
                <a:solidFill>
                  <a:srgbClr val="FFFFFF"/>
                </a:solidFill>
                <a:latin typeface="Century Gothic"/>
                <a:cs typeface="Century Gothic"/>
              </a:rPr>
              <a:t> has over time, expanded operations from Lagos</a:t>
            </a:r>
            <a:r>
              <a:rPr sz="1100" spc="235" dirty="0">
                <a:solidFill>
                  <a:srgbClr val="FFFFFF"/>
                </a:solidFill>
                <a:latin typeface="Century Gothic"/>
                <a:cs typeface="Century Gothic"/>
              </a:rPr>
              <a:t> </a:t>
            </a:r>
            <a:r>
              <a:rPr sz="1100" dirty="0">
                <a:solidFill>
                  <a:srgbClr val="FFFFFF"/>
                </a:solidFill>
                <a:latin typeface="Century Gothic"/>
                <a:cs typeface="Century Gothic"/>
              </a:rPr>
              <a:t>to  branches</a:t>
            </a:r>
            <a:r>
              <a:rPr sz="1100" spc="-130" dirty="0">
                <a:solidFill>
                  <a:srgbClr val="FFFFFF"/>
                </a:solidFill>
                <a:latin typeface="Century Gothic"/>
                <a:cs typeface="Century Gothic"/>
              </a:rPr>
              <a:t> </a:t>
            </a:r>
            <a:r>
              <a:rPr sz="1100" dirty="0">
                <a:solidFill>
                  <a:srgbClr val="FFFFFF"/>
                </a:solidFill>
                <a:latin typeface="Century Gothic"/>
                <a:cs typeface="Century Gothic"/>
              </a:rPr>
              <a:t>throughout</a:t>
            </a:r>
            <a:r>
              <a:rPr sz="1100" spc="-130" dirty="0">
                <a:solidFill>
                  <a:srgbClr val="FFFFFF"/>
                </a:solidFill>
                <a:latin typeface="Century Gothic"/>
                <a:cs typeface="Century Gothic"/>
              </a:rPr>
              <a:t> </a:t>
            </a:r>
            <a:r>
              <a:rPr sz="1100" dirty="0">
                <a:solidFill>
                  <a:srgbClr val="FFFFFF"/>
                </a:solidFill>
                <a:latin typeface="Century Gothic"/>
                <a:cs typeface="Century Gothic"/>
              </a:rPr>
              <a:t>Nigeria</a:t>
            </a:r>
            <a:r>
              <a:rPr sz="1100" spc="-130" dirty="0">
                <a:solidFill>
                  <a:srgbClr val="FFFFFF"/>
                </a:solidFill>
                <a:latin typeface="Century Gothic"/>
                <a:cs typeface="Century Gothic"/>
              </a:rPr>
              <a:t> </a:t>
            </a:r>
            <a:r>
              <a:rPr sz="1100" dirty="0">
                <a:solidFill>
                  <a:srgbClr val="FFFFFF"/>
                </a:solidFill>
                <a:latin typeface="Century Gothic"/>
                <a:cs typeface="Century Gothic"/>
              </a:rPr>
              <a:t>in</a:t>
            </a:r>
            <a:r>
              <a:rPr sz="1100" spc="-130" dirty="0">
                <a:solidFill>
                  <a:srgbClr val="FFFFFF"/>
                </a:solidFill>
                <a:latin typeface="Century Gothic"/>
                <a:cs typeface="Century Gothic"/>
              </a:rPr>
              <a:t> </a:t>
            </a:r>
            <a:r>
              <a:rPr sz="1100" dirty="0">
                <a:solidFill>
                  <a:srgbClr val="FFFFFF"/>
                </a:solidFill>
                <a:latin typeface="Century Gothic"/>
                <a:cs typeface="Century Gothic"/>
              </a:rPr>
              <a:t>Abuja,</a:t>
            </a:r>
            <a:r>
              <a:rPr sz="1100" spc="-130" dirty="0">
                <a:solidFill>
                  <a:srgbClr val="FFFFFF"/>
                </a:solidFill>
                <a:latin typeface="Century Gothic"/>
                <a:cs typeface="Century Gothic"/>
              </a:rPr>
              <a:t> </a:t>
            </a:r>
            <a:r>
              <a:rPr sz="1100" dirty="0">
                <a:solidFill>
                  <a:srgbClr val="FFFFFF"/>
                </a:solidFill>
                <a:latin typeface="Century Gothic"/>
                <a:cs typeface="Century Gothic"/>
              </a:rPr>
              <a:t>Kano,</a:t>
            </a:r>
            <a:r>
              <a:rPr sz="1100" spc="-130" dirty="0">
                <a:solidFill>
                  <a:srgbClr val="FFFFFF"/>
                </a:solidFill>
                <a:latin typeface="Century Gothic"/>
                <a:cs typeface="Century Gothic"/>
              </a:rPr>
              <a:t> </a:t>
            </a:r>
            <a:r>
              <a:rPr sz="1100" dirty="0">
                <a:solidFill>
                  <a:srgbClr val="FFFFFF"/>
                </a:solidFill>
                <a:latin typeface="Century Gothic"/>
                <a:cs typeface="Century Gothic"/>
              </a:rPr>
              <a:t>Aba</a:t>
            </a:r>
            <a:r>
              <a:rPr sz="1100" spc="-130" dirty="0">
                <a:solidFill>
                  <a:srgbClr val="FFFFFF"/>
                </a:solidFill>
                <a:latin typeface="Century Gothic"/>
                <a:cs typeface="Century Gothic"/>
              </a:rPr>
              <a:t> </a:t>
            </a:r>
            <a:r>
              <a:rPr sz="1100" dirty="0">
                <a:solidFill>
                  <a:srgbClr val="FFFFFF"/>
                </a:solidFill>
                <a:latin typeface="Century Gothic"/>
                <a:cs typeface="Century Gothic"/>
              </a:rPr>
              <a:t>and</a:t>
            </a:r>
            <a:r>
              <a:rPr sz="1100" spc="-130" dirty="0">
                <a:solidFill>
                  <a:srgbClr val="FFFFFF"/>
                </a:solidFill>
                <a:latin typeface="Century Gothic"/>
                <a:cs typeface="Century Gothic"/>
              </a:rPr>
              <a:t> </a:t>
            </a:r>
            <a:r>
              <a:rPr sz="1100" dirty="0">
                <a:solidFill>
                  <a:srgbClr val="FFFFFF"/>
                </a:solidFill>
                <a:latin typeface="Century Gothic"/>
                <a:cs typeface="Century Gothic"/>
              </a:rPr>
              <a:t>Onitsha,</a:t>
            </a:r>
            <a:r>
              <a:rPr sz="1100" spc="-130" dirty="0">
                <a:solidFill>
                  <a:srgbClr val="FFFFFF"/>
                </a:solidFill>
                <a:latin typeface="Century Gothic"/>
                <a:cs typeface="Century Gothic"/>
              </a:rPr>
              <a:t> </a:t>
            </a:r>
            <a:r>
              <a:rPr sz="1100" dirty="0">
                <a:solidFill>
                  <a:srgbClr val="FFFFFF"/>
                </a:solidFill>
                <a:latin typeface="Century Gothic"/>
                <a:cs typeface="Century Gothic"/>
              </a:rPr>
              <a:t>to</a:t>
            </a:r>
            <a:r>
              <a:rPr sz="1100" spc="-130" dirty="0">
                <a:solidFill>
                  <a:srgbClr val="FFFFFF"/>
                </a:solidFill>
                <a:latin typeface="Century Gothic"/>
                <a:cs typeface="Century Gothic"/>
              </a:rPr>
              <a:t> </a:t>
            </a:r>
            <a:r>
              <a:rPr sz="1100" dirty="0">
                <a:solidFill>
                  <a:srgbClr val="FFFFFF"/>
                </a:solidFill>
                <a:latin typeface="Century Gothic"/>
                <a:cs typeface="Century Gothic"/>
              </a:rPr>
              <a:t>effectively</a:t>
            </a:r>
            <a:r>
              <a:rPr sz="1100" spc="-130" dirty="0">
                <a:solidFill>
                  <a:srgbClr val="FFFFFF"/>
                </a:solidFill>
                <a:latin typeface="Century Gothic"/>
                <a:cs typeface="Century Gothic"/>
              </a:rPr>
              <a:t> </a:t>
            </a:r>
            <a:r>
              <a:rPr sz="1100" dirty="0">
                <a:solidFill>
                  <a:srgbClr val="FFFFFF"/>
                </a:solidFill>
                <a:latin typeface="Century Gothic"/>
                <a:cs typeface="Century Gothic"/>
              </a:rPr>
              <a:t>service</a:t>
            </a:r>
            <a:r>
              <a:rPr sz="1100" spc="-130" dirty="0">
                <a:solidFill>
                  <a:srgbClr val="FFFFFF"/>
                </a:solidFill>
                <a:latin typeface="Century Gothic"/>
                <a:cs typeface="Century Gothic"/>
              </a:rPr>
              <a:t> </a:t>
            </a:r>
            <a:r>
              <a:rPr sz="1100" spc="-5" dirty="0">
                <a:solidFill>
                  <a:srgbClr val="FFFFFF"/>
                </a:solidFill>
                <a:latin typeface="Century Gothic"/>
                <a:cs typeface="Century Gothic"/>
              </a:rPr>
              <a:t>its</a:t>
            </a:r>
            <a:r>
              <a:rPr sz="1100" spc="-130" dirty="0">
                <a:solidFill>
                  <a:srgbClr val="FFFFFF"/>
                </a:solidFill>
                <a:latin typeface="Century Gothic"/>
                <a:cs typeface="Century Gothic"/>
              </a:rPr>
              <a:t> </a:t>
            </a:r>
            <a:r>
              <a:rPr sz="1100" dirty="0">
                <a:solidFill>
                  <a:srgbClr val="FFFFFF"/>
                </a:solidFill>
                <a:latin typeface="Century Gothic"/>
                <a:cs typeface="Century Gothic"/>
              </a:rPr>
              <a:t>customers.  Currently,</a:t>
            </a:r>
            <a:r>
              <a:rPr sz="1100" spc="-70" dirty="0">
                <a:solidFill>
                  <a:srgbClr val="FFFFFF"/>
                </a:solidFill>
                <a:latin typeface="Century Gothic"/>
                <a:cs typeface="Century Gothic"/>
              </a:rPr>
              <a:t> </a:t>
            </a:r>
            <a:r>
              <a:rPr sz="1100" dirty="0">
                <a:solidFill>
                  <a:srgbClr val="FFFFFF"/>
                </a:solidFill>
                <a:latin typeface="Century Gothic"/>
                <a:cs typeface="Century Gothic"/>
              </a:rPr>
              <a:t>beyond</a:t>
            </a:r>
            <a:r>
              <a:rPr sz="1100" spc="-70" dirty="0">
                <a:solidFill>
                  <a:srgbClr val="FFFFFF"/>
                </a:solidFill>
                <a:latin typeface="Century Gothic"/>
                <a:cs typeface="Century Gothic"/>
              </a:rPr>
              <a:t> </a:t>
            </a:r>
            <a:r>
              <a:rPr sz="1100" dirty="0">
                <a:solidFill>
                  <a:srgbClr val="FFFFFF"/>
                </a:solidFill>
                <a:latin typeface="Century Gothic"/>
                <a:cs typeface="Century Gothic"/>
              </a:rPr>
              <a:t>Nigeria,</a:t>
            </a:r>
            <a:r>
              <a:rPr sz="1100" spc="-70" dirty="0">
                <a:solidFill>
                  <a:srgbClr val="FFFFFF"/>
                </a:solidFill>
                <a:latin typeface="Century Gothic"/>
                <a:cs typeface="Century Gothic"/>
              </a:rPr>
              <a:t> </a:t>
            </a:r>
            <a:r>
              <a:rPr sz="1100" dirty="0">
                <a:solidFill>
                  <a:srgbClr val="FFFFFF"/>
                </a:solidFill>
                <a:latin typeface="Century Gothic"/>
                <a:cs typeface="Century Gothic"/>
              </a:rPr>
              <a:t>we</a:t>
            </a:r>
            <a:r>
              <a:rPr sz="1100" spc="-70" dirty="0">
                <a:solidFill>
                  <a:srgbClr val="FFFFFF"/>
                </a:solidFill>
                <a:latin typeface="Century Gothic"/>
                <a:cs typeface="Century Gothic"/>
              </a:rPr>
              <a:t> </a:t>
            </a:r>
            <a:r>
              <a:rPr sz="1100" dirty="0">
                <a:solidFill>
                  <a:srgbClr val="FFFFFF"/>
                </a:solidFill>
                <a:latin typeface="Century Gothic"/>
                <a:cs typeface="Century Gothic"/>
              </a:rPr>
              <a:t>have</a:t>
            </a:r>
            <a:r>
              <a:rPr sz="1100" spc="-65" dirty="0">
                <a:solidFill>
                  <a:srgbClr val="FFFFFF"/>
                </a:solidFill>
                <a:latin typeface="Century Gothic"/>
                <a:cs typeface="Century Gothic"/>
              </a:rPr>
              <a:t> </a:t>
            </a:r>
            <a:r>
              <a:rPr sz="1100" dirty="0">
                <a:solidFill>
                  <a:srgbClr val="FFFFFF"/>
                </a:solidFill>
                <a:latin typeface="Century Gothic"/>
                <a:cs typeface="Century Gothic"/>
              </a:rPr>
              <a:t>operations</a:t>
            </a:r>
            <a:r>
              <a:rPr sz="1100" spc="-70" dirty="0">
                <a:solidFill>
                  <a:srgbClr val="FFFFFF"/>
                </a:solidFill>
                <a:latin typeface="Century Gothic"/>
                <a:cs typeface="Century Gothic"/>
              </a:rPr>
              <a:t> </a:t>
            </a:r>
            <a:r>
              <a:rPr sz="1100" dirty="0">
                <a:solidFill>
                  <a:srgbClr val="FFFFFF"/>
                </a:solidFill>
                <a:latin typeface="Century Gothic"/>
                <a:cs typeface="Century Gothic"/>
              </a:rPr>
              <a:t>in</a:t>
            </a:r>
            <a:r>
              <a:rPr sz="1100" spc="-70" dirty="0">
                <a:solidFill>
                  <a:srgbClr val="FFFFFF"/>
                </a:solidFill>
                <a:latin typeface="Century Gothic"/>
                <a:cs typeface="Century Gothic"/>
              </a:rPr>
              <a:t> </a:t>
            </a:r>
            <a:r>
              <a:rPr sz="1100" dirty="0">
                <a:solidFill>
                  <a:srgbClr val="FFFFFF"/>
                </a:solidFill>
                <a:latin typeface="Century Gothic"/>
                <a:cs typeface="Century Gothic"/>
              </a:rPr>
              <a:t>Cameroun,</a:t>
            </a:r>
            <a:r>
              <a:rPr sz="1100" spc="-70" dirty="0">
                <a:solidFill>
                  <a:srgbClr val="FFFFFF"/>
                </a:solidFill>
                <a:latin typeface="Century Gothic"/>
                <a:cs typeface="Century Gothic"/>
              </a:rPr>
              <a:t> </a:t>
            </a:r>
            <a:r>
              <a:rPr sz="1100" dirty="0">
                <a:solidFill>
                  <a:srgbClr val="FFFFFF"/>
                </a:solidFill>
                <a:latin typeface="Century Gothic"/>
                <a:cs typeface="Century Gothic"/>
              </a:rPr>
              <a:t>Ghana,</a:t>
            </a:r>
            <a:r>
              <a:rPr sz="1100" spc="-65" dirty="0">
                <a:solidFill>
                  <a:srgbClr val="FFFFFF"/>
                </a:solidFill>
                <a:latin typeface="Century Gothic"/>
                <a:cs typeface="Century Gothic"/>
              </a:rPr>
              <a:t> </a:t>
            </a:r>
            <a:r>
              <a:rPr sz="1100" dirty="0">
                <a:solidFill>
                  <a:srgbClr val="FFFFFF"/>
                </a:solidFill>
                <a:latin typeface="Century Gothic"/>
                <a:cs typeface="Century Gothic"/>
              </a:rPr>
              <a:t>Djibouti,</a:t>
            </a:r>
            <a:r>
              <a:rPr sz="1100" spc="-70" dirty="0">
                <a:solidFill>
                  <a:srgbClr val="FFFFFF"/>
                </a:solidFill>
                <a:latin typeface="Century Gothic"/>
                <a:cs typeface="Century Gothic"/>
              </a:rPr>
              <a:t> </a:t>
            </a:r>
            <a:r>
              <a:rPr sz="1100" dirty="0">
                <a:solidFill>
                  <a:srgbClr val="FFFFFF"/>
                </a:solidFill>
                <a:latin typeface="Century Gothic"/>
                <a:cs typeface="Century Gothic"/>
              </a:rPr>
              <a:t>Ethiopia,</a:t>
            </a:r>
            <a:r>
              <a:rPr sz="1100" spc="-70" dirty="0">
                <a:solidFill>
                  <a:srgbClr val="FFFFFF"/>
                </a:solidFill>
                <a:latin typeface="Century Gothic"/>
                <a:cs typeface="Century Gothic"/>
              </a:rPr>
              <a:t> </a:t>
            </a:r>
            <a:r>
              <a:rPr sz="1100" dirty="0">
                <a:solidFill>
                  <a:srgbClr val="FFFFFF"/>
                </a:solidFill>
                <a:latin typeface="Century Gothic"/>
                <a:cs typeface="Century Gothic"/>
              </a:rPr>
              <a:t>Tanzania,  Egypt. We </a:t>
            </a:r>
            <a:r>
              <a:rPr sz="1100" spc="-5" dirty="0">
                <a:solidFill>
                  <a:srgbClr val="FFFFFF"/>
                </a:solidFill>
                <a:latin typeface="Century Gothic"/>
                <a:cs typeface="Century Gothic"/>
              </a:rPr>
              <a:t>also </a:t>
            </a:r>
            <a:r>
              <a:rPr sz="1100" dirty="0">
                <a:solidFill>
                  <a:srgbClr val="FFFFFF"/>
                </a:solidFill>
                <a:latin typeface="Century Gothic"/>
                <a:cs typeface="Century Gothic"/>
              </a:rPr>
              <a:t>have ofces India, China and South Korea. However </a:t>
            </a:r>
            <a:r>
              <a:rPr sz="1100" spc="-5" dirty="0">
                <a:solidFill>
                  <a:srgbClr val="FFFFFF"/>
                </a:solidFill>
                <a:latin typeface="Century Gothic"/>
                <a:cs typeface="Century Gothic"/>
              </a:rPr>
              <a:t>its </a:t>
            </a:r>
            <a:r>
              <a:rPr sz="1100" dirty="0">
                <a:solidFill>
                  <a:srgbClr val="FFFFFF"/>
                </a:solidFill>
                <a:latin typeface="Century Gothic"/>
                <a:cs typeface="Century Gothic"/>
              </a:rPr>
              <a:t>international outlook  notwithstanding,</a:t>
            </a:r>
            <a:r>
              <a:rPr sz="1100" spc="-130" dirty="0">
                <a:solidFill>
                  <a:srgbClr val="FFFFFF"/>
                </a:solidFill>
                <a:latin typeface="Century Gothic"/>
                <a:cs typeface="Century Gothic"/>
              </a:rPr>
              <a:t> </a:t>
            </a:r>
            <a:r>
              <a:rPr sz="1100" dirty="0">
                <a:solidFill>
                  <a:srgbClr val="FFFFFF"/>
                </a:solidFill>
                <a:latin typeface="Century Gothic"/>
                <a:cs typeface="Century Gothic"/>
              </a:rPr>
              <a:t>the</a:t>
            </a:r>
            <a:r>
              <a:rPr sz="1100" spc="-125" dirty="0">
                <a:solidFill>
                  <a:srgbClr val="FFFFFF"/>
                </a:solidFill>
                <a:latin typeface="Century Gothic"/>
                <a:cs typeface="Century Gothic"/>
              </a:rPr>
              <a:t> </a:t>
            </a:r>
            <a:r>
              <a:rPr sz="1100" dirty="0">
                <a:solidFill>
                  <a:srgbClr val="FFFFFF"/>
                </a:solidFill>
                <a:latin typeface="Century Gothic"/>
                <a:cs typeface="Century Gothic"/>
              </a:rPr>
              <a:t>Afriglobal</a:t>
            </a:r>
            <a:r>
              <a:rPr sz="1100" spc="-130" dirty="0">
                <a:solidFill>
                  <a:srgbClr val="FFFFFF"/>
                </a:solidFill>
                <a:latin typeface="Century Gothic"/>
                <a:cs typeface="Century Gothic"/>
              </a:rPr>
              <a:t> </a:t>
            </a:r>
            <a:r>
              <a:rPr sz="1100" dirty="0">
                <a:solidFill>
                  <a:srgbClr val="FFFFFF"/>
                </a:solidFill>
                <a:latin typeface="Century Gothic"/>
                <a:cs typeface="Century Gothic"/>
              </a:rPr>
              <a:t>Group</a:t>
            </a:r>
            <a:r>
              <a:rPr sz="1100" spc="-125" dirty="0">
                <a:solidFill>
                  <a:srgbClr val="FFFFFF"/>
                </a:solidFill>
                <a:latin typeface="Century Gothic"/>
                <a:cs typeface="Century Gothic"/>
              </a:rPr>
              <a:t> </a:t>
            </a:r>
            <a:r>
              <a:rPr sz="1100" dirty="0">
                <a:solidFill>
                  <a:srgbClr val="FFFFFF"/>
                </a:solidFill>
                <a:latin typeface="Century Gothic"/>
                <a:cs typeface="Century Gothic"/>
              </a:rPr>
              <a:t>of</a:t>
            </a:r>
            <a:r>
              <a:rPr sz="1100" spc="-130" dirty="0">
                <a:solidFill>
                  <a:srgbClr val="FFFFFF"/>
                </a:solidFill>
                <a:latin typeface="Century Gothic"/>
                <a:cs typeface="Century Gothic"/>
              </a:rPr>
              <a:t> </a:t>
            </a:r>
            <a:r>
              <a:rPr sz="1100" dirty="0">
                <a:solidFill>
                  <a:srgbClr val="FFFFFF"/>
                </a:solidFill>
                <a:latin typeface="Century Gothic"/>
                <a:cs typeface="Century Gothic"/>
              </a:rPr>
              <a:t>companies</a:t>
            </a:r>
            <a:r>
              <a:rPr sz="1100" spc="-125" dirty="0">
                <a:solidFill>
                  <a:srgbClr val="FFFFFF"/>
                </a:solidFill>
                <a:latin typeface="Century Gothic"/>
                <a:cs typeface="Century Gothic"/>
              </a:rPr>
              <a:t> </a:t>
            </a:r>
            <a:r>
              <a:rPr sz="1100" dirty="0">
                <a:solidFill>
                  <a:srgbClr val="FFFFFF"/>
                </a:solidFill>
                <a:latin typeface="Century Gothic"/>
                <a:cs typeface="Century Gothic"/>
              </a:rPr>
              <a:t>has</a:t>
            </a:r>
            <a:r>
              <a:rPr sz="1100" spc="-130" dirty="0">
                <a:solidFill>
                  <a:srgbClr val="FFFFFF"/>
                </a:solidFill>
                <a:latin typeface="Century Gothic"/>
                <a:cs typeface="Century Gothic"/>
              </a:rPr>
              <a:t> </a:t>
            </a:r>
            <a:r>
              <a:rPr sz="1100" dirty="0">
                <a:solidFill>
                  <a:srgbClr val="FFFFFF"/>
                </a:solidFill>
                <a:latin typeface="Century Gothic"/>
                <a:cs typeface="Century Gothic"/>
              </a:rPr>
              <a:t>remained</a:t>
            </a:r>
            <a:r>
              <a:rPr sz="1100" spc="-125" dirty="0">
                <a:solidFill>
                  <a:srgbClr val="FFFFFF"/>
                </a:solidFill>
                <a:latin typeface="Century Gothic"/>
                <a:cs typeface="Century Gothic"/>
              </a:rPr>
              <a:t> </a:t>
            </a:r>
            <a:r>
              <a:rPr sz="1100" dirty="0">
                <a:solidFill>
                  <a:srgbClr val="FFFFFF"/>
                </a:solidFill>
                <a:latin typeface="Century Gothic"/>
                <a:cs typeface="Century Gothic"/>
              </a:rPr>
              <a:t>true</a:t>
            </a:r>
            <a:r>
              <a:rPr sz="1100" spc="-130" dirty="0">
                <a:solidFill>
                  <a:srgbClr val="FFFFFF"/>
                </a:solidFill>
                <a:latin typeface="Century Gothic"/>
                <a:cs typeface="Century Gothic"/>
              </a:rPr>
              <a:t> </a:t>
            </a:r>
            <a:r>
              <a:rPr sz="1100" dirty="0">
                <a:solidFill>
                  <a:srgbClr val="FFFFFF"/>
                </a:solidFill>
                <a:latin typeface="Century Gothic"/>
                <a:cs typeface="Century Gothic"/>
              </a:rPr>
              <a:t>to</a:t>
            </a:r>
            <a:r>
              <a:rPr sz="1100" spc="-125" dirty="0">
                <a:solidFill>
                  <a:srgbClr val="FFFFFF"/>
                </a:solidFill>
                <a:latin typeface="Century Gothic"/>
                <a:cs typeface="Century Gothic"/>
              </a:rPr>
              <a:t> </a:t>
            </a:r>
            <a:r>
              <a:rPr sz="1100" spc="-5" dirty="0">
                <a:solidFill>
                  <a:srgbClr val="FFFFFF"/>
                </a:solidFill>
                <a:latin typeface="Century Gothic"/>
                <a:cs typeface="Century Gothic"/>
              </a:rPr>
              <a:t>its</a:t>
            </a:r>
            <a:r>
              <a:rPr sz="1100" spc="-125" dirty="0">
                <a:solidFill>
                  <a:srgbClr val="FFFFFF"/>
                </a:solidFill>
                <a:latin typeface="Century Gothic"/>
                <a:cs typeface="Century Gothic"/>
              </a:rPr>
              <a:t> </a:t>
            </a:r>
            <a:r>
              <a:rPr sz="1100" dirty="0">
                <a:solidFill>
                  <a:srgbClr val="FFFFFF"/>
                </a:solidFill>
                <a:latin typeface="Century Gothic"/>
                <a:cs typeface="Century Gothic"/>
              </a:rPr>
              <a:t>African</a:t>
            </a:r>
            <a:r>
              <a:rPr sz="1100" spc="-130" dirty="0">
                <a:solidFill>
                  <a:srgbClr val="FFFFFF"/>
                </a:solidFill>
                <a:latin typeface="Century Gothic"/>
                <a:cs typeface="Century Gothic"/>
              </a:rPr>
              <a:t> </a:t>
            </a:r>
            <a:r>
              <a:rPr sz="1100" dirty="0">
                <a:solidFill>
                  <a:srgbClr val="FFFFFF"/>
                </a:solidFill>
                <a:latin typeface="Century Gothic"/>
                <a:cs typeface="Century Gothic"/>
              </a:rPr>
              <a:t>Origin.</a:t>
            </a:r>
            <a:endParaRPr sz="1100" dirty="0">
              <a:latin typeface="Century Gothic"/>
              <a:cs typeface="Century Gothic"/>
            </a:endParaRPr>
          </a:p>
        </p:txBody>
      </p:sp>
      <p:sp>
        <p:nvSpPr>
          <p:cNvPr id="10" name="object 10"/>
          <p:cNvSpPr/>
          <p:nvPr/>
        </p:nvSpPr>
        <p:spPr>
          <a:xfrm>
            <a:off x="0" y="6547449"/>
            <a:ext cx="1112520" cy="974725"/>
          </a:xfrm>
          <a:custGeom>
            <a:avLst/>
            <a:gdLst/>
            <a:ahLst/>
            <a:cxnLst/>
            <a:rect l="l" t="t" r="r" b="b"/>
            <a:pathLst>
              <a:path w="1112520" h="974725">
                <a:moveTo>
                  <a:pt x="582512" y="0"/>
                </a:moveTo>
                <a:lnTo>
                  <a:pt x="0" y="316872"/>
                </a:lnTo>
                <a:lnTo>
                  <a:pt x="0" y="974328"/>
                </a:lnTo>
                <a:lnTo>
                  <a:pt x="1112522" y="974328"/>
                </a:lnTo>
                <a:lnTo>
                  <a:pt x="582512" y="0"/>
                </a:lnTo>
                <a:close/>
              </a:path>
            </a:pathLst>
          </a:custGeom>
          <a:solidFill>
            <a:srgbClr val="FFFFFF">
              <a:alpha val="39999"/>
            </a:srgbClr>
          </a:solidFill>
        </p:spPr>
        <p:txBody>
          <a:bodyPr wrap="square" lIns="0" tIns="0" rIns="0" bIns="0" rtlCol="0"/>
          <a:lstStyle/>
          <a:p>
            <a:endParaRPr/>
          </a:p>
        </p:txBody>
      </p:sp>
      <p:sp>
        <p:nvSpPr>
          <p:cNvPr id="11" name="object 11"/>
          <p:cNvSpPr/>
          <p:nvPr/>
        </p:nvSpPr>
        <p:spPr>
          <a:xfrm>
            <a:off x="0" y="6833656"/>
            <a:ext cx="872490" cy="688340"/>
          </a:xfrm>
          <a:custGeom>
            <a:avLst/>
            <a:gdLst/>
            <a:ahLst/>
            <a:cxnLst/>
            <a:rect l="l" t="t" r="r" b="b"/>
            <a:pathLst>
              <a:path w="872490" h="688340">
                <a:moveTo>
                  <a:pt x="497977" y="0"/>
                </a:moveTo>
                <a:lnTo>
                  <a:pt x="0" y="270885"/>
                </a:lnTo>
                <a:lnTo>
                  <a:pt x="0" y="688121"/>
                </a:lnTo>
                <a:lnTo>
                  <a:pt x="872298" y="688121"/>
                </a:lnTo>
                <a:lnTo>
                  <a:pt x="497977" y="0"/>
                </a:lnTo>
                <a:close/>
              </a:path>
            </a:pathLst>
          </a:custGeom>
          <a:solidFill>
            <a:srgbClr val="FFFFFF">
              <a:alpha val="39999"/>
            </a:srgbClr>
          </a:solidFill>
        </p:spPr>
        <p:txBody>
          <a:bodyPr wrap="square" lIns="0" tIns="0" rIns="0" bIns="0" rtlCol="0"/>
          <a:lstStyle/>
          <a:p>
            <a:endParaRPr/>
          </a:p>
        </p:txBody>
      </p:sp>
      <p:sp>
        <p:nvSpPr>
          <p:cNvPr id="12" name="object 12"/>
          <p:cNvSpPr/>
          <p:nvPr/>
        </p:nvSpPr>
        <p:spPr>
          <a:xfrm>
            <a:off x="0" y="7119863"/>
            <a:ext cx="632460" cy="401955"/>
          </a:xfrm>
          <a:custGeom>
            <a:avLst/>
            <a:gdLst/>
            <a:ahLst/>
            <a:cxnLst/>
            <a:rect l="l" t="t" r="r" b="b"/>
            <a:pathLst>
              <a:path w="632460" h="401954">
                <a:moveTo>
                  <a:pt x="413445" y="0"/>
                </a:moveTo>
                <a:lnTo>
                  <a:pt x="0" y="224903"/>
                </a:lnTo>
                <a:lnTo>
                  <a:pt x="0" y="401914"/>
                </a:lnTo>
                <a:lnTo>
                  <a:pt x="632077" y="401914"/>
                </a:lnTo>
                <a:lnTo>
                  <a:pt x="413445" y="0"/>
                </a:lnTo>
                <a:close/>
              </a:path>
            </a:pathLst>
          </a:custGeom>
          <a:solidFill>
            <a:srgbClr val="FFFFFF">
              <a:alpha val="39999"/>
            </a:srgbClr>
          </a:solidFill>
        </p:spPr>
        <p:txBody>
          <a:bodyPr wrap="square" lIns="0" tIns="0" rIns="0" bIns="0" rtlCol="0"/>
          <a:lstStyle/>
          <a:p>
            <a:endParaRPr/>
          </a:p>
        </p:txBody>
      </p:sp>
      <p:sp>
        <p:nvSpPr>
          <p:cNvPr id="13" name="object 13"/>
          <p:cNvSpPr txBox="1"/>
          <p:nvPr/>
        </p:nvSpPr>
        <p:spPr>
          <a:xfrm>
            <a:off x="237643" y="7127609"/>
            <a:ext cx="37528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231F20"/>
                </a:solidFill>
                <a:latin typeface="Century Gothic"/>
                <a:cs typeface="Century Gothic"/>
              </a:rPr>
              <a:t>pg</a:t>
            </a:r>
            <a:r>
              <a:rPr sz="1000" spc="-70" dirty="0">
                <a:solidFill>
                  <a:srgbClr val="231F20"/>
                </a:solidFill>
                <a:latin typeface="Century Gothic"/>
                <a:cs typeface="Century Gothic"/>
              </a:rPr>
              <a:t> </a:t>
            </a:r>
            <a:r>
              <a:rPr sz="1000" b="1" spc="-5" dirty="0">
                <a:solidFill>
                  <a:srgbClr val="231F20"/>
                </a:solidFill>
                <a:latin typeface="Century Gothic"/>
                <a:cs typeface="Century Gothic"/>
              </a:rPr>
              <a:t>02</a:t>
            </a:r>
            <a:endParaRPr sz="1000">
              <a:latin typeface="Century Gothic"/>
              <a:cs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956194" cy="752185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685872" y="1084767"/>
            <a:ext cx="6690359" cy="849630"/>
          </a:xfrm>
          <a:prstGeom prst="rect">
            <a:avLst/>
          </a:prstGeom>
        </p:spPr>
        <p:txBody>
          <a:bodyPr vert="horz" wrap="square" lIns="0" tIns="12700" rIns="0" bIns="0" rtlCol="0">
            <a:spAutoFit/>
          </a:bodyPr>
          <a:lstStyle/>
          <a:p>
            <a:pPr marL="42545" marR="5080" indent="-30480" algn="just">
              <a:lnSpc>
                <a:spcPct val="120100"/>
              </a:lnSpc>
              <a:spcBef>
                <a:spcPts val="100"/>
              </a:spcBef>
            </a:pPr>
            <a:r>
              <a:rPr sz="1500" b="1" dirty="0">
                <a:solidFill>
                  <a:srgbClr val="FFFFFF"/>
                </a:solidFill>
                <a:latin typeface="Century Gothic"/>
                <a:cs typeface="Century Gothic"/>
              </a:rPr>
              <a:t>An inspirational role model African institution that is at the forefront of  emerging opportunities in healthcare, logistics </a:t>
            </a:r>
            <a:r>
              <a:rPr sz="1500" b="1" spc="-5" dirty="0">
                <a:solidFill>
                  <a:srgbClr val="FFFFFF"/>
                </a:solidFill>
                <a:latin typeface="Century Gothic"/>
                <a:cs typeface="Century Gothic"/>
              </a:rPr>
              <a:t>and </a:t>
            </a:r>
            <a:r>
              <a:rPr sz="1500" b="1" dirty="0">
                <a:solidFill>
                  <a:srgbClr val="FFFFFF"/>
                </a:solidFill>
                <a:latin typeface="Century Gothic"/>
                <a:cs typeface="Century Gothic"/>
              </a:rPr>
              <a:t>chemicals</a:t>
            </a:r>
            <a:r>
              <a:rPr sz="1500" b="1" spc="345" dirty="0">
                <a:solidFill>
                  <a:srgbClr val="FFFFFF"/>
                </a:solidFill>
                <a:latin typeface="Century Gothic"/>
                <a:cs typeface="Century Gothic"/>
              </a:rPr>
              <a:t> </a:t>
            </a:r>
            <a:r>
              <a:rPr sz="1500" b="1" dirty="0">
                <a:solidFill>
                  <a:srgbClr val="FFFFFF"/>
                </a:solidFill>
                <a:latin typeface="Century Gothic"/>
                <a:cs typeface="Century Gothic"/>
              </a:rPr>
              <a:t>value  chain</a:t>
            </a:r>
            <a:endParaRPr sz="1500" dirty="0">
              <a:latin typeface="Century Gothic"/>
              <a:cs typeface="Century Gothic"/>
            </a:endParaRPr>
          </a:p>
        </p:txBody>
      </p:sp>
      <p:sp>
        <p:nvSpPr>
          <p:cNvPr id="4" name="object 4"/>
          <p:cNvSpPr/>
          <p:nvPr/>
        </p:nvSpPr>
        <p:spPr>
          <a:xfrm>
            <a:off x="1938492" y="503931"/>
            <a:ext cx="464820" cy="543560"/>
          </a:xfrm>
          <a:custGeom>
            <a:avLst/>
            <a:gdLst/>
            <a:ahLst/>
            <a:cxnLst/>
            <a:rect l="l" t="t" r="r" b="b"/>
            <a:pathLst>
              <a:path w="464819" h="543560">
                <a:moveTo>
                  <a:pt x="464821" y="0"/>
                </a:moveTo>
                <a:lnTo>
                  <a:pt x="388619" y="0"/>
                </a:lnTo>
                <a:lnTo>
                  <a:pt x="0" y="543145"/>
                </a:lnTo>
                <a:lnTo>
                  <a:pt x="76201" y="543145"/>
                </a:lnTo>
                <a:lnTo>
                  <a:pt x="464821" y="0"/>
                </a:lnTo>
                <a:close/>
              </a:path>
            </a:pathLst>
          </a:custGeom>
          <a:solidFill>
            <a:srgbClr val="BD4618"/>
          </a:solidFill>
        </p:spPr>
        <p:txBody>
          <a:bodyPr wrap="square" lIns="0" tIns="0" rIns="0" bIns="0" rtlCol="0"/>
          <a:lstStyle/>
          <a:p>
            <a:endParaRPr/>
          </a:p>
        </p:txBody>
      </p:sp>
      <p:sp>
        <p:nvSpPr>
          <p:cNvPr id="5" name="object 5"/>
          <p:cNvSpPr/>
          <p:nvPr/>
        </p:nvSpPr>
        <p:spPr>
          <a:xfrm>
            <a:off x="0" y="503931"/>
            <a:ext cx="2268220" cy="543560"/>
          </a:xfrm>
          <a:custGeom>
            <a:avLst/>
            <a:gdLst/>
            <a:ahLst/>
            <a:cxnLst/>
            <a:rect l="l" t="t" r="r" b="b"/>
            <a:pathLst>
              <a:path w="2268220" h="543560">
                <a:moveTo>
                  <a:pt x="2267719" y="0"/>
                </a:moveTo>
                <a:lnTo>
                  <a:pt x="0" y="0"/>
                </a:lnTo>
                <a:lnTo>
                  <a:pt x="0" y="543145"/>
                </a:lnTo>
                <a:lnTo>
                  <a:pt x="1879099" y="543145"/>
                </a:lnTo>
                <a:lnTo>
                  <a:pt x="2267719" y="0"/>
                </a:lnTo>
                <a:close/>
              </a:path>
            </a:pathLst>
          </a:custGeom>
          <a:solidFill>
            <a:srgbClr val="F5821F"/>
          </a:solidFill>
        </p:spPr>
        <p:txBody>
          <a:bodyPr wrap="square" lIns="0" tIns="0" rIns="0" bIns="0" rtlCol="0"/>
          <a:lstStyle/>
          <a:p>
            <a:endParaRPr/>
          </a:p>
        </p:txBody>
      </p:sp>
      <p:sp>
        <p:nvSpPr>
          <p:cNvPr id="6" name="object 6"/>
          <p:cNvSpPr txBox="1">
            <a:spLocks noGrp="1"/>
          </p:cNvSpPr>
          <p:nvPr>
            <p:ph type="title"/>
          </p:nvPr>
        </p:nvSpPr>
        <p:spPr>
          <a:xfrm>
            <a:off x="642453" y="575429"/>
            <a:ext cx="1035685" cy="406400"/>
          </a:xfrm>
          <a:prstGeom prst="rect">
            <a:avLst/>
          </a:prstGeom>
        </p:spPr>
        <p:txBody>
          <a:bodyPr vert="horz" wrap="square" lIns="0" tIns="12700" rIns="0" bIns="0" rtlCol="0">
            <a:spAutoFit/>
          </a:bodyPr>
          <a:lstStyle/>
          <a:p>
            <a:pPr marL="12700">
              <a:lnSpc>
                <a:spcPct val="100000"/>
              </a:lnSpc>
              <a:spcBef>
                <a:spcPts val="100"/>
              </a:spcBef>
            </a:pPr>
            <a:r>
              <a:rPr sz="2500" spc="170" dirty="0"/>
              <a:t>V</a:t>
            </a:r>
            <a:r>
              <a:rPr spc="175" dirty="0"/>
              <a:t>ISIO</a:t>
            </a:r>
            <a:r>
              <a:rPr dirty="0"/>
              <a:t>N</a:t>
            </a:r>
            <a:endParaRPr sz="2500"/>
          </a:p>
        </p:txBody>
      </p:sp>
      <p:sp>
        <p:nvSpPr>
          <p:cNvPr id="7" name="object 7"/>
          <p:cNvSpPr/>
          <p:nvPr/>
        </p:nvSpPr>
        <p:spPr>
          <a:xfrm>
            <a:off x="1938492" y="3108131"/>
            <a:ext cx="464820" cy="543560"/>
          </a:xfrm>
          <a:custGeom>
            <a:avLst/>
            <a:gdLst/>
            <a:ahLst/>
            <a:cxnLst/>
            <a:rect l="l" t="t" r="r" b="b"/>
            <a:pathLst>
              <a:path w="464819" h="543560">
                <a:moveTo>
                  <a:pt x="464821" y="0"/>
                </a:moveTo>
                <a:lnTo>
                  <a:pt x="388619" y="0"/>
                </a:lnTo>
                <a:lnTo>
                  <a:pt x="0" y="543145"/>
                </a:lnTo>
                <a:lnTo>
                  <a:pt x="76201" y="543145"/>
                </a:lnTo>
                <a:lnTo>
                  <a:pt x="464821" y="0"/>
                </a:lnTo>
                <a:close/>
              </a:path>
            </a:pathLst>
          </a:custGeom>
          <a:solidFill>
            <a:srgbClr val="BD4618"/>
          </a:solidFill>
        </p:spPr>
        <p:txBody>
          <a:bodyPr wrap="square" lIns="0" tIns="0" rIns="0" bIns="0" rtlCol="0"/>
          <a:lstStyle/>
          <a:p>
            <a:endParaRPr/>
          </a:p>
        </p:txBody>
      </p:sp>
      <p:sp>
        <p:nvSpPr>
          <p:cNvPr id="8" name="object 8"/>
          <p:cNvSpPr/>
          <p:nvPr/>
        </p:nvSpPr>
        <p:spPr>
          <a:xfrm>
            <a:off x="0" y="3108131"/>
            <a:ext cx="2268220" cy="543560"/>
          </a:xfrm>
          <a:custGeom>
            <a:avLst/>
            <a:gdLst/>
            <a:ahLst/>
            <a:cxnLst/>
            <a:rect l="l" t="t" r="r" b="b"/>
            <a:pathLst>
              <a:path w="2268220" h="543560">
                <a:moveTo>
                  <a:pt x="2267719" y="0"/>
                </a:moveTo>
                <a:lnTo>
                  <a:pt x="0" y="0"/>
                </a:lnTo>
                <a:lnTo>
                  <a:pt x="0" y="543145"/>
                </a:lnTo>
                <a:lnTo>
                  <a:pt x="1879099" y="543145"/>
                </a:lnTo>
                <a:lnTo>
                  <a:pt x="2267719" y="0"/>
                </a:lnTo>
                <a:close/>
              </a:path>
            </a:pathLst>
          </a:custGeom>
          <a:solidFill>
            <a:srgbClr val="F5821F"/>
          </a:solidFill>
        </p:spPr>
        <p:txBody>
          <a:bodyPr wrap="square" lIns="0" tIns="0" rIns="0" bIns="0" rtlCol="0"/>
          <a:lstStyle/>
          <a:p>
            <a:endParaRPr/>
          </a:p>
        </p:txBody>
      </p:sp>
      <p:sp>
        <p:nvSpPr>
          <p:cNvPr id="9" name="object 9"/>
          <p:cNvSpPr txBox="1"/>
          <p:nvPr/>
        </p:nvSpPr>
        <p:spPr>
          <a:xfrm>
            <a:off x="642611" y="2948270"/>
            <a:ext cx="1836420" cy="1089660"/>
          </a:xfrm>
          <a:prstGeom prst="rect">
            <a:avLst/>
          </a:prstGeom>
        </p:spPr>
        <p:txBody>
          <a:bodyPr vert="horz" wrap="square" lIns="0" tIns="225425" rIns="0" bIns="0" rtlCol="0">
            <a:spAutoFit/>
          </a:bodyPr>
          <a:lstStyle/>
          <a:p>
            <a:pPr marL="12700">
              <a:lnSpc>
                <a:spcPct val="100000"/>
              </a:lnSpc>
              <a:spcBef>
                <a:spcPts val="1775"/>
              </a:spcBef>
            </a:pPr>
            <a:r>
              <a:rPr sz="2500" b="1" spc="150" dirty="0">
                <a:solidFill>
                  <a:srgbClr val="FFFFFF"/>
                </a:solidFill>
                <a:latin typeface="Century Gothic"/>
                <a:cs typeface="Century Gothic"/>
              </a:rPr>
              <a:t>M</a:t>
            </a:r>
            <a:r>
              <a:rPr sz="2000" b="1" spc="150" dirty="0">
                <a:solidFill>
                  <a:srgbClr val="FFFFFF"/>
                </a:solidFill>
                <a:latin typeface="Century Gothic"/>
                <a:cs typeface="Century Gothic"/>
              </a:rPr>
              <a:t>ISSION</a:t>
            </a:r>
            <a:endParaRPr sz="2000" dirty="0">
              <a:latin typeface="Century Gothic"/>
              <a:cs typeface="Century Gothic"/>
            </a:endParaRPr>
          </a:p>
          <a:p>
            <a:pPr marL="14604">
              <a:lnSpc>
                <a:spcPct val="100000"/>
              </a:lnSpc>
              <a:spcBef>
                <a:spcPts val="1355"/>
              </a:spcBef>
            </a:pPr>
            <a:r>
              <a:rPr sz="1950" b="1" spc="10" dirty="0">
                <a:solidFill>
                  <a:srgbClr val="FFFFFF"/>
                </a:solidFill>
                <a:latin typeface="Century Gothic"/>
                <a:cs typeface="Century Gothic"/>
              </a:rPr>
              <a:t>Inspiring</a:t>
            </a:r>
            <a:r>
              <a:rPr sz="1950" b="1" spc="-45" dirty="0">
                <a:solidFill>
                  <a:srgbClr val="FFFFFF"/>
                </a:solidFill>
                <a:latin typeface="Century Gothic"/>
                <a:cs typeface="Century Gothic"/>
              </a:rPr>
              <a:t> </a:t>
            </a:r>
            <a:r>
              <a:rPr sz="1950" b="1" spc="10" dirty="0">
                <a:solidFill>
                  <a:srgbClr val="FFFFFF"/>
                </a:solidFill>
                <a:latin typeface="Century Gothic"/>
                <a:cs typeface="Century Gothic"/>
              </a:rPr>
              <a:t>Africa</a:t>
            </a:r>
            <a:endParaRPr sz="1950" dirty="0">
              <a:latin typeface="Century Gothic"/>
              <a:cs typeface="Century Gothic"/>
            </a:endParaRPr>
          </a:p>
        </p:txBody>
      </p:sp>
      <p:sp>
        <p:nvSpPr>
          <p:cNvPr id="10" name="object 10"/>
          <p:cNvSpPr/>
          <p:nvPr/>
        </p:nvSpPr>
        <p:spPr>
          <a:xfrm>
            <a:off x="1938492" y="4931827"/>
            <a:ext cx="464820" cy="543560"/>
          </a:xfrm>
          <a:custGeom>
            <a:avLst/>
            <a:gdLst/>
            <a:ahLst/>
            <a:cxnLst/>
            <a:rect l="l" t="t" r="r" b="b"/>
            <a:pathLst>
              <a:path w="464819" h="543560">
                <a:moveTo>
                  <a:pt x="464821" y="0"/>
                </a:moveTo>
                <a:lnTo>
                  <a:pt x="388619" y="0"/>
                </a:lnTo>
                <a:lnTo>
                  <a:pt x="0" y="543145"/>
                </a:lnTo>
                <a:lnTo>
                  <a:pt x="76201" y="543145"/>
                </a:lnTo>
                <a:lnTo>
                  <a:pt x="464821" y="0"/>
                </a:lnTo>
                <a:close/>
              </a:path>
            </a:pathLst>
          </a:custGeom>
          <a:solidFill>
            <a:srgbClr val="BD4618"/>
          </a:solidFill>
        </p:spPr>
        <p:txBody>
          <a:bodyPr wrap="square" lIns="0" tIns="0" rIns="0" bIns="0" rtlCol="0"/>
          <a:lstStyle/>
          <a:p>
            <a:endParaRPr/>
          </a:p>
        </p:txBody>
      </p:sp>
      <p:sp>
        <p:nvSpPr>
          <p:cNvPr id="11" name="object 11"/>
          <p:cNvSpPr/>
          <p:nvPr/>
        </p:nvSpPr>
        <p:spPr>
          <a:xfrm>
            <a:off x="0" y="4931827"/>
            <a:ext cx="2268220" cy="543560"/>
          </a:xfrm>
          <a:custGeom>
            <a:avLst/>
            <a:gdLst/>
            <a:ahLst/>
            <a:cxnLst/>
            <a:rect l="l" t="t" r="r" b="b"/>
            <a:pathLst>
              <a:path w="2268220" h="543560">
                <a:moveTo>
                  <a:pt x="2267719" y="0"/>
                </a:moveTo>
                <a:lnTo>
                  <a:pt x="0" y="0"/>
                </a:lnTo>
                <a:lnTo>
                  <a:pt x="0" y="543145"/>
                </a:lnTo>
                <a:lnTo>
                  <a:pt x="1879099" y="543145"/>
                </a:lnTo>
                <a:lnTo>
                  <a:pt x="2267719" y="0"/>
                </a:lnTo>
                <a:close/>
              </a:path>
            </a:pathLst>
          </a:custGeom>
          <a:solidFill>
            <a:srgbClr val="F5821F"/>
          </a:solidFill>
        </p:spPr>
        <p:txBody>
          <a:bodyPr wrap="square" lIns="0" tIns="0" rIns="0" bIns="0" rtlCol="0"/>
          <a:lstStyle/>
          <a:p>
            <a:endParaRPr/>
          </a:p>
        </p:txBody>
      </p:sp>
      <p:sp>
        <p:nvSpPr>
          <p:cNvPr id="12" name="object 12"/>
          <p:cNvSpPr txBox="1"/>
          <p:nvPr/>
        </p:nvSpPr>
        <p:spPr>
          <a:xfrm>
            <a:off x="642453" y="4984896"/>
            <a:ext cx="1086485" cy="406400"/>
          </a:xfrm>
          <a:prstGeom prst="rect">
            <a:avLst/>
          </a:prstGeom>
        </p:spPr>
        <p:txBody>
          <a:bodyPr vert="horz" wrap="square" lIns="0" tIns="12700" rIns="0" bIns="0" rtlCol="0">
            <a:spAutoFit/>
          </a:bodyPr>
          <a:lstStyle/>
          <a:p>
            <a:pPr marL="12700">
              <a:lnSpc>
                <a:spcPct val="100000"/>
              </a:lnSpc>
              <a:spcBef>
                <a:spcPts val="100"/>
              </a:spcBef>
            </a:pPr>
            <a:r>
              <a:rPr sz="2500" b="1" spc="170" dirty="0">
                <a:solidFill>
                  <a:srgbClr val="FFFFFF"/>
                </a:solidFill>
                <a:latin typeface="Century Gothic"/>
                <a:cs typeface="Century Gothic"/>
              </a:rPr>
              <a:t>V</a:t>
            </a:r>
            <a:r>
              <a:rPr sz="2000" b="1" spc="175" dirty="0">
                <a:solidFill>
                  <a:srgbClr val="FFFFFF"/>
                </a:solidFill>
                <a:latin typeface="Century Gothic"/>
                <a:cs typeface="Century Gothic"/>
              </a:rPr>
              <a:t>AL</a:t>
            </a:r>
            <a:r>
              <a:rPr sz="2000" b="1" spc="170" dirty="0">
                <a:solidFill>
                  <a:srgbClr val="FFFFFF"/>
                </a:solidFill>
                <a:latin typeface="Century Gothic"/>
                <a:cs typeface="Century Gothic"/>
              </a:rPr>
              <a:t>U</a:t>
            </a:r>
            <a:r>
              <a:rPr sz="2000" b="1" spc="175" dirty="0">
                <a:solidFill>
                  <a:srgbClr val="FFFFFF"/>
                </a:solidFill>
                <a:latin typeface="Century Gothic"/>
                <a:cs typeface="Century Gothic"/>
              </a:rPr>
              <a:t>E</a:t>
            </a:r>
            <a:r>
              <a:rPr sz="2000" b="1" dirty="0">
                <a:solidFill>
                  <a:srgbClr val="FFFFFF"/>
                </a:solidFill>
                <a:latin typeface="Century Gothic"/>
                <a:cs typeface="Century Gothic"/>
              </a:rPr>
              <a:t>S</a:t>
            </a:r>
            <a:endParaRPr sz="2000">
              <a:latin typeface="Century Gothic"/>
              <a:cs typeface="Century Gothic"/>
            </a:endParaRPr>
          </a:p>
        </p:txBody>
      </p:sp>
      <p:graphicFrame>
        <p:nvGraphicFramePr>
          <p:cNvPr id="13" name="object 13"/>
          <p:cNvGraphicFramePr>
            <a:graphicFrameLocks noGrp="1"/>
          </p:cNvGraphicFramePr>
          <p:nvPr/>
        </p:nvGraphicFramePr>
        <p:xfrm>
          <a:off x="1768064" y="5544805"/>
          <a:ext cx="3259454" cy="1398677"/>
        </p:xfrm>
        <a:graphic>
          <a:graphicData uri="http://schemas.openxmlformats.org/drawingml/2006/table">
            <a:tbl>
              <a:tblPr firstRow="1" bandRow="1">
                <a:tableStyleId>{2D5ABB26-0587-4C30-8999-92F81FD0307C}</a:tableStyleId>
              </a:tblPr>
              <a:tblGrid>
                <a:gridCol w="1007110">
                  <a:extLst>
                    <a:ext uri="{9D8B030D-6E8A-4147-A177-3AD203B41FA5}">
                      <a16:colId xmlns:a16="http://schemas.microsoft.com/office/drawing/2014/main" val="20000"/>
                    </a:ext>
                  </a:extLst>
                </a:gridCol>
                <a:gridCol w="1087755">
                  <a:extLst>
                    <a:ext uri="{9D8B030D-6E8A-4147-A177-3AD203B41FA5}">
                      <a16:colId xmlns:a16="http://schemas.microsoft.com/office/drawing/2014/main" val="20001"/>
                    </a:ext>
                  </a:extLst>
                </a:gridCol>
                <a:gridCol w="465455">
                  <a:extLst>
                    <a:ext uri="{9D8B030D-6E8A-4147-A177-3AD203B41FA5}">
                      <a16:colId xmlns:a16="http://schemas.microsoft.com/office/drawing/2014/main" val="20002"/>
                    </a:ext>
                  </a:extLst>
                </a:gridCol>
                <a:gridCol w="699134">
                  <a:extLst>
                    <a:ext uri="{9D8B030D-6E8A-4147-A177-3AD203B41FA5}">
                      <a16:colId xmlns:a16="http://schemas.microsoft.com/office/drawing/2014/main" val="20003"/>
                    </a:ext>
                  </a:extLst>
                </a:gridCol>
              </a:tblGrid>
              <a:tr h="337536">
                <a:tc>
                  <a:txBody>
                    <a:bodyPr/>
                    <a:lstStyle/>
                    <a:p>
                      <a:pPr marL="43815">
                        <a:lnSpc>
                          <a:spcPts val="2060"/>
                        </a:lnSpc>
                      </a:pPr>
                      <a:r>
                        <a:rPr sz="1750" b="1" dirty="0">
                          <a:solidFill>
                            <a:srgbClr val="231F20"/>
                          </a:solidFill>
                          <a:latin typeface="Century Gothic"/>
                          <a:cs typeface="Century Gothic"/>
                        </a:rPr>
                        <a:t>Integrity</a:t>
                      </a:r>
                      <a:endParaRPr sz="1750" dirty="0">
                        <a:latin typeface="Century Gothic"/>
                        <a:cs typeface="Century Gothic"/>
                      </a:endParaRPr>
                    </a:p>
                  </a:txBody>
                  <a:tcPr marL="0" marR="0" marT="0" marB="0">
                    <a:lnB w="53975">
                      <a:solidFill>
                        <a:srgbClr val="FFFFFF"/>
                      </a:solidFill>
                      <a:prstDash val="solid"/>
                    </a:lnB>
                    <a:solidFill>
                      <a:srgbClr val="FCC499"/>
                    </a:solidFill>
                  </a:tcPr>
                </a:tc>
                <a:tc gridSpan="3">
                  <a:txBody>
                    <a:bodyPr/>
                    <a:lstStyle/>
                    <a:p>
                      <a:pPr>
                        <a:lnSpc>
                          <a:spcPct val="100000"/>
                        </a:lnSpc>
                      </a:pPr>
                      <a:endParaRPr sz="1600">
                        <a:latin typeface="Times New Roman"/>
                        <a:cs typeface="Times New Roman"/>
                      </a:endParaRPr>
                    </a:p>
                  </a:txBody>
                  <a:tcPr marL="0" marR="0" marT="0" marB="0">
                    <a:lnB w="53975">
                      <a:solidFill>
                        <a:srgbClr val="FFFFFF"/>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61803">
                <a:tc gridSpan="3">
                  <a:txBody>
                    <a:bodyPr/>
                    <a:lstStyle/>
                    <a:p>
                      <a:pPr marL="43815">
                        <a:lnSpc>
                          <a:spcPct val="100000"/>
                        </a:lnSpc>
                        <a:spcBef>
                          <a:spcPts val="160"/>
                        </a:spcBef>
                      </a:pPr>
                      <a:r>
                        <a:rPr sz="1750" b="1" dirty="0">
                          <a:solidFill>
                            <a:srgbClr val="231F20"/>
                          </a:solidFill>
                          <a:latin typeface="Century Gothic"/>
                          <a:cs typeface="Century Gothic"/>
                        </a:rPr>
                        <a:t>Respect for</a:t>
                      </a:r>
                      <a:r>
                        <a:rPr sz="1750" b="1" spc="-25" dirty="0">
                          <a:solidFill>
                            <a:srgbClr val="231F20"/>
                          </a:solidFill>
                          <a:latin typeface="Century Gothic"/>
                          <a:cs typeface="Century Gothic"/>
                        </a:rPr>
                        <a:t> </a:t>
                      </a:r>
                      <a:r>
                        <a:rPr sz="1750" b="1" dirty="0">
                          <a:solidFill>
                            <a:srgbClr val="231F20"/>
                          </a:solidFill>
                          <a:latin typeface="Century Gothic"/>
                          <a:cs typeface="Century Gothic"/>
                        </a:rPr>
                        <a:t>Individuals</a:t>
                      </a:r>
                      <a:endParaRPr sz="1750">
                        <a:latin typeface="Century Gothic"/>
                        <a:cs typeface="Century Gothic"/>
                      </a:endParaRPr>
                    </a:p>
                  </a:txBody>
                  <a:tcPr marL="0" marR="0" marT="20320" marB="0">
                    <a:lnT w="53975">
                      <a:solidFill>
                        <a:srgbClr val="FFFFFF"/>
                      </a:solidFill>
                      <a:prstDash val="solid"/>
                    </a:lnT>
                    <a:lnB w="53975">
                      <a:solidFill>
                        <a:srgbClr val="FFFFFF"/>
                      </a:solidFill>
                      <a:prstDash val="solid"/>
                    </a:lnB>
                    <a:solidFill>
                      <a:srgbClr val="F9A368"/>
                    </a:solidFill>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T w="53975">
                      <a:solidFill>
                        <a:srgbClr val="FFFFFF"/>
                      </a:solidFill>
                      <a:prstDash val="solid"/>
                    </a:lnT>
                    <a:lnB w="53975">
                      <a:solidFill>
                        <a:srgbClr val="FFFFFF"/>
                      </a:solidFill>
                      <a:prstDash val="solid"/>
                    </a:lnB>
                  </a:tcPr>
                </a:tc>
                <a:extLst>
                  <a:ext uri="{0D108BD9-81ED-4DB2-BD59-A6C34878D82A}">
                    <a16:rowId xmlns:a16="http://schemas.microsoft.com/office/drawing/2014/main" val="10001"/>
                  </a:ext>
                </a:extLst>
              </a:tr>
              <a:tr h="361803">
                <a:tc gridSpan="4">
                  <a:txBody>
                    <a:bodyPr/>
                    <a:lstStyle/>
                    <a:p>
                      <a:pPr marL="43815">
                        <a:lnSpc>
                          <a:spcPct val="100000"/>
                        </a:lnSpc>
                        <a:spcBef>
                          <a:spcPts val="315"/>
                        </a:spcBef>
                      </a:pPr>
                      <a:r>
                        <a:rPr sz="1750" b="1" dirty="0">
                          <a:solidFill>
                            <a:srgbClr val="231F20"/>
                          </a:solidFill>
                          <a:latin typeface="Century Gothic"/>
                          <a:cs typeface="Century Gothic"/>
                        </a:rPr>
                        <a:t>Passion for Customer</a:t>
                      </a:r>
                      <a:r>
                        <a:rPr sz="1750" b="1" spc="-20" dirty="0">
                          <a:solidFill>
                            <a:srgbClr val="231F20"/>
                          </a:solidFill>
                          <a:latin typeface="Century Gothic"/>
                          <a:cs typeface="Century Gothic"/>
                        </a:rPr>
                        <a:t> </a:t>
                      </a:r>
                      <a:r>
                        <a:rPr sz="1750" b="1" dirty="0">
                          <a:solidFill>
                            <a:srgbClr val="231F20"/>
                          </a:solidFill>
                          <a:latin typeface="Century Gothic"/>
                          <a:cs typeface="Century Gothic"/>
                        </a:rPr>
                        <a:t>Success</a:t>
                      </a:r>
                      <a:endParaRPr sz="1750">
                        <a:latin typeface="Century Gothic"/>
                        <a:cs typeface="Century Gothic"/>
                      </a:endParaRPr>
                    </a:p>
                  </a:txBody>
                  <a:tcPr marL="0" marR="0" marT="40005" marB="0">
                    <a:lnT w="53975">
                      <a:solidFill>
                        <a:srgbClr val="FFFFFF"/>
                      </a:solidFill>
                      <a:prstDash val="solid"/>
                    </a:lnT>
                    <a:lnB w="53975">
                      <a:solidFill>
                        <a:srgbClr val="FFFFFF"/>
                      </a:solidFill>
                      <a:prstDash val="solid"/>
                    </a:lnB>
                    <a:solidFill>
                      <a:srgbClr val="F68E4A"/>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337535">
                <a:tc gridSpan="2">
                  <a:txBody>
                    <a:bodyPr/>
                    <a:lstStyle/>
                    <a:p>
                      <a:pPr marL="43180">
                        <a:lnSpc>
                          <a:spcPct val="100000"/>
                        </a:lnSpc>
                        <a:spcBef>
                          <a:spcPts val="150"/>
                        </a:spcBef>
                      </a:pPr>
                      <a:r>
                        <a:rPr sz="1750" b="1" spc="30" dirty="0">
                          <a:solidFill>
                            <a:srgbClr val="231F20"/>
                          </a:solidFill>
                          <a:latin typeface="Century Gothic"/>
                          <a:cs typeface="Century Gothic"/>
                        </a:rPr>
                        <a:t>Forward</a:t>
                      </a:r>
                      <a:r>
                        <a:rPr sz="1750" b="1" spc="5" dirty="0">
                          <a:solidFill>
                            <a:srgbClr val="231F20"/>
                          </a:solidFill>
                          <a:latin typeface="Century Gothic"/>
                          <a:cs typeface="Century Gothic"/>
                        </a:rPr>
                        <a:t> </a:t>
                      </a:r>
                      <a:r>
                        <a:rPr sz="1750" b="1" spc="25" dirty="0">
                          <a:solidFill>
                            <a:srgbClr val="231F20"/>
                          </a:solidFill>
                          <a:latin typeface="Century Gothic"/>
                          <a:cs typeface="Century Gothic"/>
                        </a:rPr>
                        <a:t>Thinking</a:t>
                      </a:r>
                      <a:endParaRPr sz="1750">
                        <a:latin typeface="Century Gothic"/>
                        <a:cs typeface="Century Gothic"/>
                      </a:endParaRPr>
                    </a:p>
                  </a:txBody>
                  <a:tcPr marL="0" marR="0" marT="19050" marB="0">
                    <a:lnT w="53975">
                      <a:solidFill>
                        <a:srgbClr val="FFFFFF"/>
                      </a:solidFill>
                      <a:prstDash val="solid"/>
                    </a:lnT>
                    <a:solidFill>
                      <a:srgbClr val="F57E2A"/>
                    </a:solidFill>
                  </a:tcPr>
                </a:tc>
                <a:tc hMerge="1">
                  <a:txBody>
                    <a:bodyPr/>
                    <a:lstStyle/>
                    <a:p>
                      <a:endParaRPr/>
                    </a:p>
                  </a:txBody>
                  <a:tcPr marL="0" marR="0" marT="0" marB="0"/>
                </a:tc>
                <a:tc gridSpan="2">
                  <a:txBody>
                    <a:bodyPr/>
                    <a:lstStyle/>
                    <a:p>
                      <a:pPr>
                        <a:lnSpc>
                          <a:spcPct val="100000"/>
                        </a:lnSpc>
                      </a:pPr>
                      <a:endParaRPr sz="1600">
                        <a:latin typeface="Times New Roman"/>
                        <a:cs typeface="Times New Roman"/>
                      </a:endParaRPr>
                    </a:p>
                  </a:txBody>
                  <a:tcPr marL="0" marR="0" marT="0" marB="0">
                    <a:lnT w="53975">
                      <a:solidFill>
                        <a:srgbClr val="FFFFFF"/>
                      </a:solidFill>
                      <a:prstDash val="solid"/>
                    </a:lnT>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14" name="object 14"/>
          <p:cNvSpPr/>
          <p:nvPr/>
        </p:nvSpPr>
        <p:spPr>
          <a:xfrm>
            <a:off x="6843672" y="6547449"/>
            <a:ext cx="1112520" cy="974725"/>
          </a:xfrm>
          <a:custGeom>
            <a:avLst/>
            <a:gdLst/>
            <a:ahLst/>
            <a:cxnLst/>
            <a:rect l="l" t="t" r="r" b="b"/>
            <a:pathLst>
              <a:path w="1112520" h="974725">
                <a:moveTo>
                  <a:pt x="530010" y="0"/>
                </a:moveTo>
                <a:lnTo>
                  <a:pt x="0" y="974328"/>
                </a:lnTo>
                <a:lnTo>
                  <a:pt x="1112521" y="974328"/>
                </a:lnTo>
                <a:lnTo>
                  <a:pt x="1112521" y="316872"/>
                </a:lnTo>
                <a:lnTo>
                  <a:pt x="530010" y="0"/>
                </a:lnTo>
                <a:close/>
              </a:path>
            </a:pathLst>
          </a:custGeom>
          <a:solidFill>
            <a:srgbClr val="F47920">
              <a:alpha val="39999"/>
            </a:srgbClr>
          </a:solidFill>
        </p:spPr>
        <p:txBody>
          <a:bodyPr wrap="square" lIns="0" tIns="0" rIns="0" bIns="0" rtlCol="0"/>
          <a:lstStyle/>
          <a:p>
            <a:endParaRPr/>
          </a:p>
        </p:txBody>
      </p:sp>
      <p:sp>
        <p:nvSpPr>
          <p:cNvPr id="15" name="object 15"/>
          <p:cNvSpPr/>
          <p:nvPr/>
        </p:nvSpPr>
        <p:spPr>
          <a:xfrm>
            <a:off x="7083896" y="6833656"/>
            <a:ext cx="872490" cy="688340"/>
          </a:xfrm>
          <a:custGeom>
            <a:avLst/>
            <a:gdLst/>
            <a:ahLst/>
            <a:cxnLst/>
            <a:rect l="l" t="t" r="r" b="b"/>
            <a:pathLst>
              <a:path w="872490" h="688340">
                <a:moveTo>
                  <a:pt x="374321" y="0"/>
                </a:moveTo>
                <a:lnTo>
                  <a:pt x="0" y="688121"/>
                </a:lnTo>
                <a:lnTo>
                  <a:pt x="872297" y="688121"/>
                </a:lnTo>
                <a:lnTo>
                  <a:pt x="872297" y="270885"/>
                </a:lnTo>
                <a:lnTo>
                  <a:pt x="374321" y="0"/>
                </a:lnTo>
                <a:close/>
              </a:path>
            </a:pathLst>
          </a:custGeom>
          <a:solidFill>
            <a:srgbClr val="F47920">
              <a:alpha val="39999"/>
            </a:srgbClr>
          </a:solidFill>
        </p:spPr>
        <p:txBody>
          <a:bodyPr wrap="square" lIns="0" tIns="0" rIns="0" bIns="0" rtlCol="0"/>
          <a:lstStyle/>
          <a:p>
            <a:endParaRPr/>
          </a:p>
        </p:txBody>
      </p:sp>
      <p:sp>
        <p:nvSpPr>
          <p:cNvPr id="16" name="object 16"/>
          <p:cNvSpPr/>
          <p:nvPr/>
        </p:nvSpPr>
        <p:spPr>
          <a:xfrm>
            <a:off x="7324116" y="7119863"/>
            <a:ext cx="632460" cy="401955"/>
          </a:xfrm>
          <a:custGeom>
            <a:avLst/>
            <a:gdLst/>
            <a:ahLst/>
            <a:cxnLst/>
            <a:rect l="l" t="t" r="r" b="b"/>
            <a:pathLst>
              <a:path w="632459" h="401954">
                <a:moveTo>
                  <a:pt x="218631" y="0"/>
                </a:moveTo>
                <a:lnTo>
                  <a:pt x="0" y="401914"/>
                </a:lnTo>
                <a:lnTo>
                  <a:pt x="632077" y="401914"/>
                </a:lnTo>
                <a:lnTo>
                  <a:pt x="632077" y="224903"/>
                </a:lnTo>
                <a:lnTo>
                  <a:pt x="218631" y="0"/>
                </a:lnTo>
                <a:close/>
              </a:path>
            </a:pathLst>
          </a:custGeom>
          <a:solidFill>
            <a:srgbClr val="F47920">
              <a:alpha val="39999"/>
            </a:srgbClr>
          </a:solidFill>
        </p:spPr>
        <p:txBody>
          <a:bodyPr wrap="square" lIns="0" tIns="0" rIns="0" bIns="0" rtlCol="0"/>
          <a:lstStyle/>
          <a:p>
            <a:endParaRPr/>
          </a:p>
        </p:txBody>
      </p:sp>
      <p:sp>
        <p:nvSpPr>
          <p:cNvPr id="17" name="object 17"/>
          <p:cNvSpPr txBox="1"/>
          <p:nvPr/>
        </p:nvSpPr>
        <p:spPr>
          <a:xfrm>
            <a:off x="7296966" y="7127609"/>
            <a:ext cx="37528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Century Gothic"/>
                <a:cs typeface="Century Gothic"/>
              </a:rPr>
              <a:t>pg</a:t>
            </a:r>
            <a:r>
              <a:rPr sz="1000" spc="-70" dirty="0">
                <a:solidFill>
                  <a:srgbClr val="FFFFFF"/>
                </a:solidFill>
                <a:latin typeface="Century Gothic"/>
                <a:cs typeface="Century Gothic"/>
              </a:rPr>
              <a:t> </a:t>
            </a:r>
            <a:r>
              <a:rPr sz="1000" b="1" spc="-5" dirty="0">
                <a:solidFill>
                  <a:srgbClr val="FFFFFF"/>
                </a:solidFill>
                <a:latin typeface="Century Gothic"/>
                <a:cs typeface="Century Gothic"/>
              </a:rPr>
              <a:t>03</a:t>
            </a:r>
            <a:endParaRPr sz="1000">
              <a:latin typeface="Century Gothic"/>
              <a:cs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52520"/>
            <a:ext cx="7956550" cy="2469515"/>
          </a:xfrm>
          <a:custGeom>
            <a:avLst/>
            <a:gdLst/>
            <a:ahLst/>
            <a:cxnLst/>
            <a:rect l="l" t="t" r="r" b="b"/>
            <a:pathLst>
              <a:path w="7956550" h="2469515">
                <a:moveTo>
                  <a:pt x="0" y="0"/>
                </a:moveTo>
                <a:lnTo>
                  <a:pt x="7956194" y="0"/>
                </a:lnTo>
                <a:lnTo>
                  <a:pt x="7956194" y="2469333"/>
                </a:lnTo>
                <a:lnTo>
                  <a:pt x="0" y="2469333"/>
                </a:lnTo>
                <a:lnTo>
                  <a:pt x="0" y="0"/>
                </a:lnTo>
                <a:close/>
              </a:path>
            </a:pathLst>
          </a:custGeom>
          <a:solidFill>
            <a:srgbClr val="F47920"/>
          </a:solidFill>
        </p:spPr>
        <p:txBody>
          <a:bodyPr wrap="square" lIns="0" tIns="0" rIns="0" bIns="0" rtlCol="0"/>
          <a:lstStyle/>
          <a:p>
            <a:endParaRPr/>
          </a:p>
        </p:txBody>
      </p:sp>
      <p:sp>
        <p:nvSpPr>
          <p:cNvPr id="3" name="object 3"/>
          <p:cNvSpPr/>
          <p:nvPr/>
        </p:nvSpPr>
        <p:spPr>
          <a:xfrm>
            <a:off x="0" y="0"/>
            <a:ext cx="7956194" cy="501567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767292" y="4389339"/>
            <a:ext cx="464820" cy="543560"/>
          </a:xfrm>
          <a:custGeom>
            <a:avLst/>
            <a:gdLst/>
            <a:ahLst/>
            <a:cxnLst/>
            <a:rect l="l" t="t" r="r" b="b"/>
            <a:pathLst>
              <a:path w="464820" h="543560">
                <a:moveTo>
                  <a:pt x="464821" y="0"/>
                </a:moveTo>
                <a:lnTo>
                  <a:pt x="388620" y="0"/>
                </a:lnTo>
                <a:lnTo>
                  <a:pt x="0" y="543145"/>
                </a:lnTo>
                <a:lnTo>
                  <a:pt x="76201" y="543145"/>
                </a:lnTo>
                <a:lnTo>
                  <a:pt x="464821" y="0"/>
                </a:lnTo>
                <a:close/>
              </a:path>
            </a:pathLst>
          </a:custGeom>
          <a:solidFill>
            <a:srgbClr val="F47920"/>
          </a:solidFill>
        </p:spPr>
        <p:txBody>
          <a:bodyPr wrap="square" lIns="0" tIns="0" rIns="0" bIns="0" rtlCol="0"/>
          <a:lstStyle/>
          <a:p>
            <a:endParaRPr/>
          </a:p>
        </p:txBody>
      </p:sp>
      <p:sp>
        <p:nvSpPr>
          <p:cNvPr id="5" name="object 5"/>
          <p:cNvSpPr/>
          <p:nvPr/>
        </p:nvSpPr>
        <p:spPr>
          <a:xfrm>
            <a:off x="0" y="4389339"/>
            <a:ext cx="4097020" cy="543560"/>
          </a:xfrm>
          <a:custGeom>
            <a:avLst/>
            <a:gdLst/>
            <a:ahLst/>
            <a:cxnLst/>
            <a:rect l="l" t="t" r="r" b="b"/>
            <a:pathLst>
              <a:path w="4097020" h="543560">
                <a:moveTo>
                  <a:pt x="4096519" y="0"/>
                </a:moveTo>
                <a:lnTo>
                  <a:pt x="0" y="0"/>
                </a:lnTo>
                <a:lnTo>
                  <a:pt x="0" y="543145"/>
                </a:lnTo>
                <a:lnTo>
                  <a:pt x="3707899" y="543145"/>
                </a:lnTo>
                <a:lnTo>
                  <a:pt x="4096519" y="0"/>
                </a:lnTo>
                <a:close/>
              </a:path>
            </a:pathLst>
          </a:custGeom>
          <a:solidFill>
            <a:srgbClr val="BD4618"/>
          </a:solidFill>
        </p:spPr>
        <p:txBody>
          <a:bodyPr wrap="square" lIns="0" tIns="0" rIns="0" bIns="0" rtlCol="0"/>
          <a:lstStyle/>
          <a:p>
            <a:endParaRPr/>
          </a:p>
        </p:txBody>
      </p:sp>
      <p:sp>
        <p:nvSpPr>
          <p:cNvPr id="6" name="object 6"/>
          <p:cNvSpPr txBox="1"/>
          <p:nvPr/>
        </p:nvSpPr>
        <p:spPr>
          <a:xfrm>
            <a:off x="752127" y="4442406"/>
            <a:ext cx="6567805" cy="2393315"/>
          </a:xfrm>
          <a:prstGeom prst="rect">
            <a:avLst/>
          </a:prstGeom>
        </p:spPr>
        <p:txBody>
          <a:bodyPr vert="horz" wrap="square" lIns="0" tIns="12700" rIns="0" bIns="0" rtlCol="0">
            <a:spAutoFit/>
          </a:bodyPr>
          <a:lstStyle/>
          <a:p>
            <a:pPr marL="12700">
              <a:lnSpc>
                <a:spcPct val="100000"/>
              </a:lnSpc>
              <a:spcBef>
                <a:spcPts val="100"/>
              </a:spcBef>
            </a:pPr>
            <a:r>
              <a:rPr sz="2500" b="1" spc="150" dirty="0">
                <a:solidFill>
                  <a:srgbClr val="FFFFFF"/>
                </a:solidFill>
                <a:latin typeface="Century Gothic"/>
                <a:cs typeface="Century Gothic"/>
              </a:rPr>
              <a:t>B</a:t>
            </a:r>
            <a:r>
              <a:rPr sz="2000" b="1" spc="150" dirty="0">
                <a:solidFill>
                  <a:srgbClr val="FFFFFF"/>
                </a:solidFill>
                <a:latin typeface="Century Gothic"/>
                <a:cs typeface="Century Gothic"/>
              </a:rPr>
              <a:t>USINESS</a:t>
            </a:r>
            <a:r>
              <a:rPr sz="2000" b="1" spc="310" dirty="0">
                <a:solidFill>
                  <a:srgbClr val="FFFFFF"/>
                </a:solidFill>
                <a:latin typeface="Century Gothic"/>
                <a:cs typeface="Century Gothic"/>
              </a:rPr>
              <a:t> </a:t>
            </a:r>
            <a:r>
              <a:rPr sz="2500" b="1" spc="150" dirty="0">
                <a:solidFill>
                  <a:srgbClr val="FFFFFF"/>
                </a:solidFill>
                <a:latin typeface="Century Gothic"/>
                <a:cs typeface="Century Gothic"/>
              </a:rPr>
              <a:t>A</a:t>
            </a:r>
            <a:r>
              <a:rPr sz="2000" b="1" spc="150" dirty="0">
                <a:solidFill>
                  <a:srgbClr val="FFFFFF"/>
                </a:solidFill>
                <a:latin typeface="Century Gothic"/>
                <a:cs typeface="Century Gothic"/>
              </a:rPr>
              <a:t>PPROACH</a:t>
            </a:r>
            <a:endParaRPr sz="2000" dirty="0">
              <a:latin typeface="Century Gothic"/>
              <a:cs typeface="Century Gothic"/>
            </a:endParaRPr>
          </a:p>
          <a:p>
            <a:pPr marL="81915" marR="5080" indent="-30480">
              <a:lnSpc>
                <a:spcPts val="1580"/>
              </a:lnSpc>
              <a:spcBef>
                <a:spcPts val="3045"/>
              </a:spcBef>
            </a:pPr>
            <a:r>
              <a:rPr sz="1500" b="1" dirty="0">
                <a:solidFill>
                  <a:srgbClr val="FFFFFF"/>
                </a:solidFill>
                <a:latin typeface="Century Gothic"/>
                <a:cs typeface="Century Gothic"/>
              </a:rPr>
              <a:t>Afriglobal </a:t>
            </a:r>
            <a:r>
              <a:rPr sz="1500" b="1" spc="-5" dirty="0">
                <a:solidFill>
                  <a:srgbClr val="FFFFFF"/>
                </a:solidFill>
                <a:latin typeface="Century Gothic"/>
                <a:cs typeface="Century Gothic"/>
              </a:rPr>
              <a:t>group </a:t>
            </a:r>
            <a:r>
              <a:rPr sz="1500" spc="-5" dirty="0">
                <a:solidFill>
                  <a:srgbClr val="FFFFFF"/>
                </a:solidFill>
                <a:latin typeface="Century Gothic"/>
                <a:cs typeface="Century Gothic"/>
              </a:rPr>
              <a:t>is </a:t>
            </a:r>
            <a:r>
              <a:rPr sz="1500" dirty="0">
                <a:solidFill>
                  <a:srgbClr val="FFFFFF"/>
                </a:solidFill>
                <a:latin typeface="Century Gothic"/>
                <a:cs typeface="Century Gothic"/>
              </a:rPr>
              <a:t>operated </a:t>
            </a:r>
            <a:r>
              <a:rPr sz="1500" spc="-5" dirty="0">
                <a:solidFill>
                  <a:srgbClr val="FFFFFF"/>
                </a:solidFill>
                <a:latin typeface="Century Gothic"/>
                <a:cs typeface="Century Gothic"/>
              </a:rPr>
              <a:t>by Quality </a:t>
            </a:r>
            <a:r>
              <a:rPr sz="1500" dirty="0">
                <a:solidFill>
                  <a:srgbClr val="FFFFFF"/>
                </a:solidFill>
                <a:latin typeface="Century Gothic"/>
                <a:cs typeface="Century Gothic"/>
              </a:rPr>
              <a:t>Management and effective  strategy</a:t>
            </a:r>
            <a:r>
              <a:rPr sz="1500" spc="-175" dirty="0">
                <a:solidFill>
                  <a:srgbClr val="FFFFFF"/>
                </a:solidFill>
                <a:latin typeface="Century Gothic"/>
                <a:cs typeface="Century Gothic"/>
              </a:rPr>
              <a:t> </a:t>
            </a:r>
            <a:r>
              <a:rPr sz="1500" dirty="0">
                <a:solidFill>
                  <a:srgbClr val="FFFFFF"/>
                </a:solidFill>
                <a:latin typeface="Century Gothic"/>
                <a:cs typeface="Century Gothic"/>
              </a:rPr>
              <a:t>creation.</a:t>
            </a:r>
            <a:endParaRPr sz="1500" dirty="0">
              <a:latin typeface="Century Gothic"/>
              <a:cs typeface="Century Gothic"/>
            </a:endParaRPr>
          </a:p>
          <a:p>
            <a:pPr marL="81915" marR="5080" indent="-30480">
              <a:lnSpc>
                <a:spcPts val="1580"/>
              </a:lnSpc>
              <a:spcBef>
                <a:spcPts val="1565"/>
              </a:spcBef>
            </a:pPr>
            <a:r>
              <a:rPr sz="1500" dirty="0">
                <a:solidFill>
                  <a:srgbClr val="FFFFFF"/>
                </a:solidFill>
                <a:latin typeface="Century Gothic"/>
                <a:cs typeface="Century Gothic"/>
              </a:rPr>
              <a:t>We have </a:t>
            </a:r>
            <a:r>
              <a:rPr sz="1500" spc="-5" dirty="0">
                <a:solidFill>
                  <a:srgbClr val="FFFFFF"/>
                </a:solidFill>
                <a:latin typeface="Century Gothic"/>
                <a:cs typeface="Century Gothic"/>
              </a:rPr>
              <a:t>a </a:t>
            </a:r>
            <a:r>
              <a:rPr sz="1500" dirty="0">
                <a:solidFill>
                  <a:srgbClr val="FFFFFF"/>
                </a:solidFill>
                <a:latin typeface="Century Gothic"/>
                <a:cs typeface="Century Gothic"/>
              </a:rPr>
              <a:t>diverse high performance, empowered and engaging  management</a:t>
            </a:r>
            <a:r>
              <a:rPr sz="1500" spc="-175" dirty="0">
                <a:solidFill>
                  <a:srgbClr val="FFFFFF"/>
                </a:solidFill>
                <a:latin typeface="Century Gothic"/>
                <a:cs typeface="Century Gothic"/>
              </a:rPr>
              <a:t> </a:t>
            </a:r>
            <a:r>
              <a:rPr sz="1500" dirty="0">
                <a:solidFill>
                  <a:srgbClr val="FFFFFF"/>
                </a:solidFill>
                <a:latin typeface="Century Gothic"/>
                <a:cs typeface="Century Gothic"/>
              </a:rPr>
              <a:t>team.</a:t>
            </a:r>
            <a:endParaRPr sz="1500" dirty="0">
              <a:latin typeface="Century Gothic"/>
              <a:cs typeface="Century Gothic"/>
            </a:endParaRPr>
          </a:p>
          <a:p>
            <a:pPr marL="81915" marR="5080" indent="-30480">
              <a:lnSpc>
                <a:spcPts val="1580"/>
              </a:lnSpc>
              <a:spcBef>
                <a:spcPts val="1570"/>
              </a:spcBef>
            </a:pPr>
            <a:r>
              <a:rPr sz="1500" dirty="0">
                <a:solidFill>
                  <a:srgbClr val="FFFFFF"/>
                </a:solidFill>
                <a:latin typeface="Century Gothic"/>
                <a:cs typeface="Century Gothic"/>
              </a:rPr>
              <a:t>We treat our employees with human dignity and continously enhance  their</a:t>
            </a:r>
            <a:r>
              <a:rPr sz="1500" spc="-175" dirty="0">
                <a:solidFill>
                  <a:srgbClr val="FFFFFF"/>
                </a:solidFill>
                <a:latin typeface="Century Gothic"/>
                <a:cs typeface="Century Gothic"/>
              </a:rPr>
              <a:t> </a:t>
            </a:r>
            <a:r>
              <a:rPr sz="1500" dirty="0">
                <a:solidFill>
                  <a:srgbClr val="FFFFFF"/>
                </a:solidFill>
                <a:latin typeface="Century Gothic"/>
                <a:cs typeface="Century Gothic"/>
              </a:rPr>
              <a:t>competency.</a:t>
            </a:r>
            <a:endParaRPr sz="1500" dirty="0">
              <a:latin typeface="Century Gothic"/>
              <a:cs typeface="Century Gothic"/>
            </a:endParaRPr>
          </a:p>
        </p:txBody>
      </p:sp>
      <p:sp>
        <p:nvSpPr>
          <p:cNvPr id="7" name="object 7"/>
          <p:cNvSpPr/>
          <p:nvPr/>
        </p:nvSpPr>
        <p:spPr>
          <a:xfrm>
            <a:off x="-3" y="5088569"/>
            <a:ext cx="7956550" cy="25400"/>
          </a:xfrm>
          <a:custGeom>
            <a:avLst/>
            <a:gdLst/>
            <a:ahLst/>
            <a:cxnLst/>
            <a:rect l="l" t="t" r="r" b="b"/>
            <a:pathLst>
              <a:path w="7956550" h="25400">
                <a:moveTo>
                  <a:pt x="0" y="25397"/>
                </a:moveTo>
                <a:lnTo>
                  <a:pt x="7956197" y="25397"/>
                </a:lnTo>
                <a:lnTo>
                  <a:pt x="7956197" y="0"/>
                </a:lnTo>
                <a:lnTo>
                  <a:pt x="0" y="0"/>
                </a:lnTo>
                <a:lnTo>
                  <a:pt x="0" y="25397"/>
                </a:lnTo>
                <a:close/>
              </a:path>
            </a:pathLst>
          </a:custGeom>
          <a:solidFill>
            <a:srgbClr val="FFFFFF"/>
          </a:solidFill>
        </p:spPr>
        <p:txBody>
          <a:bodyPr wrap="square" lIns="0" tIns="0" rIns="0" bIns="0" rtlCol="0"/>
          <a:lstStyle/>
          <a:p>
            <a:endParaRPr/>
          </a:p>
        </p:txBody>
      </p:sp>
      <p:sp>
        <p:nvSpPr>
          <p:cNvPr id="8" name="object 8"/>
          <p:cNvSpPr/>
          <p:nvPr/>
        </p:nvSpPr>
        <p:spPr>
          <a:xfrm>
            <a:off x="-3" y="5005392"/>
            <a:ext cx="7956550" cy="0"/>
          </a:xfrm>
          <a:custGeom>
            <a:avLst/>
            <a:gdLst/>
            <a:ahLst/>
            <a:cxnLst/>
            <a:rect l="l" t="t" r="r" b="b"/>
            <a:pathLst>
              <a:path w="7956550">
                <a:moveTo>
                  <a:pt x="0" y="0"/>
                </a:moveTo>
                <a:lnTo>
                  <a:pt x="7956197" y="0"/>
                </a:lnTo>
              </a:path>
            </a:pathLst>
          </a:custGeom>
          <a:ln w="25397">
            <a:solidFill>
              <a:srgbClr val="F47920"/>
            </a:solidFill>
          </a:ln>
        </p:spPr>
        <p:txBody>
          <a:bodyPr wrap="square" lIns="0" tIns="0" rIns="0" bIns="0" rtlCol="0"/>
          <a:lstStyle/>
          <a:p>
            <a:endParaRPr/>
          </a:p>
        </p:txBody>
      </p:sp>
      <p:sp>
        <p:nvSpPr>
          <p:cNvPr id="9" name="object 9"/>
          <p:cNvSpPr/>
          <p:nvPr/>
        </p:nvSpPr>
        <p:spPr>
          <a:xfrm>
            <a:off x="0" y="6547449"/>
            <a:ext cx="1112520" cy="974725"/>
          </a:xfrm>
          <a:custGeom>
            <a:avLst/>
            <a:gdLst/>
            <a:ahLst/>
            <a:cxnLst/>
            <a:rect l="l" t="t" r="r" b="b"/>
            <a:pathLst>
              <a:path w="1112520" h="974725">
                <a:moveTo>
                  <a:pt x="582512" y="0"/>
                </a:moveTo>
                <a:lnTo>
                  <a:pt x="0" y="316872"/>
                </a:lnTo>
                <a:lnTo>
                  <a:pt x="0" y="974328"/>
                </a:lnTo>
                <a:lnTo>
                  <a:pt x="1112522" y="974328"/>
                </a:lnTo>
                <a:lnTo>
                  <a:pt x="582512" y="0"/>
                </a:lnTo>
                <a:close/>
              </a:path>
            </a:pathLst>
          </a:custGeom>
          <a:solidFill>
            <a:srgbClr val="FFFFFF">
              <a:alpha val="39999"/>
            </a:srgbClr>
          </a:solidFill>
        </p:spPr>
        <p:txBody>
          <a:bodyPr wrap="square" lIns="0" tIns="0" rIns="0" bIns="0" rtlCol="0"/>
          <a:lstStyle/>
          <a:p>
            <a:endParaRPr/>
          </a:p>
        </p:txBody>
      </p:sp>
      <p:sp>
        <p:nvSpPr>
          <p:cNvPr id="10" name="object 10"/>
          <p:cNvSpPr/>
          <p:nvPr/>
        </p:nvSpPr>
        <p:spPr>
          <a:xfrm>
            <a:off x="0" y="6833656"/>
            <a:ext cx="872490" cy="688340"/>
          </a:xfrm>
          <a:custGeom>
            <a:avLst/>
            <a:gdLst/>
            <a:ahLst/>
            <a:cxnLst/>
            <a:rect l="l" t="t" r="r" b="b"/>
            <a:pathLst>
              <a:path w="872490" h="688340">
                <a:moveTo>
                  <a:pt x="497977" y="0"/>
                </a:moveTo>
                <a:lnTo>
                  <a:pt x="0" y="270885"/>
                </a:lnTo>
                <a:lnTo>
                  <a:pt x="0" y="688121"/>
                </a:lnTo>
                <a:lnTo>
                  <a:pt x="872298" y="688121"/>
                </a:lnTo>
                <a:lnTo>
                  <a:pt x="497977" y="0"/>
                </a:lnTo>
                <a:close/>
              </a:path>
            </a:pathLst>
          </a:custGeom>
          <a:solidFill>
            <a:srgbClr val="FFFFFF">
              <a:alpha val="39999"/>
            </a:srgbClr>
          </a:solidFill>
        </p:spPr>
        <p:txBody>
          <a:bodyPr wrap="square" lIns="0" tIns="0" rIns="0" bIns="0" rtlCol="0"/>
          <a:lstStyle/>
          <a:p>
            <a:endParaRPr/>
          </a:p>
        </p:txBody>
      </p:sp>
      <p:sp>
        <p:nvSpPr>
          <p:cNvPr id="11" name="object 11"/>
          <p:cNvSpPr/>
          <p:nvPr/>
        </p:nvSpPr>
        <p:spPr>
          <a:xfrm>
            <a:off x="0" y="7119863"/>
            <a:ext cx="632460" cy="401955"/>
          </a:xfrm>
          <a:custGeom>
            <a:avLst/>
            <a:gdLst/>
            <a:ahLst/>
            <a:cxnLst/>
            <a:rect l="l" t="t" r="r" b="b"/>
            <a:pathLst>
              <a:path w="632460" h="401954">
                <a:moveTo>
                  <a:pt x="413445" y="0"/>
                </a:moveTo>
                <a:lnTo>
                  <a:pt x="0" y="224903"/>
                </a:lnTo>
                <a:lnTo>
                  <a:pt x="0" y="401914"/>
                </a:lnTo>
                <a:lnTo>
                  <a:pt x="632077" y="401914"/>
                </a:lnTo>
                <a:lnTo>
                  <a:pt x="413445" y="0"/>
                </a:lnTo>
                <a:close/>
              </a:path>
            </a:pathLst>
          </a:custGeom>
          <a:solidFill>
            <a:srgbClr val="FFFFFF">
              <a:alpha val="39999"/>
            </a:srgbClr>
          </a:solidFill>
        </p:spPr>
        <p:txBody>
          <a:bodyPr wrap="square" lIns="0" tIns="0" rIns="0" bIns="0" rtlCol="0"/>
          <a:lstStyle/>
          <a:p>
            <a:endParaRPr/>
          </a:p>
        </p:txBody>
      </p:sp>
      <p:sp>
        <p:nvSpPr>
          <p:cNvPr id="12" name="object 12"/>
          <p:cNvSpPr txBox="1"/>
          <p:nvPr/>
        </p:nvSpPr>
        <p:spPr>
          <a:xfrm>
            <a:off x="237643" y="7127609"/>
            <a:ext cx="37528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231F20"/>
                </a:solidFill>
                <a:latin typeface="Century Gothic"/>
                <a:cs typeface="Century Gothic"/>
              </a:rPr>
              <a:t>pg</a:t>
            </a:r>
            <a:r>
              <a:rPr sz="1000" spc="-70" dirty="0">
                <a:solidFill>
                  <a:srgbClr val="231F20"/>
                </a:solidFill>
                <a:latin typeface="Century Gothic"/>
                <a:cs typeface="Century Gothic"/>
              </a:rPr>
              <a:t> </a:t>
            </a:r>
            <a:r>
              <a:rPr sz="1000" b="1" spc="-5" dirty="0">
                <a:solidFill>
                  <a:srgbClr val="231F20"/>
                </a:solidFill>
                <a:latin typeface="Century Gothic"/>
                <a:cs typeface="Century Gothic"/>
              </a:rPr>
              <a:t>04</a:t>
            </a:r>
            <a:endParaRPr sz="1000">
              <a:latin typeface="Century Gothic"/>
              <a:cs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157" y="2020892"/>
            <a:ext cx="6522231" cy="3200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059132" y="503931"/>
            <a:ext cx="464820" cy="543560"/>
          </a:xfrm>
          <a:custGeom>
            <a:avLst/>
            <a:gdLst/>
            <a:ahLst/>
            <a:cxnLst/>
            <a:rect l="l" t="t" r="r" b="b"/>
            <a:pathLst>
              <a:path w="464820" h="543560">
                <a:moveTo>
                  <a:pt x="464821" y="0"/>
                </a:moveTo>
                <a:lnTo>
                  <a:pt x="388619" y="0"/>
                </a:lnTo>
                <a:lnTo>
                  <a:pt x="0" y="543145"/>
                </a:lnTo>
                <a:lnTo>
                  <a:pt x="76200" y="543145"/>
                </a:lnTo>
                <a:lnTo>
                  <a:pt x="464821" y="0"/>
                </a:lnTo>
                <a:close/>
              </a:path>
            </a:pathLst>
          </a:custGeom>
          <a:solidFill>
            <a:srgbClr val="BD4618"/>
          </a:solidFill>
        </p:spPr>
        <p:txBody>
          <a:bodyPr wrap="square" lIns="0" tIns="0" rIns="0" bIns="0" rtlCol="0"/>
          <a:lstStyle/>
          <a:p>
            <a:endParaRPr/>
          </a:p>
        </p:txBody>
      </p:sp>
      <p:sp>
        <p:nvSpPr>
          <p:cNvPr id="4" name="object 4"/>
          <p:cNvSpPr/>
          <p:nvPr/>
        </p:nvSpPr>
        <p:spPr>
          <a:xfrm>
            <a:off x="2209" y="503931"/>
            <a:ext cx="7386320" cy="543560"/>
          </a:xfrm>
          <a:custGeom>
            <a:avLst/>
            <a:gdLst/>
            <a:ahLst/>
            <a:cxnLst/>
            <a:rect l="l" t="t" r="r" b="b"/>
            <a:pathLst>
              <a:path w="7386320" h="543560">
                <a:moveTo>
                  <a:pt x="7386150" y="0"/>
                </a:moveTo>
                <a:lnTo>
                  <a:pt x="0" y="0"/>
                </a:lnTo>
                <a:lnTo>
                  <a:pt x="0" y="543145"/>
                </a:lnTo>
                <a:lnTo>
                  <a:pt x="6997529" y="543145"/>
                </a:lnTo>
                <a:lnTo>
                  <a:pt x="7386150" y="0"/>
                </a:lnTo>
                <a:close/>
              </a:path>
            </a:pathLst>
          </a:custGeom>
          <a:solidFill>
            <a:srgbClr val="F5821F"/>
          </a:solidFill>
        </p:spPr>
        <p:txBody>
          <a:bodyPr wrap="square" lIns="0" tIns="0" rIns="0" bIns="0" rtlCol="0"/>
          <a:lstStyle/>
          <a:p>
            <a:endParaRPr/>
          </a:p>
        </p:txBody>
      </p:sp>
      <p:sp>
        <p:nvSpPr>
          <p:cNvPr id="5" name="object 5"/>
          <p:cNvSpPr txBox="1">
            <a:spLocks noGrp="1"/>
          </p:cNvSpPr>
          <p:nvPr>
            <p:ph type="title"/>
          </p:nvPr>
        </p:nvSpPr>
        <p:spPr>
          <a:xfrm>
            <a:off x="642669" y="547838"/>
            <a:ext cx="6142990" cy="396875"/>
          </a:xfrm>
          <a:prstGeom prst="rect">
            <a:avLst/>
          </a:prstGeom>
        </p:spPr>
        <p:txBody>
          <a:bodyPr vert="horz" wrap="square" lIns="0" tIns="17145" rIns="0" bIns="0" rtlCol="0">
            <a:spAutoFit/>
          </a:bodyPr>
          <a:lstStyle/>
          <a:p>
            <a:pPr marL="12700">
              <a:lnSpc>
                <a:spcPct val="100000"/>
              </a:lnSpc>
              <a:spcBef>
                <a:spcPts val="135"/>
              </a:spcBef>
            </a:pPr>
            <a:r>
              <a:rPr sz="2400" spc="-10" dirty="0"/>
              <a:t>M</a:t>
            </a:r>
            <a:r>
              <a:rPr sz="1950" spc="-10" dirty="0"/>
              <a:t>ANAGEMENT</a:t>
            </a:r>
            <a:r>
              <a:rPr lang="en-GB" sz="1950" spc="-10" dirty="0"/>
              <a:t> PROFILE</a:t>
            </a:r>
            <a:r>
              <a:rPr sz="2400" spc="-10" dirty="0"/>
              <a:t>/B</a:t>
            </a:r>
            <a:r>
              <a:rPr sz="1950" spc="-10" dirty="0"/>
              <a:t>OARD </a:t>
            </a:r>
            <a:r>
              <a:rPr sz="1950" spc="-15" dirty="0"/>
              <a:t>MEMBERS</a:t>
            </a:r>
            <a:r>
              <a:rPr sz="1950" spc="360" dirty="0"/>
              <a:t> </a:t>
            </a:r>
            <a:r>
              <a:rPr sz="1950" spc="-15" dirty="0"/>
              <a:t>PROFILE</a:t>
            </a:r>
            <a:endParaRPr sz="1950" dirty="0"/>
          </a:p>
        </p:txBody>
      </p:sp>
      <p:sp>
        <p:nvSpPr>
          <p:cNvPr id="7" name="object 7"/>
          <p:cNvSpPr/>
          <p:nvPr/>
        </p:nvSpPr>
        <p:spPr>
          <a:xfrm>
            <a:off x="518867" y="1252487"/>
            <a:ext cx="1621790" cy="1766570"/>
          </a:xfrm>
          <a:custGeom>
            <a:avLst/>
            <a:gdLst/>
            <a:ahLst/>
            <a:cxnLst/>
            <a:rect l="l" t="t" r="r" b="b"/>
            <a:pathLst>
              <a:path w="1621789" h="1766570">
                <a:moveTo>
                  <a:pt x="0" y="0"/>
                </a:moveTo>
                <a:lnTo>
                  <a:pt x="1621228" y="0"/>
                </a:lnTo>
                <a:lnTo>
                  <a:pt x="1621228" y="1765980"/>
                </a:lnTo>
                <a:lnTo>
                  <a:pt x="0" y="1765980"/>
                </a:lnTo>
                <a:lnTo>
                  <a:pt x="0" y="0"/>
                </a:lnTo>
                <a:close/>
              </a:path>
            </a:pathLst>
          </a:custGeom>
          <a:ln w="12697">
            <a:solidFill>
              <a:srgbClr val="F47920"/>
            </a:solidFill>
          </a:ln>
        </p:spPr>
        <p:txBody>
          <a:bodyPr wrap="square" lIns="0" tIns="0" rIns="0" bIns="0" rtlCol="0"/>
          <a:lstStyle/>
          <a:p>
            <a:endParaRPr/>
          </a:p>
        </p:txBody>
      </p:sp>
      <p:sp>
        <p:nvSpPr>
          <p:cNvPr id="8" name="object 8"/>
          <p:cNvSpPr/>
          <p:nvPr/>
        </p:nvSpPr>
        <p:spPr>
          <a:xfrm>
            <a:off x="6843672" y="6547449"/>
            <a:ext cx="1112520" cy="974725"/>
          </a:xfrm>
          <a:custGeom>
            <a:avLst/>
            <a:gdLst/>
            <a:ahLst/>
            <a:cxnLst/>
            <a:rect l="l" t="t" r="r" b="b"/>
            <a:pathLst>
              <a:path w="1112520" h="974725">
                <a:moveTo>
                  <a:pt x="530010" y="0"/>
                </a:moveTo>
                <a:lnTo>
                  <a:pt x="0" y="974328"/>
                </a:lnTo>
                <a:lnTo>
                  <a:pt x="1112521" y="974328"/>
                </a:lnTo>
                <a:lnTo>
                  <a:pt x="1112521" y="316872"/>
                </a:lnTo>
                <a:lnTo>
                  <a:pt x="530010" y="0"/>
                </a:lnTo>
                <a:close/>
              </a:path>
            </a:pathLst>
          </a:custGeom>
          <a:solidFill>
            <a:srgbClr val="F47920">
              <a:alpha val="39999"/>
            </a:srgbClr>
          </a:solidFill>
        </p:spPr>
        <p:txBody>
          <a:bodyPr wrap="square" lIns="0" tIns="0" rIns="0" bIns="0" rtlCol="0"/>
          <a:lstStyle/>
          <a:p>
            <a:endParaRPr/>
          </a:p>
        </p:txBody>
      </p:sp>
      <p:sp>
        <p:nvSpPr>
          <p:cNvPr id="9" name="object 9"/>
          <p:cNvSpPr/>
          <p:nvPr/>
        </p:nvSpPr>
        <p:spPr>
          <a:xfrm>
            <a:off x="7083896" y="6833656"/>
            <a:ext cx="872490" cy="688340"/>
          </a:xfrm>
          <a:custGeom>
            <a:avLst/>
            <a:gdLst/>
            <a:ahLst/>
            <a:cxnLst/>
            <a:rect l="l" t="t" r="r" b="b"/>
            <a:pathLst>
              <a:path w="872490" h="688340">
                <a:moveTo>
                  <a:pt x="374321" y="0"/>
                </a:moveTo>
                <a:lnTo>
                  <a:pt x="0" y="688121"/>
                </a:lnTo>
                <a:lnTo>
                  <a:pt x="872297" y="688121"/>
                </a:lnTo>
                <a:lnTo>
                  <a:pt x="872297" y="270885"/>
                </a:lnTo>
                <a:lnTo>
                  <a:pt x="374321" y="0"/>
                </a:lnTo>
                <a:close/>
              </a:path>
            </a:pathLst>
          </a:custGeom>
          <a:solidFill>
            <a:srgbClr val="F47920">
              <a:alpha val="39999"/>
            </a:srgbClr>
          </a:solidFill>
        </p:spPr>
        <p:txBody>
          <a:bodyPr wrap="square" lIns="0" tIns="0" rIns="0" bIns="0" rtlCol="0"/>
          <a:lstStyle/>
          <a:p>
            <a:endParaRPr/>
          </a:p>
        </p:txBody>
      </p:sp>
      <p:sp>
        <p:nvSpPr>
          <p:cNvPr id="10" name="object 10"/>
          <p:cNvSpPr/>
          <p:nvPr/>
        </p:nvSpPr>
        <p:spPr>
          <a:xfrm>
            <a:off x="7324116" y="7119863"/>
            <a:ext cx="632460" cy="401955"/>
          </a:xfrm>
          <a:custGeom>
            <a:avLst/>
            <a:gdLst/>
            <a:ahLst/>
            <a:cxnLst/>
            <a:rect l="l" t="t" r="r" b="b"/>
            <a:pathLst>
              <a:path w="632459" h="401954">
                <a:moveTo>
                  <a:pt x="218631" y="0"/>
                </a:moveTo>
                <a:lnTo>
                  <a:pt x="0" y="401914"/>
                </a:lnTo>
                <a:lnTo>
                  <a:pt x="632077" y="401914"/>
                </a:lnTo>
                <a:lnTo>
                  <a:pt x="632077" y="224903"/>
                </a:lnTo>
                <a:lnTo>
                  <a:pt x="218631" y="0"/>
                </a:lnTo>
                <a:close/>
              </a:path>
            </a:pathLst>
          </a:custGeom>
          <a:solidFill>
            <a:srgbClr val="F47920">
              <a:alpha val="39999"/>
            </a:srgbClr>
          </a:solidFill>
        </p:spPr>
        <p:txBody>
          <a:bodyPr wrap="square" lIns="0" tIns="0" rIns="0" bIns="0" rtlCol="0"/>
          <a:lstStyle/>
          <a:p>
            <a:endParaRPr/>
          </a:p>
        </p:txBody>
      </p:sp>
      <p:sp>
        <p:nvSpPr>
          <p:cNvPr id="11" name="object 11"/>
          <p:cNvSpPr txBox="1"/>
          <p:nvPr/>
        </p:nvSpPr>
        <p:spPr>
          <a:xfrm>
            <a:off x="7296966" y="7127609"/>
            <a:ext cx="37528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231F20"/>
                </a:solidFill>
                <a:latin typeface="Century Gothic"/>
                <a:cs typeface="Century Gothic"/>
              </a:rPr>
              <a:t>pg</a:t>
            </a:r>
            <a:r>
              <a:rPr sz="1000" spc="-70" dirty="0">
                <a:solidFill>
                  <a:srgbClr val="231F20"/>
                </a:solidFill>
                <a:latin typeface="Century Gothic"/>
                <a:cs typeface="Century Gothic"/>
              </a:rPr>
              <a:t> </a:t>
            </a:r>
            <a:r>
              <a:rPr sz="1000" b="1" spc="-5" dirty="0">
                <a:solidFill>
                  <a:srgbClr val="231F20"/>
                </a:solidFill>
                <a:latin typeface="Century Gothic"/>
                <a:cs typeface="Century Gothic"/>
              </a:rPr>
              <a:t>05</a:t>
            </a:r>
            <a:endParaRPr sz="1000">
              <a:latin typeface="Century Gothic"/>
              <a:cs typeface="Century Gothic"/>
            </a:endParaRPr>
          </a:p>
        </p:txBody>
      </p:sp>
      <p:sp>
        <p:nvSpPr>
          <p:cNvPr id="14" name="object 14"/>
          <p:cNvSpPr txBox="1"/>
          <p:nvPr/>
        </p:nvSpPr>
        <p:spPr>
          <a:xfrm>
            <a:off x="2342578" y="1238666"/>
            <a:ext cx="4990465" cy="1579277"/>
          </a:xfrm>
          <a:prstGeom prst="rect">
            <a:avLst/>
          </a:prstGeom>
        </p:spPr>
        <p:txBody>
          <a:bodyPr vert="horz" wrap="square" lIns="0" tIns="14604" rIns="0" bIns="0" rtlCol="0">
            <a:spAutoFit/>
          </a:bodyPr>
          <a:lstStyle/>
          <a:p>
            <a:pPr marL="12700">
              <a:lnSpc>
                <a:spcPts val="1720"/>
              </a:lnSpc>
            </a:pPr>
            <a:r>
              <a:rPr sz="1550" b="1" spc="5" dirty="0">
                <a:solidFill>
                  <a:srgbClr val="BD4618"/>
                </a:solidFill>
                <a:latin typeface="Century Gothic"/>
                <a:cs typeface="Century Gothic"/>
              </a:rPr>
              <a:t>EXECUTIVE</a:t>
            </a:r>
            <a:r>
              <a:rPr sz="1550" b="1" spc="-5" dirty="0">
                <a:solidFill>
                  <a:srgbClr val="BD4618"/>
                </a:solidFill>
                <a:latin typeface="Century Gothic"/>
                <a:cs typeface="Century Gothic"/>
              </a:rPr>
              <a:t> </a:t>
            </a:r>
            <a:r>
              <a:rPr sz="1550" b="1" spc="5" dirty="0">
                <a:solidFill>
                  <a:srgbClr val="BD4618"/>
                </a:solidFill>
                <a:latin typeface="Century Gothic"/>
                <a:cs typeface="Century Gothic"/>
              </a:rPr>
              <a:t>DIRECTOR:</a:t>
            </a:r>
            <a:endParaRPr lang="en-GB" sz="1550" dirty="0">
              <a:latin typeface="Century Gothic"/>
              <a:cs typeface="Century Gothic"/>
            </a:endParaRPr>
          </a:p>
          <a:p>
            <a:pPr marL="12700">
              <a:lnSpc>
                <a:spcPts val="1720"/>
              </a:lnSpc>
            </a:pPr>
            <a:r>
              <a:rPr lang="en-GB" sz="1550" spc="10" dirty="0">
                <a:solidFill>
                  <a:srgbClr val="BD4618"/>
                </a:solidFill>
                <a:latin typeface="Century Gothic"/>
                <a:cs typeface="Century Gothic"/>
              </a:rPr>
              <a:t>GROUP </a:t>
            </a:r>
            <a:r>
              <a:rPr lang="en-GB" sz="1550" spc="5" dirty="0">
                <a:solidFill>
                  <a:srgbClr val="BD4618"/>
                </a:solidFill>
                <a:latin typeface="Century Gothic"/>
                <a:cs typeface="Century Gothic"/>
              </a:rPr>
              <a:t>CHIEF EXECUTIVE</a:t>
            </a:r>
            <a:r>
              <a:rPr lang="en-GB" sz="1550" spc="-20" dirty="0">
                <a:solidFill>
                  <a:srgbClr val="BD4618"/>
                </a:solidFill>
                <a:latin typeface="Century Gothic"/>
                <a:cs typeface="Century Gothic"/>
              </a:rPr>
              <a:t> </a:t>
            </a:r>
            <a:r>
              <a:rPr lang="en-GB" sz="1550" spc="5" dirty="0">
                <a:solidFill>
                  <a:srgbClr val="BD4618"/>
                </a:solidFill>
                <a:latin typeface="Century Gothic"/>
                <a:cs typeface="Century Gothic"/>
              </a:rPr>
              <a:t>OFFICER</a:t>
            </a:r>
            <a:endParaRPr lang="en-GB" sz="1550" dirty="0">
              <a:latin typeface="Century Gothic"/>
              <a:cs typeface="Century Gothic"/>
            </a:endParaRPr>
          </a:p>
          <a:p>
            <a:pPr marL="46355" marR="5080" indent="7620" algn="just">
              <a:lnSpc>
                <a:spcPts val="1240"/>
              </a:lnSpc>
              <a:spcBef>
                <a:spcPts val="360"/>
              </a:spcBef>
            </a:pPr>
            <a:r>
              <a:rPr sz="1100" spc="25" dirty="0">
                <a:solidFill>
                  <a:srgbClr val="231F20"/>
                </a:solidFill>
                <a:latin typeface="Century Gothic"/>
                <a:cs typeface="Century Gothic"/>
              </a:rPr>
              <a:t>Mr. </a:t>
            </a:r>
            <a:r>
              <a:rPr sz="1100" spc="30" dirty="0">
                <a:solidFill>
                  <a:srgbClr val="231F20"/>
                </a:solidFill>
                <a:latin typeface="Century Gothic"/>
                <a:cs typeface="Century Gothic"/>
              </a:rPr>
              <a:t>Maneesh Garg </a:t>
            </a:r>
            <a:r>
              <a:rPr sz="1100" spc="15" dirty="0">
                <a:solidFill>
                  <a:srgbClr val="231F20"/>
                </a:solidFill>
                <a:latin typeface="Century Gothic"/>
                <a:cs typeface="Century Gothic"/>
              </a:rPr>
              <a:t>is </a:t>
            </a:r>
            <a:r>
              <a:rPr sz="1100" spc="-5" dirty="0">
                <a:solidFill>
                  <a:srgbClr val="231F20"/>
                </a:solidFill>
                <a:latin typeface="Century Gothic"/>
                <a:cs typeface="Century Gothic"/>
              </a:rPr>
              <a:t>a </a:t>
            </a:r>
            <a:r>
              <a:rPr sz="1100" spc="30" dirty="0">
                <a:solidFill>
                  <a:srgbClr val="231F20"/>
                </a:solidFill>
                <a:latin typeface="Century Gothic"/>
                <a:cs typeface="Century Gothic"/>
              </a:rPr>
              <a:t>serial </a:t>
            </a:r>
            <a:r>
              <a:rPr sz="1100" spc="35" dirty="0">
                <a:solidFill>
                  <a:srgbClr val="231F20"/>
                </a:solidFill>
                <a:latin typeface="Century Gothic"/>
                <a:cs typeface="Century Gothic"/>
              </a:rPr>
              <a:t>entrepreneur </a:t>
            </a:r>
            <a:r>
              <a:rPr sz="1100" spc="25" dirty="0">
                <a:solidFill>
                  <a:srgbClr val="231F20"/>
                </a:solidFill>
                <a:latin typeface="Century Gothic"/>
                <a:cs typeface="Century Gothic"/>
              </a:rPr>
              <a:t>who has </a:t>
            </a:r>
            <a:r>
              <a:rPr sz="1100" spc="35" dirty="0">
                <a:solidFill>
                  <a:srgbClr val="231F20"/>
                </a:solidFill>
                <a:latin typeface="Century Gothic"/>
                <a:cs typeface="Century Gothic"/>
              </a:rPr>
              <a:t>successfully  </a:t>
            </a:r>
            <a:r>
              <a:rPr sz="1100" dirty="0">
                <a:solidFill>
                  <a:srgbClr val="231F20"/>
                </a:solidFill>
                <a:latin typeface="Century Gothic"/>
                <a:cs typeface="Century Gothic"/>
              </a:rPr>
              <a:t>transformed the </a:t>
            </a:r>
            <a:r>
              <a:rPr sz="1100" spc="-5" dirty="0">
                <a:solidFill>
                  <a:srgbClr val="231F20"/>
                </a:solidFill>
                <a:latin typeface="Century Gothic"/>
                <a:cs typeface="Century Gothic"/>
              </a:rPr>
              <a:t>Family </a:t>
            </a:r>
            <a:r>
              <a:rPr sz="1100" dirty="0">
                <a:solidFill>
                  <a:srgbClr val="231F20"/>
                </a:solidFill>
                <a:latin typeface="Century Gothic"/>
                <a:cs typeface="Century Gothic"/>
              </a:rPr>
              <a:t>business, Afriglobal Group from </a:t>
            </a:r>
            <a:r>
              <a:rPr sz="1100" spc="-5" dirty="0">
                <a:solidFill>
                  <a:srgbClr val="231F20"/>
                </a:solidFill>
                <a:latin typeface="Century Gothic"/>
                <a:cs typeface="Century Gothic"/>
              </a:rPr>
              <a:t>a </a:t>
            </a:r>
            <a:r>
              <a:rPr sz="1100" dirty="0">
                <a:solidFill>
                  <a:srgbClr val="231F20"/>
                </a:solidFill>
                <a:latin typeface="Century Gothic"/>
                <a:cs typeface="Century Gothic"/>
              </a:rPr>
              <a:t>trading and  distribution company of raw chemicals and soft commodities to include  other industries covering Healthcare, </a:t>
            </a:r>
            <a:r>
              <a:rPr sz="1100" spc="-5" dirty="0">
                <a:solidFill>
                  <a:srgbClr val="231F20"/>
                </a:solidFill>
                <a:latin typeface="Century Gothic"/>
                <a:cs typeface="Century Gothic"/>
              </a:rPr>
              <a:t>supply </a:t>
            </a:r>
            <a:r>
              <a:rPr sz="1100" dirty="0">
                <a:solidFill>
                  <a:srgbClr val="231F20"/>
                </a:solidFill>
                <a:latin typeface="Century Gothic"/>
                <a:cs typeface="Century Gothic"/>
              </a:rPr>
              <a:t>chain management and  integrated logistics. He has </a:t>
            </a:r>
            <a:r>
              <a:rPr sz="1100" spc="-5" dirty="0">
                <a:solidFill>
                  <a:srgbClr val="231F20"/>
                </a:solidFill>
                <a:latin typeface="Century Gothic"/>
                <a:cs typeface="Century Gothic"/>
              </a:rPr>
              <a:t>a </a:t>
            </a:r>
            <a:r>
              <a:rPr sz="1100" dirty="0">
                <a:solidFill>
                  <a:srgbClr val="231F20"/>
                </a:solidFill>
                <a:latin typeface="Century Gothic"/>
                <a:cs typeface="Century Gothic"/>
              </a:rPr>
              <a:t>rst degree in Politics, Philosophy and  Economics at the University of Oxford, UK and </a:t>
            </a:r>
            <a:r>
              <a:rPr sz="1100" spc="-5" dirty="0">
                <a:solidFill>
                  <a:srgbClr val="231F20"/>
                </a:solidFill>
                <a:latin typeface="Century Gothic"/>
                <a:cs typeface="Century Gothic"/>
              </a:rPr>
              <a:t>a </a:t>
            </a:r>
            <a:r>
              <a:rPr sz="1100" dirty="0">
                <a:solidFill>
                  <a:srgbClr val="231F20"/>
                </a:solidFill>
                <a:latin typeface="Century Gothic"/>
                <a:cs typeface="Century Gothic"/>
              </a:rPr>
              <a:t>Master's Degree in  Economics</a:t>
            </a:r>
            <a:r>
              <a:rPr sz="1100" spc="-130" dirty="0">
                <a:solidFill>
                  <a:srgbClr val="231F20"/>
                </a:solidFill>
                <a:latin typeface="Century Gothic"/>
                <a:cs typeface="Century Gothic"/>
              </a:rPr>
              <a:t> </a:t>
            </a:r>
            <a:r>
              <a:rPr sz="1100" dirty="0">
                <a:solidFill>
                  <a:srgbClr val="231F20"/>
                </a:solidFill>
                <a:latin typeface="Century Gothic"/>
                <a:cs typeface="Century Gothic"/>
              </a:rPr>
              <a:t>at</a:t>
            </a:r>
            <a:r>
              <a:rPr sz="1100" spc="-125" dirty="0">
                <a:solidFill>
                  <a:srgbClr val="231F20"/>
                </a:solidFill>
                <a:latin typeface="Century Gothic"/>
                <a:cs typeface="Century Gothic"/>
              </a:rPr>
              <a:t> </a:t>
            </a:r>
            <a:r>
              <a:rPr sz="1100" dirty="0">
                <a:solidFill>
                  <a:srgbClr val="231F20"/>
                </a:solidFill>
                <a:latin typeface="Century Gothic"/>
                <a:cs typeface="Century Gothic"/>
              </a:rPr>
              <a:t>the</a:t>
            </a:r>
            <a:r>
              <a:rPr sz="1100" spc="-125" dirty="0">
                <a:solidFill>
                  <a:srgbClr val="231F20"/>
                </a:solidFill>
                <a:latin typeface="Century Gothic"/>
                <a:cs typeface="Century Gothic"/>
              </a:rPr>
              <a:t> </a:t>
            </a:r>
            <a:r>
              <a:rPr sz="1100" dirty="0">
                <a:solidFill>
                  <a:srgbClr val="231F20"/>
                </a:solidFill>
                <a:latin typeface="Century Gothic"/>
                <a:cs typeface="Century Gothic"/>
              </a:rPr>
              <a:t>North-Western</a:t>
            </a:r>
            <a:r>
              <a:rPr sz="1100" spc="-125" dirty="0">
                <a:solidFill>
                  <a:srgbClr val="231F20"/>
                </a:solidFill>
                <a:latin typeface="Century Gothic"/>
                <a:cs typeface="Century Gothic"/>
              </a:rPr>
              <a:t> </a:t>
            </a:r>
            <a:r>
              <a:rPr sz="1100" dirty="0">
                <a:solidFill>
                  <a:srgbClr val="231F20"/>
                </a:solidFill>
                <a:latin typeface="Century Gothic"/>
                <a:cs typeface="Century Gothic"/>
              </a:rPr>
              <a:t>University,</a:t>
            </a:r>
            <a:r>
              <a:rPr sz="1100" spc="-130" dirty="0">
                <a:solidFill>
                  <a:srgbClr val="231F20"/>
                </a:solidFill>
                <a:latin typeface="Century Gothic"/>
                <a:cs typeface="Century Gothic"/>
              </a:rPr>
              <a:t> </a:t>
            </a:r>
            <a:r>
              <a:rPr sz="1100" dirty="0">
                <a:solidFill>
                  <a:srgbClr val="231F20"/>
                </a:solidFill>
                <a:latin typeface="Century Gothic"/>
                <a:cs typeface="Century Gothic"/>
              </a:rPr>
              <a:t>US.</a:t>
            </a:r>
            <a:endParaRPr sz="1100" dirty="0">
              <a:latin typeface="Century Gothic"/>
              <a:cs typeface="Century Gothic"/>
            </a:endParaRPr>
          </a:p>
        </p:txBody>
      </p:sp>
      <p:sp>
        <p:nvSpPr>
          <p:cNvPr id="16" name="object 16"/>
          <p:cNvSpPr/>
          <p:nvPr/>
        </p:nvSpPr>
        <p:spPr>
          <a:xfrm>
            <a:off x="507068" y="3283815"/>
            <a:ext cx="1621790" cy="1766570"/>
          </a:xfrm>
          <a:custGeom>
            <a:avLst/>
            <a:gdLst/>
            <a:ahLst/>
            <a:cxnLst/>
            <a:rect l="l" t="t" r="r" b="b"/>
            <a:pathLst>
              <a:path w="1621789" h="1766570">
                <a:moveTo>
                  <a:pt x="0" y="0"/>
                </a:moveTo>
                <a:lnTo>
                  <a:pt x="1621609" y="0"/>
                </a:lnTo>
                <a:lnTo>
                  <a:pt x="1621609" y="1766393"/>
                </a:lnTo>
                <a:lnTo>
                  <a:pt x="0" y="1766393"/>
                </a:lnTo>
                <a:lnTo>
                  <a:pt x="0" y="0"/>
                </a:lnTo>
                <a:close/>
              </a:path>
            </a:pathLst>
          </a:custGeom>
          <a:ln w="12697">
            <a:solidFill>
              <a:srgbClr val="F47920"/>
            </a:solidFill>
          </a:ln>
        </p:spPr>
        <p:txBody>
          <a:bodyPr wrap="square" lIns="0" tIns="0" rIns="0" bIns="0" rtlCol="0"/>
          <a:lstStyle/>
          <a:p>
            <a:endParaRPr/>
          </a:p>
        </p:txBody>
      </p:sp>
      <p:sp>
        <p:nvSpPr>
          <p:cNvPr id="17" name="object 17"/>
          <p:cNvSpPr txBox="1"/>
          <p:nvPr/>
        </p:nvSpPr>
        <p:spPr>
          <a:xfrm>
            <a:off x="2338946" y="3283815"/>
            <a:ext cx="4960620" cy="1335621"/>
          </a:xfrm>
          <a:prstGeom prst="rect">
            <a:avLst/>
          </a:prstGeom>
        </p:spPr>
        <p:txBody>
          <a:bodyPr vert="horz" wrap="square" lIns="0" tIns="14604" rIns="0" bIns="0" rtlCol="0">
            <a:spAutoFit/>
          </a:bodyPr>
          <a:lstStyle/>
          <a:p>
            <a:pPr marL="12700">
              <a:lnSpc>
                <a:spcPts val="1720"/>
              </a:lnSpc>
              <a:spcBef>
                <a:spcPts val="114"/>
              </a:spcBef>
            </a:pPr>
            <a:r>
              <a:rPr sz="1550" b="1" spc="5" dirty="0">
                <a:solidFill>
                  <a:srgbClr val="BD4618"/>
                </a:solidFill>
                <a:latin typeface="Century Gothic"/>
                <a:cs typeface="Century Gothic"/>
              </a:rPr>
              <a:t>EXECUTIVE</a:t>
            </a:r>
            <a:r>
              <a:rPr sz="1550" b="1" spc="-5" dirty="0">
                <a:solidFill>
                  <a:srgbClr val="BD4618"/>
                </a:solidFill>
                <a:latin typeface="Century Gothic"/>
                <a:cs typeface="Century Gothic"/>
              </a:rPr>
              <a:t> </a:t>
            </a:r>
            <a:r>
              <a:rPr sz="1550" b="1" spc="5" dirty="0">
                <a:solidFill>
                  <a:srgbClr val="BD4618"/>
                </a:solidFill>
                <a:latin typeface="Century Gothic"/>
                <a:cs typeface="Century Gothic"/>
              </a:rPr>
              <a:t>DIRECTOR:</a:t>
            </a:r>
            <a:endParaRPr lang="en-GB" sz="1550" b="1" spc="5" dirty="0">
              <a:solidFill>
                <a:srgbClr val="BD4618"/>
              </a:solidFill>
              <a:latin typeface="Century Gothic"/>
              <a:cs typeface="Century Gothic"/>
            </a:endParaRPr>
          </a:p>
          <a:p>
            <a:pPr marL="12700">
              <a:lnSpc>
                <a:spcPts val="1720"/>
              </a:lnSpc>
              <a:spcBef>
                <a:spcPts val="114"/>
              </a:spcBef>
            </a:pPr>
            <a:r>
              <a:rPr sz="1550" spc="10" dirty="0">
                <a:solidFill>
                  <a:srgbClr val="BD4618"/>
                </a:solidFill>
                <a:latin typeface="Century Gothic"/>
                <a:cs typeface="Century Gothic"/>
              </a:rPr>
              <a:t>GROUP</a:t>
            </a:r>
            <a:r>
              <a:rPr lang="en-US" sz="1550" spc="10" dirty="0">
                <a:solidFill>
                  <a:srgbClr val="BD4618"/>
                </a:solidFill>
                <a:latin typeface="Century Gothic"/>
                <a:cs typeface="Century Gothic"/>
              </a:rPr>
              <a:t> EXECUTIVE </a:t>
            </a:r>
            <a:r>
              <a:rPr sz="1550" spc="-20" dirty="0">
                <a:solidFill>
                  <a:srgbClr val="BD4618"/>
                </a:solidFill>
                <a:latin typeface="Century Gothic"/>
                <a:cs typeface="Century Gothic"/>
              </a:rPr>
              <a:t> </a:t>
            </a:r>
            <a:r>
              <a:rPr lang="en-US" sz="1550" spc="5" dirty="0">
                <a:solidFill>
                  <a:srgbClr val="BD4618"/>
                </a:solidFill>
                <a:latin typeface="Century Gothic"/>
                <a:cs typeface="Century Gothic"/>
              </a:rPr>
              <a:t>DIRECTOR</a:t>
            </a:r>
            <a:endParaRPr sz="1550" dirty="0">
              <a:latin typeface="Century Gothic"/>
              <a:cs typeface="Century Gothic"/>
            </a:endParaRPr>
          </a:p>
          <a:p>
            <a:pPr marL="47625" marR="5080" indent="7620" algn="just">
              <a:lnSpc>
                <a:spcPts val="1240"/>
              </a:lnSpc>
              <a:spcBef>
                <a:spcPts val="815"/>
              </a:spcBef>
            </a:pPr>
            <a:r>
              <a:rPr sz="1100" dirty="0">
                <a:solidFill>
                  <a:srgbClr val="231F20"/>
                </a:solidFill>
                <a:latin typeface="Century Gothic"/>
                <a:cs typeface="Century Gothic"/>
              </a:rPr>
              <a:t>Mr.</a:t>
            </a:r>
            <a:r>
              <a:rPr sz="1100" spc="-90" dirty="0">
                <a:solidFill>
                  <a:srgbClr val="231F20"/>
                </a:solidFill>
                <a:latin typeface="Century Gothic"/>
                <a:cs typeface="Century Gothic"/>
              </a:rPr>
              <a:t> </a:t>
            </a:r>
            <a:r>
              <a:rPr sz="1100" dirty="0">
                <a:solidFill>
                  <a:srgbClr val="231F20"/>
                </a:solidFill>
                <a:latin typeface="Century Gothic"/>
                <a:cs typeface="Century Gothic"/>
              </a:rPr>
              <a:t>Sandeep</a:t>
            </a:r>
            <a:r>
              <a:rPr sz="1100" spc="-85" dirty="0">
                <a:solidFill>
                  <a:srgbClr val="231F20"/>
                </a:solidFill>
                <a:latin typeface="Century Gothic"/>
                <a:cs typeface="Century Gothic"/>
              </a:rPr>
              <a:t> </a:t>
            </a:r>
            <a:r>
              <a:rPr sz="1100" dirty="0">
                <a:solidFill>
                  <a:srgbClr val="231F20"/>
                </a:solidFill>
                <a:latin typeface="Century Gothic"/>
                <a:cs typeface="Century Gothic"/>
              </a:rPr>
              <a:t>Kapoor</a:t>
            </a:r>
            <a:r>
              <a:rPr sz="1100" spc="-85" dirty="0">
                <a:solidFill>
                  <a:srgbClr val="231F20"/>
                </a:solidFill>
                <a:latin typeface="Century Gothic"/>
                <a:cs typeface="Century Gothic"/>
              </a:rPr>
              <a:t> </a:t>
            </a:r>
            <a:r>
              <a:rPr sz="1100" dirty="0">
                <a:solidFill>
                  <a:srgbClr val="231F20"/>
                </a:solidFill>
                <a:latin typeface="Century Gothic"/>
                <a:cs typeface="Century Gothic"/>
              </a:rPr>
              <a:t>has</a:t>
            </a:r>
            <a:r>
              <a:rPr sz="1100" spc="-85" dirty="0">
                <a:solidFill>
                  <a:srgbClr val="231F20"/>
                </a:solidFill>
                <a:latin typeface="Century Gothic"/>
                <a:cs typeface="Century Gothic"/>
              </a:rPr>
              <a:t> </a:t>
            </a:r>
            <a:r>
              <a:rPr sz="1100" dirty="0">
                <a:solidFill>
                  <a:srgbClr val="231F20"/>
                </a:solidFill>
                <a:latin typeface="Century Gothic"/>
                <a:cs typeface="Century Gothic"/>
              </a:rPr>
              <a:t>over</a:t>
            </a:r>
            <a:r>
              <a:rPr sz="1100" spc="-85" dirty="0">
                <a:solidFill>
                  <a:srgbClr val="231F20"/>
                </a:solidFill>
                <a:latin typeface="Century Gothic"/>
                <a:cs typeface="Century Gothic"/>
              </a:rPr>
              <a:t> </a:t>
            </a:r>
            <a:r>
              <a:rPr sz="1100" spc="-5" dirty="0">
                <a:solidFill>
                  <a:srgbClr val="231F20"/>
                </a:solidFill>
                <a:latin typeface="Century Gothic"/>
                <a:cs typeface="Century Gothic"/>
              </a:rPr>
              <a:t>29</a:t>
            </a:r>
            <a:r>
              <a:rPr sz="1100" spc="-85" dirty="0">
                <a:solidFill>
                  <a:srgbClr val="231F20"/>
                </a:solidFill>
                <a:latin typeface="Century Gothic"/>
                <a:cs typeface="Century Gothic"/>
              </a:rPr>
              <a:t> </a:t>
            </a:r>
            <a:r>
              <a:rPr sz="1100" dirty="0">
                <a:solidFill>
                  <a:srgbClr val="231F20"/>
                </a:solidFill>
                <a:latin typeface="Century Gothic"/>
                <a:cs typeface="Century Gothic"/>
              </a:rPr>
              <a:t>years'</a:t>
            </a:r>
            <a:r>
              <a:rPr sz="1100" spc="-85" dirty="0">
                <a:solidFill>
                  <a:srgbClr val="231F20"/>
                </a:solidFill>
                <a:latin typeface="Century Gothic"/>
                <a:cs typeface="Century Gothic"/>
              </a:rPr>
              <a:t> </a:t>
            </a:r>
            <a:r>
              <a:rPr sz="1100" dirty="0">
                <a:solidFill>
                  <a:srgbClr val="231F20"/>
                </a:solidFill>
                <a:latin typeface="Century Gothic"/>
                <a:cs typeface="Century Gothic"/>
              </a:rPr>
              <a:t>experience</a:t>
            </a:r>
            <a:r>
              <a:rPr sz="1100" spc="-90" dirty="0">
                <a:solidFill>
                  <a:srgbClr val="231F20"/>
                </a:solidFill>
                <a:latin typeface="Century Gothic"/>
                <a:cs typeface="Century Gothic"/>
              </a:rPr>
              <a:t> </a:t>
            </a:r>
            <a:r>
              <a:rPr sz="1100" dirty="0">
                <a:solidFill>
                  <a:srgbClr val="231F20"/>
                </a:solidFill>
                <a:latin typeface="Century Gothic"/>
                <a:cs typeface="Century Gothic"/>
              </a:rPr>
              <a:t>in</a:t>
            </a:r>
            <a:r>
              <a:rPr sz="1100" spc="-85" dirty="0">
                <a:solidFill>
                  <a:srgbClr val="231F20"/>
                </a:solidFill>
                <a:latin typeface="Century Gothic"/>
                <a:cs typeface="Century Gothic"/>
              </a:rPr>
              <a:t> </a:t>
            </a:r>
            <a:r>
              <a:rPr sz="1100" dirty="0">
                <a:solidFill>
                  <a:srgbClr val="231F20"/>
                </a:solidFill>
                <a:latin typeface="Century Gothic"/>
                <a:cs typeface="Century Gothic"/>
              </a:rPr>
              <a:t>marketing</a:t>
            </a:r>
            <a:r>
              <a:rPr sz="1100" spc="-85" dirty="0">
                <a:solidFill>
                  <a:srgbClr val="231F20"/>
                </a:solidFill>
                <a:latin typeface="Century Gothic"/>
                <a:cs typeface="Century Gothic"/>
              </a:rPr>
              <a:t> </a:t>
            </a:r>
            <a:r>
              <a:rPr sz="1100" dirty="0">
                <a:solidFill>
                  <a:srgbClr val="231F20"/>
                </a:solidFill>
                <a:latin typeface="Century Gothic"/>
                <a:cs typeface="Century Gothic"/>
              </a:rPr>
              <a:t>and</a:t>
            </a:r>
            <a:r>
              <a:rPr sz="1100" spc="-85" dirty="0">
                <a:solidFill>
                  <a:srgbClr val="231F20"/>
                </a:solidFill>
                <a:latin typeface="Century Gothic"/>
                <a:cs typeface="Century Gothic"/>
              </a:rPr>
              <a:t> </a:t>
            </a:r>
            <a:r>
              <a:rPr sz="1100" spc="-5" dirty="0">
                <a:solidFill>
                  <a:srgbClr val="231F20"/>
                </a:solidFill>
                <a:latin typeface="Century Gothic"/>
                <a:cs typeface="Century Gothic"/>
              </a:rPr>
              <a:t>sales  </a:t>
            </a:r>
            <a:r>
              <a:rPr sz="1100" dirty="0">
                <a:solidFill>
                  <a:srgbClr val="231F20"/>
                </a:solidFill>
                <a:latin typeface="Century Gothic"/>
                <a:cs typeface="Century Gothic"/>
              </a:rPr>
              <a:t>across consumer, industrial &amp; services businesses, including </a:t>
            </a:r>
            <a:r>
              <a:rPr sz="1100" spc="-5" dirty="0">
                <a:solidFill>
                  <a:srgbClr val="231F20"/>
                </a:solidFill>
                <a:latin typeface="Century Gothic"/>
                <a:cs typeface="Century Gothic"/>
              </a:rPr>
              <a:t>5 </a:t>
            </a:r>
            <a:r>
              <a:rPr sz="1100" dirty="0">
                <a:solidFill>
                  <a:srgbClr val="231F20"/>
                </a:solidFill>
                <a:latin typeface="Century Gothic"/>
                <a:cs typeface="Century Gothic"/>
              </a:rPr>
              <a:t>years in</a:t>
            </a:r>
            <a:r>
              <a:rPr sz="1100" spc="-220" dirty="0">
                <a:solidFill>
                  <a:srgbClr val="231F20"/>
                </a:solidFill>
                <a:latin typeface="Century Gothic"/>
                <a:cs typeface="Century Gothic"/>
              </a:rPr>
              <a:t> </a:t>
            </a:r>
            <a:r>
              <a:rPr sz="1100" spc="-5" dirty="0">
                <a:solidFill>
                  <a:srgbClr val="231F20"/>
                </a:solidFill>
                <a:latin typeface="Century Gothic"/>
                <a:cs typeface="Century Gothic"/>
              </a:rPr>
              <a:t>East  </a:t>
            </a:r>
            <a:r>
              <a:rPr sz="1100" dirty="0">
                <a:solidFill>
                  <a:srgbClr val="231F20"/>
                </a:solidFill>
                <a:latin typeface="Century Gothic"/>
                <a:cs typeface="Century Gothic"/>
              </a:rPr>
              <a:t>and</a:t>
            </a:r>
            <a:r>
              <a:rPr sz="1100" spc="-75" dirty="0">
                <a:solidFill>
                  <a:srgbClr val="231F20"/>
                </a:solidFill>
                <a:latin typeface="Century Gothic"/>
                <a:cs typeface="Century Gothic"/>
              </a:rPr>
              <a:t> </a:t>
            </a:r>
            <a:r>
              <a:rPr sz="1100" dirty="0">
                <a:solidFill>
                  <a:srgbClr val="231F20"/>
                </a:solidFill>
                <a:latin typeface="Century Gothic"/>
                <a:cs typeface="Century Gothic"/>
              </a:rPr>
              <a:t>West</a:t>
            </a:r>
            <a:r>
              <a:rPr sz="1100" spc="-70" dirty="0">
                <a:solidFill>
                  <a:srgbClr val="231F20"/>
                </a:solidFill>
                <a:latin typeface="Century Gothic"/>
                <a:cs typeface="Century Gothic"/>
              </a:rPr>
              <a:t> </a:t>
            </a:r>
            <a:r>
              <a:rPr sz="1100" dirty="0">
                <a:solidFill>
                  <a:srgbClr val="231F20"/>
                </a:solidFill>
                <a:latin typeface="Century Gothic"/>
                <a:cs typeface="Century Gothic"/>
              </a:rPr>
              <a:t>Africa.</a:t>
            </a:r>
            <a:r>
              <a:rPr sz="1100" spc="-70" dirty="0">
                <a:solidFill>
                  <a:srgbClr val="231F20"/>
                </a:solidFill>
                <a:latin typeface="Century Gothic"/>
                <a:cs typeface="Century Gothic"/>
              </a:rPr>
              <a:t> </a:t>
            </a:r>
            <a:r>
              <a:rPr sz="1100" dirty="0">
                <a:solidFill>
                  <a:srgbClr val="231F20"/>
                </a:solidFill>
                <a:latin typeface="Century Gothic"/>
                <a:cs typeface="Century Gothic"/>
              </a:rPr>
              <a:t>He</a:t>
            </a:r>
            <a:r>
              <a:rPr sz="1100" spc="-70" dirty="0">
                <a:solidFill>
                  <a:srgbClr val="231F20"/>
                </a:solidFill>
                <a:latin typeface="Century Gothic"/>
                <a:cs typeface="Century Gothic"/>
              </a:rPr>
              <a:t> </a:t>
            </a:r>
            <a:r>
              <a:rPr sz="1100" dirty="0">
                <a:solidFill>
                  <a:srgbClr val="231F20"/>
                </a:solidFill>
                <a:latin typeface="Century Gothic"/>
                <a:cs typeface="Century Gothic"/>
              </a:rPr>
              <a:t>has</a:t>
            </a:r>
            <a:r>
              <a:rPr sz="1100" spc="-70" dirty="0">
                <a:solidFill>
                  <a:srgbClr val="231F20"/>
                </a:solidFill>
                <a:latin typeface="Century Gothic"/>
                <a:cs typeface="Century Gothic"/>
              </a:rPr>
              <a:t> </a:t>
            </a:r>
            <a:r>
              <a:rPr sz="1100" spc="-5" dirty="0">
                <a:solidFill>
                  <a:srgbClr val="231F20"/>
                </a:solidFill>
                <a:latin typeface="Century Gothic"/>
                <a:cs typeface="Century Gothic"/>
              </a:rPr>
              <a:t>a</a:t>
            </a:r>
            <a:r>
              <a:rPr sz="1100" spc="-70" dirty="0">
                <a:solidFill>
                  <a:srgbClr val="231F20"/>
                </a:solidFill>
                <a:latin typeface="Century Gothic"/>
                <a:cs typeface="Century Gothic"/>
              </a:rPr>
              <a:t> </a:t>
            </a:r>
            <a:r>
              <a:rPr sz="1100" dirty="0">
                <a:solidFill>
                  <a:srgbClr val="231F20"/>
                </a:solidFill>
                <a:latin typeface="Century Gothic"/>
                <a:cs typeface="Century Gothic"/>
              </a:rPr>
              <a:t>B.</a:t>
            </a:r>
            <a:r>
              <a:rPr sz="1100" spc="-70" dirty="0">
                <a:solidFill>
                  <a:srgbClr val="231F20"/>
                </a:solidFill>
                <a:latin typeface="Century Gothic"/>
                <a:cs typeface="Century Gothic"/>
              </a:rPr>
              <a:t> </a:t>
            </a:r>
            <a:r>
              <a:rPr sz="1100" dirty="0">
                <a:solidFill>
                  <a:srgbClr val="231F20"/>
                </a:solidFill>
                <a:latin typeface="Century Gothic"/>
                <a:cs typeface="Century Gothic"/>
              </a:rPr>
              <a:t>Tech</a:t>
            </a:r>
            <a:r>
              <a:rPr sz="1100" spc="-70" dirty="0">
                <a:solidFill>
                  <a:srgbClr val="231F20"/>
                </a:solidFill>
                <a:latin typeface="Century Gothic"/>
                <a:cs typeface="Century Gothic"/>
              </a:rPr>
              <a:t> </a:t>
            </a:r>
            <a:r>
              <a:rPr sz="1100" dirty="0">
                <a:solidFill>
                  <a:srgbClr val="231F20"/>
                </a:solidFill>
                <a:latin typeface="Century Gothic"/>
                <a:cs typeface="Century Gothic"/>
              </a:rPr>
              <a:t>in</a:t>
            </a:r>
            <a:r>
              <a:rPr sz="1100" spc="-70" dirty="0">
                <a:solidFill>
                  <a:srgbClr val="231F20"/>
                </a:solidFill>
                <a:latin typeface="Century Gothic"/>
                <a:cs typeface="Century Gothic"/>
              </a:rPr>
              <a:t> </a:t>
            </a:r>
            <a:r>
              <a:rPr sz="1100" dirty="0">
                <a:solidFill>
                  <a:srgbClr val="231F20"/>
                </a:solidFill>
                <a:latin typeface="Century Gothic"/>
                <a:cs typeface="Century Gothic"/>
              </a:rPr>
              <a:t>Mechanical</a:t>
            </a:r>
            <a:r>
              <a:rPr sz="1100" spc="-70" dirty="0">
                <a:solidFill>
                  <a:srgbClr val="231F20"/>
                </a:solidFill>
                <a:latin typeface="Century Gothic"/>
                <a:cs typeface="Century Gothic"/>
              </a:rPr>
              <a:t> </a:t>
            </a:r>
            <a:r>
              <a:rPr sz="1100" dirty="0">
                <a:solidFill>
                  <a:srgbClr val="231F20"/>
                </a:solidFill>
                <a:latin typeface="Century Gothic"/>
                <a:cs typeface="Century Gothic"/>
              </a:rPr>
              <a:t>Engineering</a:t>
            </a:r>
            <a:r>
              <a:rPr sz="1100" spc="-70" dirty="0">
                <a:solidFill>
                  <a:srgbClr val="231F20"/>
                </a:solidFill>
                <a:latin typeface="Century Gothic"/>
                <a:cs typeface="Century Gothic"/>
              </a:rPr>
              <a:t> </a:t>
            </a:r>
            <a:r>
              <a:rPr sz="1100" dirty="0">
                <a:solidFill>
                  <a:srgbClr val="231F20"/>
                </a:solidFill>
                <a:latin typeface="Century Gothic"/>
                <a:cs typeface="Century Gothic"/>
              </a:rPr>
              <a:t>from</a:t>
            </a:r>
            <a:r>
              <a:rPr sz="1100" spc="-70" dirty="0">
                <a:solidFill>
                  <a:srgbClr val="231F20"/>
                </a:solidFill>
                <a:latin typeface="Century Gothic"/>
                <a:cs typeface="Century Gothic"/>
              </a:rPr>
              <a:t> </a:t>
            </a:r>
            <a:r>
              <a:rPr sz="1100" dirty="0">
                <a:solidFill>
                  <a:srgbClr val="231F20"/>
                </a:solidFill>
                <a:latin typeface="Century Gothic"/>
                <a:cs typeface="Century Gothic"/>
              </a:rPr>
              <a:t>IIT</a:t>
            </a:r>
            <a:r>
              <a:rPr sz="1100" spc="-70" dirty="0">
                <a:solidFill>
                  <a:srgbClr val="231F20"/>
                </a:solidFill>
                <a:latin typeface="Century Gothic"/>
                <a:cs typeface="Century Gothic"/>
              </a:rPr>
              <a:t> </a:t>
            </a:r>
            <a:r>
              <a:rPr sz="1100" spc="-5" dirty="0">
                <a:solidFill>
                  <a:srgbClr val="231F20"/>
                </a:solidFill>
                <a:latin typeface="Century Gothic"/>
                <a:cs typeface="Century Gothic"/>
              </a:rPr>
              <a:t>Delhi  </a:t>
            </a:r>
            <a:r>
              <a:rPr sz="1100" dirty="0">
                <a:solidFill>
                  <a:srgbClr val="231F20"/>
                </a:solidFill>
                <a:latin typeface="Century Gothic"/>
                <a:cs typeface="Century Gothic"/>
              </a:rPr>
              <a:t>&amp; MBA from IIM Ahmadabad. Currently he serves </a:t>
            </a:r>
            <a:r>
              <a:rPr sz="1100" spc="-5" dirty="0">
                <a:solidFill>
                  <a:srgbClr val="231F20"/>
                </a:solidFill>
                <a:latin typeface="Century Gothic"/>
                <a:cs typeface="Century Gothic"/>
              </a:rPr>
              <a:t>as </a:t>
            </a:r>
            <a:r>
              <a:rPr sz="1100" dirty="0">
                <a:solidFill>
                  <a:srgbClr val="231F20"/>
                </a:solidFill>
                <a:latin typeface="Century Gothic"/>
                <a:cs typeface="Century Gothic"/>
              </a:rPr>
              <a:t>the Group </a:t>
            </a:r>
            <a:r>
              <a:rPr lang="en-US" sz="1100" dirty="0">
                <a:solidFill>
                  <a:srgbClr val="231F20"/>
                </a:solidFill>
                <a:latin typeface="Century Gothic"/>
                <a:cs typeface="Century Gothic"/>
              </a:rPr>
              <a:t> Executive Director</a:t>
            </a:r>
            <a:r>
              <a:rPr sz="1100" dirty="0">
                <a:solidFill>
                  <a:srgbClr val="231F20"/>
                </a:solidFill>
                <a:latin typeface="Century Gothic"/>
                <a:cs typeface="Century Gothic"/>
              </a:rPr>
              <a:t>.</a:t>
            </a:r>
            <a:endParaRPr sz="1100" dirty="0">
              <a:latin typeface="Century Gothic"/>
              <a:cs typeface="Century Gothic"/>
            </a:endParaRPr>
          </a:p>
        </p:txBody>
      </p:sp>
      <p:pic>
        <p:nvPicPr>
          <p:cNvPr id="1030" name="Picture 6" descr="http://afriglobalgroup.com/wp-content/uploads/2018/10/Mr.-Maneesh.jpg"/>
          <p:cNvPicPr>
            <a:picLocks noChangeAspect="1" noChangeArrowheads="1"/>
          </p:cNvPicPr>
          <p:nvPr/>
        </p:nvPicPr>
        <p:blipFill rotWithShape="1">
          <a:blip r:embed="rId4">
            <a:extLst>
              <a:ext uri="{28A0092B-C50C-407E-A947-70E740481C1C}">
                <a14:useLocalDpi xmlns:a14="http://schemas.microsoft.com/office/drawing/2010/main" val="0"/>
              </a:ext>
            </a:extLst>
          </a:blip>
          <a:srcRect l="17368" t="-6713" r="16140" b="35976"/>
          <a:stretch/>
        </p:blipFill>
        <p:spPr bwMode="auto">
          <a:xfrm>
            <a:off x="536309" y="1130836"/>
            <a:ext cx="1592549" cy="17191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afriglobalgroup.com/wp-content/uploads/2018/10/Mr-Sandeep-2-285x300.jpg"/>
          <p:cNvPicPr>
            <a:picLocks noChangeAspect="1" noChangeArrowheads="1"/>
          </p:cNvPicPr>
          <p:nvPr/>
        </p:nvPicPr>
        <p:blipFill rotWithShape="1">
          <a:blip r:embed="rId5">
            <a:extLst>
              <a:ext uri="{28A0092B-C50C-407E-A947-70E740481C1C}">
                <a14:useLocalDpi xmlns:a14="http://schemas.microsoft.com/office/drawing/2010/main" val="0"/>
              </a:ext>
            </a:extLst>
          </a:blip>
          <a:srcRect l="11543" t="-3420" r="21063" b="33301"/>
          <a:stretch/>
        </p:blipFill>
        <p:spPr bwMode="auto">
          <a:xfrm>
            <a:off x="517863" y="3252286"/>
            <a:ext cx="1600199" cy="1752599"/>
          </a:xfrm>
          <a:prstGeom prst="rect">
            <a:avLst/>
          </a:prstGeom>
          <a:noFill/>
          <a:extLst>
            <a:ext uri="{909E8E84-426E-40DD-AFC4-6F175D3DCCD1}">
              <a14:hiddenFill xmlns:a14="http://schemas.microsoft.com/office/drawing/2010/main">
                <a:solidFill>
                  <a:srgbClr val="FFFFFF"/>
                </a:solidFill>
              </a14:hiddenFill>
            </a:ext>
          </a:extLst>
        </p:spPr>
      </p:pic>
      <p:sp>
        <p:nvSpPr>
          <p:cNvPr id="20" name="object 14"/>
          <p:cNvSpPr/>
          <p:nvPr/>
        </p:nvSpPr>
        <p:spPr>
          <a:xfrm>
            <a:off x="507068" y="5290201"/>
            <a:ext cx="1621790" cy="1766570"/>
          </a:xfrm>
          <a:custGeom>
            <a:avLst/>
            <a:gdLst/>
            <a:ahLst/>
            <a:cxnLst/>
            <a:rect l="l" t="t" r="r" b="b"/>
            <a:pathLst>
              <a:path w="1621789" h="1766570">
                <a:moveTo>
                  <a:pt x="1621231" y="0"/>
                </a:moveTo>
                <a:lnTo>
                  <a:pt x="0" y="0"/>
                </a:lnTo>
                <a:lnTo>
                  <a:pt x="0" y="1765987"/>
                </a:lnTo>
                <a:lnTo>
                  <a:pt x="1621231" y="1765987"/>
                </a:lnTo>
                <a:lnTo>
                  <a:pt x="1621231" y="0"/>
                </a:lnTo>
                <a:close/>
              </a:path>
            </a:pathLst>
          </a:custGeom>
          <a:ln w="12697">
            <a:solidFill>
              <a:srgbClr val="F47920"/>
            </a:solidFill>
          </a:ln>
        </p:spPr>
        <p:txBody>
          <a:bodyPr wrap="square" lIns="0" tIns="0" rIns="0" bIns="0" rtlCol="0"/>
          <a:lstStyle/>
          <a:p>
            <a:endParaRPr/>
          </a:p>
        </p:txBody>
      </p:sp>
      <p:sp>
        <p:nvSpPr>
          <p:cNvPr id="22" name="object 17"/>
          <p:cNvSpPr txBox="1"/>
          <p:nvPr/>
        </p:nvSpPr>
        <p:spPr>
          <a:xfrm>
            <a:off x="2341756" y="5174166"/>
            <a:ext cx="5085097" cy="2162772"/>
          </a:xfrm>
          <a:prstGeom prst="rect">
            <a:avLst/>
          </a:prstGeom>
        </p:spPr>
        <p:txBody>
          <a:bodyPr vert="horz" wrap="square" lIns="0" tIns="76835" rIns="0" bIns="0" rtlCol="0">
            <a:spAutoFit/>
          </a:bodyPr>
          <a:lstStyle/>
          <a:p>
            <a:pPr marL="12700">
              <a:lnSpc>
                <a:spcPct val="100000"/>
              </a:lnSpc>
              <a:spcBef>
                <a:spcPts val="605"/>
              </a:spcBef>
            </a:pPr>
            <a:r>
              <a:rPr lang="en-GB" sz="1550" b="1" spc="10" dirty="0">
                <a:solidFill>
                  <a:srgbClr val="BD4618"/>
                </a:solidFill>
                <a:latin typeface="Century Gothic"/>
                <a:cs typeface="Century Gothic"/>
              </a:rPr>
              <a:t>DEBASIS MITRA ROY</a:t>
            </a:r>
            <a:r>
              <a:rPr sz="1550" b="1" spc="5" dirty="0">
                <a:solidFill>
                  <a:srgbClr val="BD4618"/>
                </a:solidFill>
                <a:latin typeface="Century Gothic"/>
                <a:cs typeface="Century Gothic"/>
              </a:rPr>
              <a:t>: </a:t>
            </a:r>
            <a:r>
              <a:rPr sz="1550" spc="10" dirty="0">
                <a:solidFill>
                  <a:srgbClr val="BD4618"/>
                </a:solidFill>
                <a:latin typeface="Century Gothic"/>
                <a:cs typeface="Century Gothic"/>
              </a:rPr>
              <a:t>NON </a:t>
            </a:r>
            <a:r>
              <a:rPr sz="1550" spc="5" dirty="0">
                <a:solidFill>
                  <a:srgbClr val="BD4618"/>
                </a:solidFill>
                <a:latin typeface="Century Gothic"/>
                <a:cs typeface="Century Gothic"/>
              </a:rPr>
              <a:t>EXECUTIVE</a:t>
            </a:r>
            <a:r>
              <a:rPr sz="1550" spc="-10" dirty="0">
                <a:solidFill>
                  <a:srgbClr val="BD4618"/>
                </a:solidFill>
                <a:latin typeface="Century Gothic"/>
                <a:cs typeface="Century Gothic"/>
              </a:rPr>
              <a:t> </a:t>
            </a:r>
            <a:r>
              <a:rPr sz="1550" spc="5" dirty="0">
                <a:solidFill>
                  <a:srgbClr val="BD4618"/>
                </a:solidFill>
                <a:latin typeface="Century Gothic"/>
                <a:cs typeface="Century Gothic"/>
              </a:rPr>
              <a:t>DIRECTOR</a:t>
            </a:r>
            <a:endParaRPr lang="en-GB" sz="1550" spc="5" dirty="0">
              <a:solidFill>
                <a:srgbClr val="BD4618"/>
              </a:solidFill>
              <a:latin typeface="Century Gothic"/>
              <a:cs typeface="Century Gothic"/>
            </a:endParaRPr>
          </a:p>
          <a:p>
            <a:pPr marL="12700">
              <a:spcBef>
                <a:spcPts val="605"/>
              </a:spcBef>
            </a:pPr>
            <a:r>
              <a:rPr lang="en-US" sz="1000" dirty="0">
                <a:latin typeface="Century Gothic" panose="020B0502020202020204" pitchFamily="34" charset="0"/>
              </a:rPr>
              <a:t>Mr. Roy is an accomplished leader with powerful blend of professional background (CPA, CMA, ACMA &amp; DBF), over 30 years of Global experience in Business&amp; Finance Management and consistent history of achievements and recognition as ”Excellent Performer”. He has Worked &amp; travelled across countries (India, UK, Europe, USA and Africa) with globally renowned groups including Tata, Reliance, GAIL &amp; Dangote in diverse verticals spanning manufacturing and service sectors ( Engineering, Pharmaceuticals Cement, Oil &amp; Gas, Telecom, Construction). He is currently Group Executive Director (earlier CFO &amp; Business Head-Shared Services) of a $300 million regional conglomerate operating in West Africa. </a:t>
            </a:r>
            <a:endParaRPr lang="en-NG" sz="1000" dirty="0">
              <a:latin typeface="Century Gothic" panose="020B0502020202020204" pitchFamily="34" charset="0"/>
            </a:endParaRPr>
          </a:p>
          <a:p>
            <a:pPr marL="12700">
              <a:lnSpc>
                <a:spcPct val="100000"/>
              </a:lnSpc>
              <a:spcBef>
                <a:spcPts val="605"/>
              </a:spcBef>
            </a:pPr>
            <a:endParaRPr lang="en-GB" sz="1000" spc="5" dirty="0">
              <a:solidFill>
                <a:srgbClr val="BD4618"/>
              </a:solidFill>
              <a:latin typeface="Century Gothic"/>
              <a:cs typeface="Century Gothic"/>
            </a:endParaRPr>
          </a:p>
        </p:txBody>
      </p:sp>
      <p:pic>
        <p:nvPicPr>
          <p:cNvPr id="12" name="Picture 11">
            <a:extLst>
              <a:ext uri="{FF2B5EF4-FFF2-40B4-BE49-F238E27FC236}">
                <a16:creationId xmlns:a16="http://schemas.microsoft.com/office/drawing/2014/main" id="{6BF3E974-28CB-46A8-8B51-9F64CA1A84E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9690" y="5315143"/>
            <a:ext cx="1570575" cy="16727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3984" y="2560014"/>
            <a:ext cx="6522231" cy="3200400"/>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7059132" y="503931"/>
            <a:ext cx="464820" cy="543560"/>
          </a:xfrm>
          <a:custGeom>
            <a:avLst/>
            <a:gdLst/>
            <a:ahLst/>
            <a:cxnLst/>
            <a:rect l="l" t="t" r="r" b="b"/>
            <a:pathLst>
              <a:path w="464820" h="543560">
                <a:moveTo>
                  <a:pt x="464821" y="0"/>
                </a:moveTo>
                <a:lnTo>
                  <a:pt x="388619" y="0"/>
                </a:lnTo>
                <a:lnTo>
                  <a:pt x="0" y="543145"/>
                </a:lnTo>
                <a:lnTo>
                  <a:pt x="76200" y="543145"/>
                </a:lnTo>
                <a:lnTo>
                  <a:pt x="464821" y="0"/>
                </a:lnTo>
                <a:close/>
              </a:path>
            </a:pathLst>
          </a:custGeom>
          <a:solidFill>
            <a:srgbClr val="BD4618"/>
          </a:solidFill>
        </p:spPr>
        <p:txBody>
          <a:bodyPr wrap="square" lIns="0" tIns="0" rIns="0" bIns="0" rtlCol="0"/>
          <a:lstStyle/>
          <a:p>
            <a:endParaRPr/>
          </a:p>
        </p:txBody>
      </p:sp>
      <p:sp>
        <p:nvSpPr>
          <p:cNvPr id="4" name="object 4"/>
          <p:cNvSpPr/>
          <p:nvPr/>
        </p:nvSpPr>
        <p:spPr>
          <a:xfrm>
            <a:off x="2209" y="503931"/>
            <a:ext cx="7386320" cy="543560"/>
          </a:xfrm>
          <a:custGeom>
            <a:avLst/>
            <a:gdLst/>
            <a:ahLst/>
            <a:cxnLst/>
            <a:rect l="l" t="t" r="r" b="b"/>
            <a:pathLst>
              <a:path w="7386320" h="543560">
                <a:moveTo>
                  <a:pt x="7386150" y="0"/>
                </a:moveTo>
                <a:lnTo>
                  <a:pt x="0" y="0"/>
                </a:lnTo>
                <a:lnTo>
                  <a:pt x="0" y="543145"/>
                </a:lnTo>
                <a:lnTo>
                  <a:pt x="6997529" y="543145"/>
                </a:lnTo>
                <a:lnTo>
                  <a:pt x="7386150" y="0"/>
                </a:lnTo>
                <a:close/>
              </a:path>
            </a:pathLst>
          </a:custGeom>
          <a:solidFill>
            <a:srgbClr val="F5821F"/>
          </a:solidFill>
        </p:spPr>
        <p:txBody>
          <a:bodyPr wrap="square" lIns="0" tIns="0" rIns="0" bIns="0" rtlCol="0"/>
          <a:lstStyle/>
          <a:p>
            <a:endParaRPr/>
          </a:p>
        </p:txBody>
      </p:sp>
      <p:sp>
        <p:nvSpPr>
          <p:cNvPr id="5" name="object 5"/>
          <p:cNvSpPr txBox="1">
            <a:spLocks noGrp="1"/>
          </p:cNvSpPr>
          <p:nvPr>
            <p:ph type="title"/>
          </p:nvPr>
        </p:nvSpPr>
        <p:spPr>
          <a:xfrm>
            <a:off x="642669" y="547838"/>
            <a:ext cx="6142990" cy="396875"/>
          </a:xfrm>
          <a:prstGeom prst="rect">
            <a:avLst/>
          </a:prstGeom>
        </p:spPr>
        <p:txBody>
          <a:bodyPr vert="horz" wrap="square" lIns="0" tIns="17145" rIns="0" bIns="0" rtlCol="0">
            <a:spAutoFit/>
          </a:bodyPr>
          <a:lstStyle/>
          <a:p>
            <a:pPr marL="12700">
              <a:lnSpc>
                <a:spcPct val="100000"/>
              </a:lnSpc>
              <a:spcBef>
                <a:spcPts val="135"/>
              </a:spcBef>
            </a:pPr>
            <a:r>
              <a:rPr sz="2400" spc="-10" dirty="0"/>
              <a:t>M</a:t>
            </a:r>
            <a:r>
              <a:rPr sz="1950" spc="-10" dirty="0"/>
              <a:t>ANAGEMENT </a:t>
            </a:r>
            <a:r>
              <a:rPr sz="2400" spc="-10" dirty="0"/>
              <a:t>P</a:t>
            </a:r>
            <a:r>
              <a:rPr sz="1950" spc="-10" dirty="0"/>
              <a:t>ROFILE</a:t>
            </a:r>
            <a:r>
              <a:rPr sz="2400" spc="-10" dirty="0"/>
              <a:t>/ B</a:t>
            </a:r>
            <a:r>
              <a:rPr sz="1950" spc="-10" dirty="0"/>
              <a:t>OARD </a:t>
            </a:r>
            <a:r>
              <a:rPr sz="1950" spc="-15" dirty="0"/>
              <a:t>MEMBERS</a:t>
            </a:r>
            <a:r>
              <a:rPr sz="1950" spc="360" dirty="0"/>
              <a:t> </a:t>
            </a:r>
            <a:r>
              <a:rPr sz="1950" spc="-15" dirty="0"/>
              <a:t>PROFILE</a:t>
            </a:r>
            <a:endParaRPr sz="1950"/>
          </a:p>
        </p:txBody>
      </p:sp>
      <p:sp>
        <p:nvSpPr>
          <p:cNvPr id="6" name="object 6"/>
          <p:cNvSpPr/>
          <p:nvPr/>
        </p:nvSpPr>
        <p:spPr>
          <a:xfrm>
            <a:off x="6843672" y="6547449"/>
            <a:ext cx="1112520" cy="974725"/>
          </a:xfrm>
          <a:custGeom>
            <a:avLst/>
            <a:gdLst/>
            <a:ahLst/>
            <a:cxnLst/>
            <a:rect l="l" t="t" r="r" b="b"/>
            <a:pathLst>
              <a:path w="1112520" h="974725">
                <a:moveTo>
                  <a:pt x="530010" y="0"/>
                </a:moveTo>
                <a:lnTo>
                  <a:pt x="0" y="974328"/>
                </a:lnTo>
                <a:lnTo>
                  <a:pt x="1112521" y="974328"/>
                </a:lnTo>
                <a:lnTo>
                  <a:pt x="1112521" y="316872"/>
                </a:lnTo>
                <a:lnTo>
                  <a:pt x="530010" y="0"/>
                </a:lnTo>
                <a:close/>
              </a:path>
            </a:pathLst>
          </a:custGeom>
          <a:solidFill>
            <a:srgbClr val="F47920">
              <a:alpha val="39999"/>
            </a:srgbClr>
          </a:solidFill>
        </p:spPr>
        <p:txBody>
          <a:bodyPr wrap="square" lIns="0" tIns="0" rIns="0" bIns="0" rtlCol="0"/>
          <a:lstStyle/>
          <a:p>
            <a:endParaRPr/>
          </a:p>
        </p:txBody>
      </p:sp>
      <p:sp>
        <p:nvSpPr>
          <p:cNvPr id="7" name="object 7"/>
          <p:cNvSpPr/>
          <p:nvPr/>
        </p:nvSpPr>
        <p:spPr>
          <a:xfrm>
            <a:off x="7083896" y="6833656"/>
            <a:ext cx="872490" cy="688340"/>
          </a:xfrm>
          <a:custGeom>
            <a:avLst/>
            <a:gdLst/>
            <a:ahLst/>
            <a:cxnLst/>
            <a:rect l="l" t="t" r="r" b="b"/>
            <a:pathLst>
              <a:path w="872490" h="688340">
                <a:moveTo>
                  <a:pt x="374321" y="0"/>
                </a:moveTo>
                <a:lnTo>
                  <a:pt x="0" y="688121"/>
                </a:lnTo>
                <a:lnTo>
                  <a:pt x="872297" y="688121"/>
                </a:lnTo>
                <a:lnTo>
                  <a:pt x="872297" y="270885"/>
                </a:lnTo>
                <a:lnTo>
                  <a:pt x="374321" y="0"/>
                </a:lnTo>
                <a:close/>
              </a:path>
            </a:pathLst>
          </a:custGeom>
          <a:solidFill>
            <a:srgbClr val="F47920">
              <a:alpha val="39999"/>
            </a:srgbClr>
          </a:solidFill>
        </p:spPr>
        <p:txBody>
          <a:bodyPr wrap="square" lIns="0" tIns="0" rIns="0" bIns="0" rtlCol="0"/>
          <a:lstStyle/>
          <a:p>
            <a:endParaRPr/>
          </a:p>
        </p:txBody>
      </p:sp>
      <p:sp>
        <p:nvSpPr>
          <p:cNvPr id="8" name="object 8"/>
          <p:cNvSpPr/>
          <p:nvPr/>
        </p:nvSpPr>
        <p:spPr>
          <a:xfrm>
            <a:off x="7324116" y="7119863"/>
            <a:ext cx="632460" cy="401955"/>
          </a:xfrm>
          <a:custGeom>
            <a:avLst/>
            <a:gdLst/>
            <a:ahLst/>
            <a:cxnLst/>
            <a:rect l="l" t="t" r="r" b="b"/>
            <a:pathLst>
              <a:path w="632459" h="401954">
                <a:moveTo>
                  <a:pt x="218631" y="0"/>
                </a:moveTo>
                <a:lnTo>
                  <a:pt x="0" y="401914"/>
                </a:lnTo>
                <a:lnTo>
                  <a:pt x="632077" y="401914"/>
                </a:lnTo>
                <a:lnTo>
                  <a:pt x="632077" y="224903"/>
                </a:lnTo>
                <a:lnTo>
                  <a:pt x="218631" y="0"/>
                </a:lnTo>
                <a:close/>
              </a:path>
            </a:pathLst>
          </a:custGeom>
          <a:solidFill>
            <a:srgbClr val="F47920">
              <a:alpha val="39999"/>
            </a:srgbClr>
          </a:solidFill>
        </p:spPr>
        <p:txBody>
          <a:bodyPr wrap="square" lIns="0" tIns="0" rIns="0" bIns="0" rtlCol="0"/>
          <a:lstStyle/>
          <a:p>
            <a:endParaRPr/>
          </a:p>
        </p:txBody>
      </p:sp>
      <p:sp>
        <p:nvSpPr>
          <p:cNvPr id="9" name="object 9"/>
          <p:cNvSpPr txBox="1"/>
          <p:nvPr/>
        </p:nvSpPr>
        <p:spPr>
          <a:xfrm>
            <a:off x="7296966" y="7127609"/>
            <a:ext cx="37528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231F20"/>
                </a:solidFill>
                <a:latin typeface="Century Gothic"/>
                <a:cs typeface="Century Gothic"/>
              </a:rPr>
              <a:t>pg</a:t>
            </a:r>
            <a:r>
              <a:rPr sz="1000" spc="-70" dirty="0">
                <a:solidFill>
                  <a:srgbClr val="231F20"/>
                </a:solidFill>
                <a:latin typeface="Century Gothic"/>
                <a:cs typeface="Century Gothic"/>
              </a:rPr>
              <a:t> </a:t>
            </a:r>
            <a:r>
              <a:rPr sz="1000" b="1" spc="-5" dirty="0">
                <a:solidFill>
                  <a:srgbClr val="231F20"/>
                </a:solidFill>
                <a:latin typeface="Century Gothic"/>
                <a:cs typeface="Century Gothic"/>
              </a:rPr>
              <a:t>07</a:t>
            </a:r>
            <a:endParaRPr sz="1000">
              <a:latin typeface="Century Gothic"/>
              <a:cs typeface="Century Gothic"/>
            </a:endParaRPr>
          </a:p>
        </p:txBody>
      </p:sp>
      <p:sp>
        <p:nvSpPr>
          <p:cNvPr id="11" name="object 11"/>
          <p:cNvSpPr/>
          <p:nvPr/>
        </p:nvSpPr>
        <p:spPr>
          <a:xfrm>
            <a:off x="426524" y="1260080"/>
            <a:ext cx="1621790" cy="1766570"/>
          </a:xfrm>
          <a:custGeom>
            <a:avLst/>
            <a:gdLst/>
            <a:ahLst/>
            <a:cxnLst/>
            <a:rect l="l" t="t" r="r" b="b"/>
            <a:pathLst>
              <a:path w="1621789" h="1766570">
                <a:moveTo>
                  <a:pt x="1621231" y="0"/>
                </a:moveTo>
                <a:lnTo>
                  <a:pt x="0" y="0"/>
                </a:lnTo>
                <a:lnTo>
                  <a:pt x="0" y="1765987"/>
                </a:lnTo>
                <a:lnTo>
                  <a:pt x="1621231" y="1765987"/>
                </a:lnTo>
                <a:lnTo>
                  <a:pt x="1621231" y="0"/>
                </a:lnTo>
                <a:close/>
              </a:path>
            </a:pathLst>
          </a:custGeom>
          <a:ln w="12697">
            <a:solidFill>
              <a:srgbClr val="F47920"/>
            </a:solidFill>
          </a:ln>
        </p:spPr>
        <p:txBody>
          <a:bodyPr wrap="square" lIns="0" tIns="0" rIns="0" bIns="0" rtlCol="0"/>
          <a:lstStyle/>
          <a:p>
            <a:endParaRPr/>
          </a:p>
        </p:txBody>
      </p:sp>
      <p:sp>
        <p:nvSpPr>
          <p:cNvPr id="12" name="object 12"/>
          <p:cNvSpPr txBox="1"/>
          <p:nvPr/>
        </p:nvSpPr>
        <p:spPr>
          <a:xfrm>
            <a:off x="2233984" y="1147501"/>
            <a:ext cx="5057775" cy="2324354"/>
          </a:xfrm>
          <a:prstGeom prst="rect">
            <a:avLst/>
          </a:prstGeom>
        </p:spPr>
        <p:txBody>
          <a:bodyPr vert="horz" wrap="square" lIns="0" tIns="76835" rIns="0" bIns="0" rtlCol="0">
            <a:spAutoFit/>
          </a:bodyPr>
          <a:lstStyle/>
          <a:p>
            <a:pPr marL="12700">
              <a:lnSpc>
                <a:spcPct val="100000"/>
              </a:lnSpc>
              <a:spcBef>
                <a:spcPts val="605"/>
              </a:spcBef>
            </a:pPr>
            <a:r>
              <a:rPr lang="en-GB" sz="1550" b="1" spc="5" dirty="0">
                <a:solidFill>
                  <a:srgbClr val="BD4618"/>
                </a:solidFill>
                <a:latin typeface="Century Gothic"/>
                <a:cs typeface="Century Gothic"/>
              </a:rPr>
              <a:t>DAVID EDWARDS</a:t>
            </a:r>
            <a:r>
              <a:rPr sz="1550" b="1" spc="5" dirty="0">
                <a:solidFill>
                  <a:srgbClr val="BD4618"/>
                </a:solidFill>
                <a:latin typeface="Century Gothic"/>
                <a:cs typeface="Century Gothic"/>
              </a:rPr>
              <a:t>: </a:t>
            </a:r>
            <a:r>
              <a:rPr sz="1550" spc="10" dirty="0">
                <a:solidFill>
                  <a:srgbClr val="BD4618"/>
                </a:solidFill>
                <a:latin typeface="Century Gothic"/>
                <a:cs typeface="Century Gothic"/>
              </a:rPr>
              <a:t>NON </a:t>
            </a:r>
            <a:r>
              <a:rPr sz="1550" spc="5" dirty="0">
                <a:solidFill>
                  <a:srgbClr val="BD4618"/>
                </a:solidFill>
                <a:latin typeface="Century Gothic"/>
                <a:cs typeface="Century Gothic"/>
              </a:rPr>
              <a:t>EXECUTIVE</a:t>
            </a:r>
            <a:r>
              <a:rPr sz="1550" spc="-20" dirty="0">
                <a:solidFill>
                  <a:srgbClr val="BD4618"/>
                </a:solidFill>
                <a:latin typeface="Century Gothic"/>
                <a:cs typeface="Century Gothic"/>
              </a:rPr>
              <a:t> </a:t>
            </a:r>
            <a:r>
              <a:rPr sz="1550" spc="5" dirty="0">
                <a:solidFill>
                  <a:srgbClr val="BD4618"/>
                </a:solidFill>
                <a:latin typeface="Century Gothic"/>
                <a:cs typeface="Century Gothic"/>
              </a:rPr>
              <a:t>DIRECTOR</a:t>
            </a:r>
            <a:endParaRPr lang="en-GB" sz="1550" spc="5" dirty="0">
              <a:solidFill>
                <a:srgbClr val="BD4618"/>
              </a:solidFill>
              <a:latin typeface="Century Gothic"/>
              <a:cs typeface="Century Gothic"/>
            </a:endParaRPr>
          </a:p>
          <a:p>
            <a:r>
              <a:rPr lang="en-GB" sz="1100" dirty="0">
                <a:latin typeface="Century Gothic" panose="020B0502020202020204" pitchFamily="34" charset="0"/>
              </a:rPr>
              <a:t>An experienced International Finance Director with proven success in Managing Strategic and Operational Activities, Corporate Restructuring and Multi-site General Management in a high growth environment. </a:t>
            </a:r>
            <a:r>
              <a:rPr lang="en-US" sz="1100" dirty="0">
                <a:latin typeface="Century Gothic" panose="020B0502020202020204" pitchFamily="34" charset="0"/>
              </a:rPr>
              <a:t>Highly motivated and enthusiastic, a</a:t>
            </a:r>
            <a:r>
              <a:rPr lang="en-GB" sz="1100" dirty="0">
                <a:latin typeface="Century Gothic" panose="020B0502020202020204" pitchFamily="34" charset="0"/>
              </a:rPr>
              <a:t>n excellent communicator</a:t>
            </a:r>
            <a:r>
              <a:rPr lang="en-US" sz="1100" dirty="0">
                <a:latin typeface="Century Gothic" panose="020B0502020202020204" pitchFamily="34" charset="0"/>
              </a:rPr>
              <a:t> at all levels, takes responsibility for issues and motivates the team to get the job done to time and budget.  </a:t>
            </a:r>
            <a:r>
              <a:rPr lang="en-GB" sz="1100" dirty="0">
                <a:latin typeface="Century Gothic" panose="020B0502020202020204" pitchFamily="34" charset="0"/>
              </a:rPr>
              <a:t>Confident and articulate with excellent interpersonal skills, leads from the front, delegates where appropriate, brings a ‘can do, will do’ attitude to every endeavour: interested in using skills acquired to support other organisations.  </a:t>
            </a:r>
            <a:endParaRPr lang="en-NG" sz="1100" dirty="0">
              <a:latin typeface="Century Gothic" panose="020B0502020202020204" pitchFamily="34" charset="0"/>
            </a:endParaRPr>
          </a:p>
          <a:p>
            <a:r>
              <a:rPr lang="en-GB" sz="1100" dirty="0">
                <a:latin typeface="Century Gothic" panose="020B0502020202020204" pitchFamily="34" charset="0"/>
              </a:rPr>
              <a:t> </a:t>
            </a:r>
            <a:endParaRPr lang="en-NG" sz="1100" dirty="0">
              <a:latin typeface="Century Gothic" panose="020B0502020202020204" pitchFamily="34" charset="0"/>
            </a:endParaRPr>
          </a:p>
          <a:p>
            <a:pPr marL="12700">
              <a:lnSpc>
                <a:spcPct val="100000"/>
              </a:lnSpc>
              <a:spcBef>
                <a:spcPts val="605"/>
              </a:spcBef>
            </a:pPr>
            <a:endParaRPr sz="1550" dirty="0">
              <a:latin typeface="Century Gothic"/>
              <a:cs typeface="Century Gothic"/>
            </a:endParaRPr>
          </a:p>
        </p:txBody>
      </p:sp>
      <p:sp>
        <p:nvSpPr>
          <p:cNvPr id="14" name="object 14"/>
          <p:cNvSpPr/>
          <p:nvPr/>
        </p:nvSpPr>
        <p:spPr>
          <a:xfrm>
            <a:off x="445853" y="3355097"/>
            <a:ext cx="1621790" cy="1766570"/>
          </a:xfrm>
          <a:custGeom>
            <a:avLst/>
            <a:gdLst/>
            <a:ahLst/>
            <a:cxnLst/>
            <a:rect l="l" t="t" r="r" b="b"/>
            <a:pathLst>
              <a:path w="1621789" h="1766570">
                <a:moveTo>
                  <a:pt x="1621231" y="0"/>
                </a:moveTo>
                <a:lnTo>
                  <a:pt x="0" y="0"/>
                </a:lnTo>
                <a:lnTo>
                  <a:pt x="0" y="1765986"/>
                </a:lnTo>
                <a:lnTo>
                  <a:pt x="1621231" y="1765986"/>
                </a:lnTo>
                <a:lnTo>
                  <a:pt x="1621231" y="0"/>
                </a:lnTo>
                <a:close/>
              </a:path>
            </a:pathLst>
          </a:custGeom>
          <a:ln w="12697">
            <a:solidFill>
              <a:srgbClr val="F47920"/>
            </a:solidFill>
          </a:ln>
        </p:spPr>
        <p:txBody>
          <a:bodyPr wrap="square" lIns="0" tIns="0" rIns="0" bIns="0" rtlCol="0"/>
          <a:lstStyle/>
          <a:p>
            <a:endParaRPr/>
          </a:p>
        </p:txBody>
      </p:sp>
      <p:sp>
        <p:nvSpPr>
          <p:cNvPr id="15" name="object 15"/>
          <p:cNvSpPr txBox="1"/>
          <p:nvPr/>
        </p:nvSpPr>
        <p:spPr>
          <a:xfrm>
            <a:off x="2188058" y="3287425"/>
            <a:ext cx="5057140" cy="1708801"/>
          </a:xfrm>
          <a:prstGeom prst="rect">
            <a:avLst/>
          </a:prstGeom>
        </p:spPr>
        <p:txBody>
          <a:bodyPr vert="horz" wrap="square" lIns="0" tIns="76835" rIns="0" bIns="0" rtlCol="0">
            <a:spAutoFit/>
          </a:bodyPr>
          <a:lstStyle/>
          <a:p>
            <a:pPr marL="12700">
              <a:lnSpc>
                <a:spcPct val="100000"/>
              </a:lnSpc>
              <a:spcBef>
                <a:spcPts val="605"/>
              </a:spcBef>
            </a:pPr>
            <a:r>
              <a:rPr lang="en-GB" sz="1550" b="1" spc="5" dirty="0">
                <a:solidFill>
                  <a:srgbClr val="BD4618"/>
                </a:solidFill>
                <a:latin typeface="Century Gothic"/>
                <a:cs typeface="Century Gothic"/>
              </a:rPr>
              <a:t>HISHAM MOUSSA </a:t>
            </a:r>
            <a:r>
              <a:rPr sz="1550" b="1" spc="5" dirty="0">
                <a:solidFill>
                  <a:srgbClr val="BD4618"/>
                </a:solidFill>
                <a:latin typeface="Century Gothic"/>
                <a:cs typeface="Century Gothic"/>
              </a:rPr>
              <a:t>: </a:t>
            </a:r>
            <a:r>
              <a:rPr sz="1550" spc="10" dirty="0">
                <a:solidFill>
                  <a:srgbClr val="BD4618"/>
                </a:solidFill>
                <a:latin typeface="Century Gothic"/>
                <a:cs typeface="Century Gothic"/>
              </a:rPr>
              <a:t>NON </a:t>
            </a:r>
            <a:r>
              <a:rPr sz="1550" spc="5" dirty="0">
                <a:solidFill>
                  <a:srgbClr val="BD4618"/>
                </a:solidFill>
                <a:latin typeface="Century Gothic"/>
                <a:cs typeface="Century Gothic"/>
              </a:rPr>
              <a:t>EXECUTIVE</a:t>
            </a:r>
            <a:r>
              <a:rPr sz="1550" spc="-20" dirty="0">
                <a:solidFill>
                  <a:srgbClr val="BD4618"/>
                </a:solidFill>
                <a:latin typeface="Century Gothic"/>
                <a:cs typeface="Century Gothic"/>
              </a:rPr>
              <a:t> </a:t>
            </a:r>
            <a:r>
              <a:rPr sz="1550" spc="5" dirty="0">
                <a:solidFill>
                  <a:srgbClr val="BD4618"/>
                </a:solidFill>
                <a:latin typeface="Century Gothic"/>
                <a:cs typeface="Century Gothic"/>
              </a:rPr>
              <a:t>DIRECTOR</a:t>
            </a:r>
            <a:endParaRPr sz="1550" dirty="0">
              <a:latin typeface="Century Gothic"/>
              <a:cs typeface="Century Gothic"/>
            </a:endParaRPr>
          </a:p>
          <a:p>
            <a:pPr marL="40005" marR="5080" indent="7620" algn="just">
              <a:lnSpc>
                <a:spcPct val="100000"/>
              </a:lnSpc>
              <a:spcBef>
                <a:spcPts val="315"/>
              </a:spcBef>
            </a:pPr>
            <a:r>
              <a:rPr sz="1100" dirty="0">
                <a:solidFill>
                  <a:srgbClr val="231F20"/>
                </a:solidFill>
                <a:latin typeface="Century Gothic" panose="020B0502020202020204" pitchFamily="34" charset="0"/>
                <a:cs typeface="Century Gothic"/>
              </a:rPr>
              <a:t>Mr.</a:t>
            </a:r>
            <a:r>
              <a:rPr lang="en-GB" sz="1100" dirty="0">
                <a:solidFill>
                  <a:srgbClr val="231F20"/>
                </a:solidFill>
                <a:latin typeface="Century Gothic" panose="020B0502020202020204" pitchFamily="34" charset="0"/>
                <a:cs typeface="Century Gothic"/>
              </a:rPr>
              <a:t> Hisham is a</a:t>
            </a:r>
            <a:r>
              <a:rPr lang="en-GB" sz="1100" dirty="0">
                <a:latin typeface="Century Gothic" panose="020B0502020202020204" pitchFamily="34" charset="0"/>
              </a:rPr>
              <a:t> well-rounded Private Equity professional with expertise across origination, execution, post-acquisition monitoring, turnaround management and exit realization. Working knowledge across a wide range of industries with a deeper operating know-how into healthcare verticals. He is the Chief Executive Officer of The Sovereign Fund of Egypt which was established in 2018 to attract private investments to Egypt and promote and co-invest in state-owned assets to maximize their value and efficiency for the Egyptian economy. </a:t>
            </a:r>
            <a:endParaRPr sz="1100" dirty="0">
              <a:latin typeface="Century Gothic" panose="020B0502020202020204" pitchFamily="34" charset="0"/>
              <a:cs typeface="Century Gothic"/>
            </a:endParaRPr>
          </a:p>
        </p:txBody>
      </p:sp>
      <p:pic>
        <p:nvPicPr>
          <p:cNvPr id="13" name="Picture 12">
            <a:extLst>
              <a:ext uri="{FF2B5EF4-FFF2-40B4-BE49-F238E27FC236}">
                <a16:creationId xmlns:a16="http://schemas.microsoft.com/office/drawing/2014/main" id="{95A450C8-ED9A-4FD2-84E5-B8AD5181F2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822" y="1269964"/>
            <a:ext cx="1561542" cy="1676401"/>
          </a:xfrm>
          <a:prstGeom prst="rect">
            <a:avLst/>
          </a:prstGeom>
        </p:spPr>
      </p:pic>
      <p:pic>
        <p:nvPicPr>
          <p:cNvPr id="19" name="Picture 18">
            <a:extLst>
              <a:ext uri="{FF2B5EF4-FFF2-40B4-BE49-F238E27FC236}">
                <a16:creationId xmlns:a16="http://schemas.microsoft.com/office/drawing/2014/main" id="{17880109-8C94-47EF-8D17-4F7E45421D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82" y="3261732"/>
            <a:ext cx="1583132" cy="17969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GROUP CHIEF FINANCE OFFICER</a:t>
            </a:r>
            <a:br>
              <a:rPr lang="en-US" dirty="0"/>
            </a:br>
            <a:endParaRPr lang="en-US" dirty="0"/>
          </a:p>
        </p:txBody>
      </p:sp>
      <p:sp>
        <p:nvSpPr>
          <p:cNvPr id="4" name="Text Placeholder 3"/>
          <p:cNvSpPr>
            <a:spLocks noGrp="1"/>
          </p:cNvSpPr>
          <p:nvPr>
            <p:ph type="body" idx="1"/>
          </p:nvPr>
        </p:nvSpPr>
        <p:spPr>
          <a:xfrm>
            <a:off x="559911" y="1992131"/>
            <a:ext cx="6836727" cy="276999"/>
          </a:xfrm>
        </p:spPr>
        <p:txBody>
          <a:bodyPr/>
          <a:lstStyle/>
          <a:p>
            <a:pPr algn="ctr"/>
            <a:endParaRPr lang="en-US" b="1" dirty="0">
              <a:solidFill>
                <a:schemeClr val="accent6">
                  <a:lumMod val="75000"/>
                </a:schemeClr>
              </a:solidFill>
            </a:endParaRPr>
          </a:p>
        </p:txBody>
      </p:sp>
    </p:spTree>
    <p:extLst>
      <p:ext uri="{BB962C8B-B14F-4D97-AF65-F5344CB8AC3E}">
        <p14:creationId xmlns:p14="http://schemas.microsoft.com/office/powerpoint/2010/main" val="274247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82883" y="2315396"/>
            <a:ext cx="3746541" cy="485836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012359" y="480120"/>
            <a:ext cx="464820" cy="1231900"/>
          </a:xfrm>
          <a:custGeom>
            <a:avLst/>
            <a:gdLst/>
            <a:ahLst/>
            <a:cxnLst/>
            <a:rect l="l" t="t" r="r" b="b"/>
            <a:pathLst>
              <a:path w="464820" h="1231900">
                <a:moveTo>
                  <a:pt x="464819" y="0"/>
                </a:moveTo>
                <a:lnTo>
                  <a:pt x="388619" y="0"/>
                </a:lnTo>
                <a:lnTo>
                  <a:pt x="0" y="1231477"/>
                </a:lnTo>
                <a:lnTo>
                  <a:pt x="76200" y="1231477"/>
                </a:lnTo>
                <a:lnTo>
                  <a:pt x="464819" y="0"/>
                </a:lnTo>
                <a:close/>
              </a:path>
            </a:pathLst>
          </a:custGeom>
          <a:solidFill>
            <a:srgbClr val="F47920"/>
          </a:solidFill>
        </p:spPr>
        <p:txBody>
          <a:bodyPr wrap="square" lIns="0" tIns="0" rIns="0" bIns="0" rtlCol="0"/>
          <a:lstStyle/>
          <a:p>
            <a:endParaRPr/>
          </a:p>
        </p:txBody>
      </p:sp>
      <p:sp>
        <p:nvSpPr>
          <p:cNvPr id="4" name="object 4"/>
          <p:cNvSpPr/>
          <p:nvPr/>
        </p:nvSpPr>
        <p:spPr>
          <a:xfrm>
            <a:off x="219442" y="480120"/>
            <a:ext cx="5122545" cy="1231900"/>
          </a:xfrm>
          <a:custGeom>
            <a:avLst/>
            <a:gdLst/>
            <a:ahLst/>
            <a:cxnLst/>
            <a:rect l="l" t="t" r="r" b="b"/>
            <a:pathLst>
              <a:path w="5122545" h="1231900">
                <a:moveTo>
                  <a:pt x="5122145" y="0"/>
                </a:moveTo>
                <a:lnTo>
                  <a:pt x="0" y="0"/>
                </a:lnTo>
                <a:lnTo>
                  <a:pt x="0" y="1231477"/>
                </a:lnTo>
                <a:lnTo>
                  <a:pt x="4733525" y="1231477"/>
                </a:lnTo>
                <a:lnTo>
                  <a:pt x="5122145" y="0"/>
                </a:lnTo>
                <a:close/>
              </a:path>
            </a:pathLst>
          </a:custGeom>
          <a:solidFill>
            <a:srgbClr val="BD4618"/>
          </a:solidFill>
        </p:spPr>
        <p:txBody>
          <a:bodyPr wrap="square" lIns="0" tIns="0" rIns="0" bIns="0" rtlCol="0"/>
          <a:lstStyle/>
          <a:p>
            <a:endParaRPr/>
          </a:p>
        </p:txBody>
      </p:sp>
      <p:sp>
        <p:nvSpPr>
          <p:cNvPr id="5" name="object 5"/>
          <p:cNvSpPr txBox="1">
            <a:spLocks noGrp="1"/>
          </p:cNvSpPr>
          <p:nvPr>
            <p:ph type="title"/>
          </p:nvPr>
        </p:nvSpPr>
        <p:spPr>
          <a:xfrm>
            <a:off x="1092582" y="616133"/>
            <a:ext cx="3945254" cy="511175"/>
          </a:xfrm>
          <a:prstGeom prst="rect">
            <a:avLst/>
          </a:prstGeom>
        </p:spPr>
        <p:txBody>
          <a:bodyPr vert="horz" wrap="square" lIns="0" tIns="17145" rIns="0" bIns="0" rtlCol="0">
            <a:spAutoFit/>
          </a:bodyPr>
          <a:lstStyle/>
          <a:p>
            <a:pPr marL="12700">
              <a:lnSpc>
                <a:spcPct val="100000"/>
              </a:lnSpc>
              <a:spcBef>
                <a:spcPts val="135"/>
              </a:spcBef>
            </a:pPr>
            <a:r>
              <a:rPr sz="3150" spc="10" dirty="0"/>
              <a:t>AFRIGLOBAL</a:t>
            </a:r>
            <a:r>
              <a:rPr sz="3150" spc="25" dirty="0"/>
              <a:t> </a:t>
            </a:r>
            <a:r>
              <a:rPr sz="3150" spc="15" dirty="0"/>
              <a:t>GROUP</a:t>
            </a:r>
            <a:endParaRPr sz="3150"/>
          </a:p>
        </p:txBody>
      </p:sp>
      <p:sp>
        <p:nvSpPr>
          <p:cNvPr id="6" name="object 6"/>
          <p:cNvSpPr/>
          <p:nvPr/>
        </p:nvSpPr>
        <p:spPr>
          <a:xfrm>
            <a:off x="1282748" y="2001956"/>
            <a:ext cx="1558290" cy="226060"/>
          </a:xfrm>
          <a:custGeom>
            <a:avLst/>
            <a:gdLst/>
            <a:ahLst/>
            <a:cxnLst/>
            <a:rect l="l" t="t" r="r" b="b"/>
            <a:pathLst>
              <a:path w="1558289" h="226060">
                <a:moveTo>
                  <a:pt x="32828" y="147212"/>
                </a:moveTo>
                <a:lnTo>
                  <a:pt x="0" y="147239"/>
                </a:lnTo>
                <a:lnTo>
                  <a:pt x="39236" y="225578"/>
                </a:lnTo>
                <a:lnTo>
                  <a:pt x="76306" y="151311"/>
                </a:lnTo>
                <a:lnTo>
                  <a:pt x="32832" y="151311"/>
                </a:lnTo>
                <a:lnTo>
                  <a:pt x="32828" y="147212"/>
                </a:lnTo>
                <a:close/>
              </a:path>
              <a:path w="1558289" h="226060">
                <a:moveTo>
                  <a:pt x="45522" y="147202"/>
                </a:moveTo>
                <a:lnTo>
                  <a:pt x="32828" y="147212"/>
                </a:lnTo>
                <a:lnTo>
                  <a:pt x="32832" y="151311"/>
                </a:lnTo>
                <a:lnTo>
                  <a:pt x="45525" y="151303"/>
                </a:lnTo>
                <a:lnTo>
                  <a:pt x="45522" y="147202"/>
                </a:lnTo>
                <a:close/>
              </a:path>
              <a:path w="1558289" h="226060">
                <a:moveTo>
                  <a:pt x="78371" y="147175"/>
                </a:moveTo>
                <a:lnTo>
                  <a:pt x="45522" y="147202"/>
                </a:lnTo>
                <a:lnTo>
                  <a:pt x="45525" y="151303"/>
                </a:lnTo>
                <a:lnTo>
                  <a:pt x="32832" y="151311"/>
                </a:lnTo>
                <a:lnTo>
                  <a:pt x="76310" y="151303"/>
                </a:lnTo>
                <a:lnTo>
                  <a:pt x="78371" y="147175"/>
                </a:lnTo>
                <a:close/>
              </a:path>
              <a:path w="1558289" h="226060">
                <a:moveTo>
                  <a:pt x="39056" y="0"/>
                </a:moveTo>
                <a:lnTo>
                  <a:pt x="32717" y="6346"/>
                </a:lnTo>
                <a:lnTo>
                  <a:pt x="32828" y="147212"/>
                </a:lnTo>
                <a:lnTo>
                  <a:pt x="45522" y="147202"/>
                </a:lnTo>
                <a:lnTo>
                  <a:pt x="45409" y="12700"/>
                </a:lnTo>
                <a:lnTo>
                  <a:pt x="39056" y="12700"/>
                </a:lnTo>
                <a:lnTo>
                  <a:pt x="39056" y="0"/>
                </a:lnTo>
                <a:close/>
              </a:path>
              <a:path w="1558289" h="226060">
                <a:moveTo>
                  <a:pt x="39056" y="0"/>
                </a:moveTo>
                <a:lnTo>
                  <a:pt x="39056" y="12700"/>
                </a:lnTo>
                <a:lnTo>
                  <a:pt x="45409" y="12700"/>
                </a:lnTo>
                <a:lnTo>
                  <a:pt x="45403" y="6346"/>
                </a:lnTo>
                <a:lnTo>
                  <a:pt x="39056" y="0"/>
                </a:lnTo>
                <a:close/>
              </a:path>
              <a:path w="1558289" h="226060">
                <a:moveTo>
                  <a:pt x="1558163" y="0"/>
                </a:moveTo>
                <a:lnTo>
                  <a:pt x="39056" y="0"/>
                </a:lnTo>
                <a:lnTo>
                  <a:pt x="45403" y="6346"/>
                </a:lnTo>
                <a:lnTo>
                  <a:pt x="45409" y="12700"/>
                </a:lnTo>
                <a:lnTo>
                  <a:pt x="1558163" y="12700"/>
                </a:lnTo>
                <a:lnTo>
                  <a:pt x="1558163" y="0"/>
                </a:lnTo>
                <a:close/>
              </a:path>
              <a:path w="1558289" h="226060">
                <a:moveTo>
                  <a:pt x="39056" y="0"/>
                </a:moveTo>
                <a:lnTo>
                  <a:pt x="32706" y="0"/>
                </a:lnTo>
                <a:lnTo>
                  <a:pt x="32710" y="6353"/>
                </a:lnTo>
                <a:lnTo>
                  <a:pt x="39056" y="0"/>
                </a:lnTo>
                <a:close/>
              </a:path>
            </a:pathLst>
          </a:custGeom>
          <a:solidFill>
            <a:srgbClr val="F47920"/>
          </a:solidFill>
        </p:spPr>
        <p:txBody>
          <a:bodyPr wrap="square" lIns="0" tIns="0" rIns="0" bIns="0" rtlCol="0"/>
          <a:lstStyle/>
          <a:p>
            <a:endParaRPr/>
          </a:p>
        </p:txBody>
      </p:sp>
      <p:sp>
        <p:nvSpPr>
          <p:cNvPr id="7" name="object 7"/>
          <p:cNvSpPr/>
          <p:nvPr/>
        </p:nvSpPr>
        <p:spPr>
          <a:xfrm>
            <a:off x="5049346" y="2001956"/>
            <a:ext cx="970280" cy="226060"/>
          </a:xfrm>
          <a:custGeom>
            <a:avLst/>
            <a:gdLst/>
            <a:ahLst/>
            <a:cxnLst/>
            <a:rect l="l" t="t" r="r" b="b"/>
            <a:pathLst>
              <a:path w="970279" h="226060">
                <a:moveTo>
                  <a:pt x="891369" y="147156"/>
                </a:moveTo>
                <a:lnTo>
                  <a:pt x="930437" y="225578"/>
                </a:lnTo>
                <a:lnTo>
                  <a:pt x="967708" y="151314"/>
                </a:lnTo>
                <a:lnTo>
                  <a:pt x="924187" y="151300"/>
                </a:lnTo>
                <a:lnTo>
                  <a:pt x="924193" y="147200"/>
                </a:lnTo>
                <a:lnTo>
                  <a:pt x="891369" y="147156"/>
                </a:lnTo>
                <a:close/>
              </a:path>
              <a:path w="970279" h="226060">
                <a:moveTo>
                  <a:pt x="924193" y="147200"/>
                </a:moveTo>
                <a:lnTo>
                  <a:pt x="924187" y="151300"/>
                </a:lnTo>
                <a:lnTo>
                  <a:pt x="936881" y="151314"/>
                </a:lnTo>
                <a:lnTo>
                  <a:pt x="936887" y="147217"/>
                </a:lnTo>
                <a:lnTo>
                  <a:pt x="924193" y="147200"/>
                </a:lnTo>
                <a:close/>
              </a:path>
              <a:path w="970279" h="226060">
                <a:moveTo>
                  <a:pt x="936887" y="147217"/>
                </a:moveTo>
                <a:lnTo>
                  <a:pt x="936881" y="151314"/>
                </a:lnTo>
                <a:lnTo>
                  <a:pt x="967708" y="151314"/>
                </a:lnTo>
                <a:lnTo>
                  <a:pt x="969742" y="147261"/>
                </a:lnTo>
                <a:lnTo>
                  <a:pt x="936887" y="147217"/>
                </a:lnTo>
                <a:close/>
              </a:path>
              <a:path w="970279" h="226060">
                <a:moveTo>
                  <a:pt x="930732" y="0"/>
                </a:moveTo>
                <a:lnTo>
                  <a:pt x="924385" y="6342"/>
                </a:lnTo>
                <a:lnTo>
                  <a:pt x="924193" y="147200"/>
                </a:lnTo>
                <a:lnTo>
                  <a:pt x="936887" y="147217"/>
                </a:lnTo>
                <a:lnTo>
                  <a:pt x="937070" y="12700"/>
                </a:lnTo>
                <a:lnTo>
                  <a:pt x="930732" y="12700"/>
                </a:lnTo>
                <a:lnTo>
                  <a:pt x="930732" y="0"/>
                </a:lnTo>
                <a:close/>
              </a:path>
              <a:path w="970279" h="226060">
                <a:moveTo>
                  <a:pt x="930732" y="0"/>
                </a:moveTo>
                <a:lnTo>
                  <a:pt x="0" y="0"/>
                </a:lnTo>
                <a:lnTo>
                  <a:pt x="0" y="12700"/>
                </a:lnTo>
                <a:lnTo>
                  <a:pt x="924377" y="12700"/>
                </a:lnTo>
                <a:lnTo>
                  <a:pt x="924385" y="6342"/>
                </a:lnTo>
                <a:lnTo>
                  <a:pt x="930732" y="0"/>
                </a:lnTo>
                <a:close/>
              </a:path>
              <a:path w="970279" h="226060">
                <a:moveTo>
                  <a:pt x="930732" y="0"/>
                </a:moveTo>
                <a:lnTo>
                  <a:pt x="930732" y="12700"/>
                </a:lnTo>
                <a:lnTo>
                  <a:pt x="937070" y="12700"/>
                </a:lnTo>
                <a:lnTo>
                  <a:pt x="937064" y="6342"/>
                </a:lnTo>
                <a:lnTo>
                  <a:pt x="930732" y="0"/>
                </a:lnTo>
                <a:close/>
              </a:path>
              <a:path w="970279" h="226060">
                <a:moveTo>
                  <a:pt x="937087" y="0"/>
                </a:moveTo>
                <a:lnTo>
                  <a:pt x="930732" y="0"/>
                </a:lnTo>
                <a:lnTo>
                  <a:pt x="937079" y="6357"/>
                </a:lnTo>
                <a:lnTo>
                  <a:pt x="937087" y="0"/>
                </a:lnTo>
                <a:close/>
              </a:path>
            </a:pathLst>
          </a:custGeom>
          <a:solidFill>
            <a:srgbClr val="F47920"/>
          </a:solidFill>
        </p:spPr>
        <p:txBody>
          <a:bodyPr wrap="square" lIns="0" tIns="0" rIns="0" bIns="0" rtlCol="0"/>
          <a:lstStyle/>
          <a:p>
            <a:endParaRPr/>
          </a:p>
        </p:txBody>
      </p:sp>
      <p:sp>
        <p:nvSpPr>
          <p:cNvPr id="8" name="object 8"/>
          <p:cNvSpPr/>
          <p:nvPr/>
        </p:nvSpPr>
        <p:spPr>
          <a:xfrm>
            <a:off x="2821478" y="1794621"/>
            <a:ext cx="2540635" cy="427990"/>
          </a:xfrm>
          <a:custGeom>
            <a:avLst/>
            <a:gdLst/>
            <a:ahLst/>
            <a:cxnLst/>
            <a:rect l="l" t="t" r="r" b="b"/>
            <a:pathLst>
              <a:path w="2540635" h="427989">
                <a:moveTo>
                  <a:pt x="0" y="0"/>
                </a:moveTo>
                <a:lnTo>
                  <a:pt x="2540329" y="0"/>
                </a:lnTo>
                <a:lnTo>
                  <a:pt x="2540329" y="427370"/>
                </a:lnTo>
                <a:lnTo>
                  <a:pt x="0" y="427370"/>
                </a:lnTo>
                <a:lnTo>
                  <a:pt x="0" y="0"/>
                </a:lnTo>
                <a:close/>
              </a:path>
            </a:pathLst>
          </a:custGeom>
          <a:solidFill>
            <a:srgbClr val="231F20">
              <a:alpha val="34498"/>
            </a:srgbClr>
          </a:solidFill>
        </p:spPr>
        <p:txBody>
          <a:bodyPr wrap="square" lIns="0" tIns="0" rIns="0" bIns="0" rtlCol="0"/>
          <a:lstStyle/>
          <a:p>
            <a:endParaRPr/>
          </a:p>
        </p:txBody>
      </p:sp>
      <p:sp>
        <p:nvSpPr>
          <p:cNvPr id="9" name="object 9"/>
          <p:cNvSpPr/>
          <p:nvPr/>
        </p:nvSpPr>
        <p:spPr>
          <a:xfrm>
            <a:off x="2840899" y="1814043"/>
            <a:ext cx="2501900" cy="388620"/>
          </a:xfrm>
          <a:custGeom>
            <a:avLst/>
            <a:gdLst/>
            <a:ahLst/>
            <a:cxnLst/>
            <a:rect l="l" t="t" r="r" b="b"/>
            <a:pathLst>
              <a:path w="2501900" h="388619">
                <a:moveTo>
                  <a:pt x="2404887" y="0"/>
                </a:moveTo>
                <a:lnTo>
                  <a:pt x="96598" y="0"/>
                </a:lnTo>
                <a:lnTo>
                  <a:pt x="59090" y="7621"/>
                </a:lnTo>
                <a:lnTo>
                  <a:pt x="28374" y="28374"/>
                </a:lnTo>
                <a:lnTo>
                  <a:pt x="7621" y="59089"/>
                </a:lnTo>
                <a:lnTo>
                  <a:pt x="0" y="96598"/>
                </a:lnTo>
                <a:lnTo>
                  <a:pt x="0" y="291927"/>
                </a:lnTo>
                <a:lnTo>
                  <a:pt x="7621" y="329436"/>
                </a:lnTo>
                <a:lnTo>
                  <a:pt x="28374" y="360151"/>
                </a:lnTo>
                <a:lnTo>
                  <a:pt x="59090" y="380904"/>
                </a:lnTo>
                <a:lnTo>
                  <a:pt x="96598" y="388525"/>
                </a:lnTo>
                <a:lnTo>
                  <a:pt x="2404887" y="388525"/>
                </a:lnTo>
                <a:lnTo>
                  <a:pt x="2442395" y="380904"/>
                </a:lnTo>
                <a:lnTo>
                  <a:pt x="2473111" y="360151"/>
                </a:lnTo>
                <a:lnTo>
                  <a:pt x="2493864" y="329436"/>
                </a:lnTo>
                <a:lnTo>
                  <a:pt x="2501486" y="291927"/>
                </a:lnTo>
                <a:lnTo>
                  <a:pt x="2501486" y="96598"/>
                </a:lnTo>
                <a:lnTo>
                  <a:pt x="2493864" y="59089"/>
                </a:lnTo>
                <a:lnTo>
                  <a:pt x="2473111" y="28374"/>
                </a:lnTo>
                <a:lnTo>
                  <a:pt x="2442395" y="7621"/>
                </a:lnTo>
                <a:lnTo>
                  <a:pt x="2404887" y="0"/>
                </a:lnTo>
                <a:close/>
              </a:path>
            </a:pathLst>
          </a:custGeom>
          <a:solidFill>
            <a:srgbClr val="FFFFFF"/>
          </a:solidFill>
        </p:spPr>
        <p:txBody>
          <a:bodyPr wrap="square" lIns="0" tIns="0" rIns="0" bIns="0" rtlCol="0"/>
          <a:lstStyle/>
          <a:p>
            <a:endParaRPr/>
          </a:p>
        </p:txBody>
      </p:sp>
      <p:sp>
        <p:nvSpPr>
          <p:cNvPr id="10" name="object 10"/>
          <p:cNvSpPr txBox="1"/>
          <p:nvPr/>
        </p:nvSpPr>
        <p:spPr>
          <a:xfrm>
            <a:off x="1734794" y="1111978"/>
            <a:ext cx="3627120" cy="1071245"/>
          </a:xfrm>
          <a:prstGeom prst="rect">
            <a:avLst/>
          </a:prstGeom>
        </p:spPr>
        <p:txBody>
          <a:bodyPr vert="horz" wrap="square" lIns="0" tIns="17145" rIns="0" bIns="0" rtlCol="0">
            <a:spAutoFit/>
          </a:bodyPr>
          <a:lstStyle/>
          <a:p>
            <a:pPr marL="12700">
              <a:lnSpc>
                <a:spcPct val="100000"/>
              </a:lnSpc>
              <a:spcBef>
                <a:spcPts val="135"/>
              </a:spcBef>
            </a:pPr>
            <a:r>
              <a:rPr sz="2950" spc="50" dirty="0">
                <a:solidFill>
                  <a:srgbClr val="FFFFFF"/>
                </a:solidFill>
                <a:latin typeface="Century Gothic"/>
                <a:cs typeface="Century Gothic"/>
              </a:rPr>
              <a:t>AT </a:t>
            </a:r>
            <a:r>
              <a:rPr sz="2950" spc="25" dirty="0">
                <a:solidFill>
                  <a:srgbClr val="FFFFFF"/>
                </a:solidFill>
                <a:latin typeface="Century Gothic"/>
                <a:cs typeface="Century Gothic"/>
              </a:rPr>
              <a:t>A</a:t>
            </a:r>
            <a:r>
              <a:rPr sz="2950" spc="480" dirty="0">
                <a:solidFill>
                  <a:srgbClr val="FFFFFF"/>
                </a:solidFill>
                <a:latin typeface="Century Gothic"/>
                <a:cs typeface="Century Gothic"/>
              </a:rPr>
              <a:t> </a:t>
            </a:r>
            <a:r>
              <a:rPr sz="2950" spc="75" dirty="0">
                <a:solidFill>
                  <a:srgbClr val="FFFFFF"/>
                </a:solidFill>
                <a:latin typeface="Century Gothic"/>
                <a:cs typeface="Century Gothic"/>
              </a:rPr>
              <a:t>GLANCE</a:t>
            </a:r>
            <a:endParaRPr sz="2950">
              <a:latin typeface="Century Gothic"/>
              <a:cs typeface="Century Gothic"/>
            </a:endParaRPr>
          </a:p>
          <a:p>
            <a:pPr marL="1245235">
              <a:lnSpc>
                <a:spcPct val="100000"/>
              </a:lnSpc>
              <a:spcBef>
                <a:spcPts val="2075"/>
              </a:spcBef>
            </a:pPr>
            <a:r>
              <a:rPr sz="2150" b="0" spc="-15" dirty="0">
                <a:solidFill>
                  <a:srgbClr val="ED7D31"/>
                </a:solidFill>
                <a:latin typeface="Calibri Light"/>
                <a:cs typeface="Calibri Light"/>
              </a:rPr>
              <a:t>AFRIGLOBAL</a:t>
            </a:r>
            <a:r>
              <a:rPr sz="2150" b="0" spc="25" dirty="0">
                <a:solidFill>
                  <a:srgbClr val="ED7D31"/>
                </a:solidFill>
                <a:latin typeface="Calibri Light"/>
                <a:cs typeface="Calibri Light"/>
              </a:rPr>
              <a:t> </a:t>
            </a:r>
            <a:r>
              <a:rPr sz="2150" b="0" spc="-10" dirty="0">
                <a:solidFill>
                  <a:srgbClr val="ED7D31"/>
                </a:solidFill>
                <a:latin typeface="Calibri Light"/>
                <a:cs typeface="Calibri Light"/>
              </a:rPr>
              <a:t>GROUP</a:t>
            </a:r>
            <a:endParaRPr sz="2150">
              <a:latin typeface="Calibri Light"/>
              <a:cs typeface="Calibri Light"/>
            </a:endParaRPr>
          </a:p>
        </p:txBody>
      </p:sp>
      <p:sp>
        <p:nvSpPr>
          <p:cNvPr id="11" name="object 11"/>
          <p:cNvSpPr/>
          <p:nvPr/>
        </p:nvSpPr>
        <p:spPr>
          <a:xfrm>
            <a:off x="0" y="6547449"/>
            <a:ext cx="1112520" cy="974725"/>
          </a:xfrm>
          <a:custGeom>
            <a:avLst/>
            <a:gdLst/>
            <a:ahLst/>
            <a:cxnLst/>
            <a:rect l="l" t="t" r="r" b="b"/>
            <a:pathLst>
              <a:path w="1112520" h="974725">
                <a:moveTo>
                  <a:pt x="582512" y="0"/>
                </a:moveTo>
                <a:lnTo>
                  <a:pt x="0" y="316872"/>
                </a:lnTo>
                <a:lnTo>
                  <a:pt x="0" y="974328"/>
                </a:lnTo>
                <a:lnTo>
                  <a:pt x="1112522" y="974328"/>
                </a:lnTo>
                <a:lnTo>
                  <a:pt x="582512" y="0"/>
                </a:lnTo>
                <a:close/>
              </a:path>
            </a:pathLst>
          </a:custGeom>
          <a:solidFill>
            <a:srgbClr val="F47920">
              <a:alpha val="39999"/>
            </a:srgbClr>
          </a:solidFill>
        </p:spPr>
        <p:txBody>
          <a:bodyPr wrap="square" lIns="0" tIns="0" rIns="0" bIns="0" rtlCol="0"/>
          <a:lstStyle/>
          <a:p>
            <a:endParaRPr/>
          </a:p>
        </p:txBody>
      </p:sp>
      <p:sp>
        <p:nvSpPr>
          <p:cNvPr id="12" name="object 12"/>
          <p:cNvSpPr/>
          <p:nvPr/>
        </p:nvSpPr>
        <p:spPr>
          <a:xfrm>
            <a:off x="0" y="6833656"/>
            <a:ext cx="872490" cy="688340"/>
          </a:xfrm>
          <a:custGeom>
            <a:avLst/>
            <a:gdLst/>
            <a:ahLst/>
            <a:cxnLst/>
            <a:rect l="l" t="t" r="r" b="b"/>
            <a:pathLst>
              <a:path w="872490" h="688340">
                <a:moveTo>
                  <a:pt x="497977" y="0"/>
                </a:moveTo>
                <a:lnTo>
                  <a:pt x="0" y="270885"/>
                </a:lnTo>
                <a:lnTo>
                  <a:pt x="0" y="688121"/>
                </a:lnTo>
                <a:lnTo>
                  <a:pt x="872298" y="688121"/>
                </a:lnTo>
                <a:lnTo>
                  <a:pt x="497977" y="0"/>
                </a:lnTo>
                <a:close/>
              </a:path>
            </a:pathLst>
          </a:custGeom>
          <a:solidFill>
            <a:srgbClr val="F47920">
              <a:alpha val="39999"/>
            </a:srgbClr>
          </a:solidFill>
        </p:spPr>
        <p:txBody>
          <a:bodyPr wrap="square" lIns="0" tIns="0" rIns="0" bIns="0" rtlCol="0"/>
          <a:lstStyle/>
          <a:p>
            <a:endParaRPr/>
          </a:p>
        </p:txBody>
      </p:sp>
      <p:sp>
        <p:nvSpPr>
          <p:cNvPr id="13" name="object 13"/>
          <p:cNvSpPr/>
          <p:nvPr/>
        </p:nvSpPr>
        <p:spPr>
          <a:xfrm>
            <a:off x="0" y="7119863"/>
            <a:ext cx="632460" cy="401955"/>
          </a:xfrm>
          <a:custGeom>
            <a:avLst/>
            <a:gdLst/>
            <a:ahLst/>
            <a:cxnLst/>
            <a:rect l="l" t="t" r="r" b="b"/>
            <a:pathLst>
              <a:path w="632460" h="401954">
                <a:moveTo>
                  <a:pt x="413445" y="0"/>
                </a:moveTo>
                <a:lnTo>
                  <a:pt x="0" y="224903"/>
                </a:lnTo>
                <a:lnTo>
                  <a:pt x="0" y="401914"/>
                </a:lnTo>
                <a:lnTo>
                  <a:pt x="632077" y="401914"/>
                </a:lnTo>
                <a:lnTo>
                  <a:pt x="413445" y="0"/>
                </a:lnTo>
                <a:close/>
              </a:path>
            </a:pathLst>
          </a:custGeom>
          <a:solidFill>
            <a:srgbClr val="F47920">
              <a:alpha val="39999"/>
            </a:srgbClr>
          </a:solidFill>
        </p:spPr>
        <p:txBody>
          <a:bodyPr wrap="square" lIns="0" tIns="0" rIns="0" bIns="0" rtlCol="0"/>
          <a:lstStyle/>
          <a:p>
            <a:endParaRPr/>
          </a:p>
        </p:txBody>
      </p:sp>
      <p:sp>
        <p:nvSpPr>
          <p:cNvPr id="14" name="object 14"/>
          <p:cNvSpPr txBox="1"/>
          <p:nvPr/>
        </p:nvSpPr>
        <p:spPr>
          <a:xfrm>
            <a:off x="242406" y="7103798"/>
            <a:ext cx="37528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231F20"/>
                </a:solidFill>
                <a:latin typeface="Century Gothic"/>
                <a:cs typeface="Century Gothic"/>
              </a:rPr>
              <a:t>pg</a:t>
            </a:r>
            <a:r>
              <a:rPr sz="1000" spc="-70" dirty="0">
                <a:solidFill>
                  <a:srgbClr val="231F20"/>
                </a:solidFill>
                <a:latin typeface="Century Gothic"/>
                <a:cs typeface="Century Gothic"/>
              </a:rPr>
              <a:t> </a:t>
            </a:r>
            <a:r>
              <a:rPr sz="1000" b="1" spc="-5" dirty="0">
                <a:solidFill>
                  <a:srgbClr val="231F20"/>
                </a:solidFill>
                <a:latin typeface="Century Gothic"/>
                <a:cs typeface="Century Gothic"/>
              </a:rPr>
              <a:t>08</a:t>
            </a:r>
            <a:endParaRPr sz="1000">
              <a:latin typeface="Century Gothic"/>
              <a:cs typeface="Century Gothic"/>
            </a:endParaRPr>
          </a:p>
        </p:txBody>
      </p:sp>
      <p:sp>
        <p:nvSpPr>
          <p:cNvPr id="15" name="object 15"/>
          <p:cNvSpPr/>
          <p:nvPr/>
        </p:nvSpPr>
        <p:spPr>
          <a:xfrm>
            <a:off x="4443710" y="6631570"/>
            <a:ext cx="974090" cy="278765"/>
          </a:xfrm>
          <a:custGeom>
            <a:avLst/>
            <a:gdLst/>
            <a:ahLst/>
            <a:cxnLst/>
            <a:rect l="l" t="t" r="r" b="b"/>
            <a:pathLst>
              <a:path w="974089" h="278765">
                <a:moveTo>
                  <a:pt x="0" y="0"/>
                </a:moveTo>
                <a:lnTo>
                  <a:pt x="973579" y="0"/>
                </a:lnTo>
                <a:lnTo>
                  <a:pt x="973579" y="278532"/>
                </a:lnTo>
                <a:lnTo>
                  <a:pt x="0" y="278532"/>
                </a:lnTo>
                <a:lnTo>
                  <a:pt x="0" y="0"/>
                </a:lnTo>
                <a:close/>
              </a:path>
            </a:pathLst>
          </a:custGeom>
          <a:solidFill>
            <a:srgbClr val="FFFFFF"/>
          </a:solidFill>
        </p:spPr>
        <p:txBody>
          <a:bodyPr wrap="square" lIns="0" tIns="0" rIns="0" bIns="0" rtlCol="0"/>
          <a:lstStyle/>
          <a:p>
            <a:endParaRPr/>
          </a:p>
        </p:txBody>
      </p:sp>
      <p:sp>
        <p:nvSpPr>
          <p:cNvPr id="16" name="object 16"/>
          <p:cNvSpPr/>
          <p:nvPr/>
        </p:nvSpPr>
        <p:spPr>
          <a:xfrm>
            <a:off x="5688150" y="6600909"/>
            <a:ext cx="974090" cy="309245"/>
          </a:xfrm>
          <a:custGeom>
            <a:avLst/>
            <a:gdLst/>
            <a:ahLst/>
            <a:cxnLst/>
            <a:rect l="l" t="t" r="r" b="b"/>
            <a:pathLst>
              <a:path w="974090" h="309245">
                <a:moveTo>
                  <a:pt x="0" y="0"/>
                </a:moveTo>
                <a:lnTo>
                  <a:pt x="973576" y="0"/>
                </a:lnTo>
                <a:lnTo>
                  <a:pt x="973576" y="309192"/>
                </a:lnTo>
                <a:lnTo>
                  <a:pt x="0" y="309192"/>
                </a:lnTo>
                <a:lnTo>
                  <a:pt x="0" y="0"/>
                </a:lnTo>
                <a:close/>
              </a:path>
            </a:pathLst>
          </a:custGeom>
          <a:solidFill>
            <a:srgbClr val="FFFFFF"/>
          </a:solidFill>
        </p:spPr>
        <p:txBody>
          <a:bodyPr wrap="square" lIns="0" tIns="0" rIns="0" bIns="0" rtlCol="0"/>
          <a:lstStyle/>
          <a:p>
            <a:endParaRPr/>
          </a:p>
        </p:txBody>
      </p:sp>
      <p:sp>
        <p:nvSpPr>
          <p:cNvPr id="17" name="object 17"/>
          <p:cNvSpPr/>
          <p:nvPr/>
        </p:nvSpPr>
        <p:spPr>
          <a:xfrm>
            <a:off x="3367933" y="4633884"/>
            <a:ext cx="1698625" cy="633730"/>
          </a:xfrm>
          <a:custGeom>
            <a:avLst/>
            <a:gdLst/>
            <a:ahLst/>
            <a:cxnLst/>
            <a:rect l="l" t="t" r="r" b="b"/>
            <a:pathLst>
              <a:path w="1698625" h="633729">
                <a:moveTo>
                  <a:pt x="0" y="0"/>
                </a:moveTo>
                <a:lnTo>
                  <a:pt x="1698008" y="0"/>
                </a:lnTo>
                <a:lnTo>
                  <a:pt x="1698008" y="633138"/>
                </a:lnTo>
                <a:lnTo>
                  <a:pt x="0" y="633138"/>
                </a:lnTo>
                <a:lnTo>
                  <a:pt x="0" y="0"/>
                </a:lnTo>
                <a:close/>
              </a:path>
            </a:pathLst>
          </a:custGeom>
          <a:solidFill>
            <a:srgbClr val="FFFFFF"/>
          </a:solidFill>
        </p:spPr>
        <p:txBody>
          <a:bodyPr wrap="square" lIns="0" tIns="0" rIns="0" bIns="0" rtlCol="0"/>
          <a:lstStyle/>
          <a:p>
            <a:endParaRPr/>
          </a:p>
        </p:txBody>
      </p:sp>
      <p:sp>
        <p:nvSpPr>
          <p:cNvPr id="18" name="object 18"/>
          <p:cNvSpPr/>
          <p:nvPr/>
        </p:nvSpPr>
        <p:spPr>
          <a:xfrm>
            <a:off x="217246" y="4488684"/>
            <a:ext cx="7522209" cy="0"/>
          </a:xfrm>
          <a:custGeom>
            <a:avLst/>
            <a:gdLst/>
            <a:ahLst/>
            <a:cxnLst/>
            <a:rect l="l" t="t" r="r" b="b"/>
            <a:pathLst>
              <a:path w="7522209">
                <a:moveTo>
                  <a:pt x="0" y="0"/>
                </a:moveTo>
                <a:lnTo>
                  <a:pt x="7521702" y="0"/>
                </a:lnTo>
              </a:path>
            </a:pathLst>
          </a:custGeom>
          <a:ln w="12697">
            <a:solidFill>
              <a:srgbClr val="231F20"/>
            </a:solidFill>
          </a:ln>
        </p:spPr>
        <p:txBody>
          <a:bodyPr wrap="square" lIns="0" tIns="0" rIns="0" bIns="0" rtlCol="0"/>
          <a:lstStyle/>
          <a:p>
            <a:endParaRPr/>
          </a:p>
        </p:txBody>
      </p:sp>
      <p:graphicFrame>
        <p:nvGraphicFramePr>
          <p:cNvPr id="19" name="object 19"/>
          <p:cNvGraphicFramePr>
            <a:graphicFrameLocks noGrp="1"/>
          </p:cNvGraphicFramePr>
          <p:nvPr/>
        </p:nvGraphicFramePr>
        <p:xfrm>
          <a:off x="774570" y="2324521"/>
          <a:ext cx="6558913" cy="1958359"/>
        </p:xfrm>
        <a:graphic>
          <a:graphicData uri="http://schemas.openxmlformats.org/drawingml/2006/table">
            <a:tbl>
              <a:tblPr firstRow="1" bandRow="1">
                <a:tableStyleId>{2D5ABB26-0587-4C30-8999-92F81FD0307C}</a:tableStyleId>
              </a:tblPr>
              <a:tblGrid>
                <a:gridCol w="1205230">
                  <a:extLst>
                    <a:ext uri="{9D8B030D-6E8A-4147-A177-3AD203B41FA5}">
                      <a16:colId xmlns:a16="http://schemas.microsoft.com/office/drawing/2014/main" val="20000"/>
                    </a:ext>
                  </a:extLst>
                </a:gridCol>
                <a:gridCol w="1133475">
                  <a:extLst>
                    <a:ext uri="{9D8B030D-6E8A-4147-A177-3AD203B41FA5}">
                      <a16:colId xmlns:a16="http://schemas.microsoft.com/office/drawing/2014/main" val="20001"/>
                    </a:ext>
                  </a:extLst>
                </a:gridCol>
                <a:gridCol w="1047749">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gridCol w="1076325">
                  <a:extLst>
                    <a:ext uri="{9D8B030D-6E8A-4147-A177-3AD203B41FA5}">
                      <a16:colId xmlns:a16="http://schemas.microsoft.com/office/drawing/2014/main" val="20004"/>
                    </a:ext>
                  </a:extLst>
                </a:gridCol>
                <a:gridCol w="1086484">
                  <a:extLst>
                    <a:ext uri="{9D8B030D-6E8A-4147-A177-3AD203B41FA5}">
                      <a16:colId xmlns:a16="http://schemas.microsoft.com/office/drawing/2014/main" val="20005"/>
                    </a:ext>
                  </a:extLst>
                </a:gridCol>
              </a:tblGrid>
              <a:tr h="274320">
                <a:tc>
                  <a:txBody>
                    <a:bodyPr/>
                    <a:lstStyle/>
                    <a:p>
                      <a:pPr marL="259715">
                        <a:lnSpc>
                          <a:spcPct val="100000"/>
                        </a:lnSpc>
                        <a:spcBef>
                          <a:spcPts val="204"/>
                        </a:spcBef>
                      </a:pPr>
                      <a:r>
                        <a:rPr sz="1200" b="1" dirty="0">
                          <a:solidFill>
                            <a:srgbClr val="231F20"/>
                          </a:solidFill>
                          <a:latin typeface="Century Gothic"/>
                          <a:cs typeface="Century Gothic"/>
                        </a:rPr>
                        <a:t>Summary</a:t>
                      </a:r>
                      <a:endParaRPr sz="1200">
                        <a:latin typeface="Century Gothic"/>
                        <a:cs typeface="Century Gothic"/>
                      </a:endParaRPr>
                    </a:p>
                  </a:txBody>
                  <a:tcPr marL="0" marR="0" marT="26034" marB="0">
                    <a:lnL w="12700">
                      <a:solidFill>
                        <a:srgbClr val="6C6E70"/>
                      </a:solidFill>
                      <a:prstDash val="solid"/>
                    </a:lnL>
                    <a:lnT w="12700">
                      <a:solidFill>
                        <a:srgbClr val="6C6E70"/>
                      </a:solidFill>
                      <a:prstDash val="solid"/>
                    </a:lnT>
                    <a:solidFill>
                      <a:srgbClr val="E6E7E8"/>
                    </a:solidFill>
                  </a:tcPr>
                </a:tc>
                <a:tc>
                  <a:txBody>
                    <a:bodyPr/>
                    <a:lstStyle/>
                    <a:p>
                      <a:pPr>
                        <a:lnSpc>
                          <a:spcPct val="100000"/>
                        </a:lnSpc>
                      </a:pPr>
                      <a:endParaRPr sz="900">
                        <a:latin typeface="Times New Roman"/>
                        <a:cs typeface="Times New Roman"/>
                      </a:endParaRPr>
                    </a:p>
                  </a:txBody>
                  <a:tcPr marL="0" marR="0" marT="0" marB="0">
                    <a:lnT w="12700">
                      <a:solidFill>
                        <a:srgbClr val="6C6E70"/>
                      </a:solidFill>
                      <a:prstDash val="solid"/>
                    </a:lnT>
                    <a:solidFill>
                      <a:srgbClr val="E6E7E8"/>
                    </a:solidFill>
                  </a:tcPr>
                </a:tc>
                <a:tc gridSpan="3">
                  <a:txBody>
                    <a:bodyPr/>
                    <a:lstStyle/>
                    <a:p>
                      <a:pPr marL="17145">
                        <a:lnSpc>
                          <a:spcPct val="100000"/>
                        </a:lnSpc>
                        <a:spcBef>
                          <a:spcPts val="204"/>
                        </a:spcBef>
                      </a:pPr>
                      <a:r>
                        <a:rPr sz="1200" b="1" dirty="0">
                          <a:solidFill>
                            <a:srgbClr val="231F20"/>
                          </a:solidFill>
                          <a:latin typeface="Century Gothic"/>
                          <a:cs typeface="Century Gothic"/>
                        </a:rPr>
                        <a:t>Healthcare|Commodities|Logistics</a:t>
                      </a:r>
                      <a:endParaRPr sz="1200">
                        <a:latin typeface="Century Gothic"/>
                        <a:cs typeface="Century Gothic"/>
                      </a:endParaRPr>
                    </a:p>
                  </a:txBody>
                  <a:tcPr marL="0" marR="0" marT="26034" marB="0">
                    <a:lnT w="12700">
                      <a:solidFill>
                        <a:srgbClr val="6C6E70"/>
                      </a:solidFill>
                      <a:prstDash val="solid"/>
                    </a:lnT>
                    <a:solidFill>
                      <a:srgbClr val="E6E7E8"/>
                    </a:solidFill>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900">
                        <a:latin typeface="Times New Roman"/>
                        <a:cs typeface="Times New Roman"/>
                      </a:endParaRPr>
                    </a:p>
                  </a:txBody>
                  <a:tcPr marL="0" marR="0" marT="0" marB="0">
                    <a:lnR w="12700">
                      <a:solidFill>
                        <a:srgbClr val="6C6E70"/>
                      </a:solidFill>
                      <a:prstDash val="solid"/>
                    </a:lnR>
                    <a:lnT w="12700">
                      <a:solidFill>
                        <a:srgbClr val="6C6E70"/>
                      </a:solidFill>
                      <a:prstDash val="solid"/>
                    </a:lnT>
                    <a:solidFill>
                      <a:srgbClr val="E6E7E8"/>
                    </a:solidFill>
                  </a:tcPr>
                </a:tc>
                <a:extLst>
                  <a:ext uri="{0D108BD9-81ED-4DB2-BD59-A6C34878D82A}">
                    <a16:rowId xmlns:a16="http://schemas.microsoft.com/office/drawing/2014/main" val="10000"/>
                  </a:ext>
                </a:extLst>
              </a:tr>
              <a:tr h="435956">
                <a:tc>
                  <a:txBody>
                    <a:bodyPr/>
                    <a:lstStyle/>
                    <a:p>
                      <a:pPr marL="259715">
                        <a:lnSpc>
                          <a:spcPct val="100000"/>
                        </a:lnSpc>
                        <a:spcBef>
                          <a:spcPts val="355"/>
                        </a:spcBef>
                      </a:pPr>
                      <a:r>
                        <a:rPr sz="800" b="1" dirty="0">
                          <a:solidFill>
                            <a:srgbClr val="231F20"/>
                          </a:solidFill>
                          <a:latin typeface="Century Gothic"/>
                          <a:cs typeface="Century Gothic"/>
                        </a:rPr>
                        <a:t>Companies</a:t>
                      </a:r>
                      <a:endParaRPr sz="800">
                        <a:latin typeface="Century Gothic"/>
                        <a:cs typeface="Century Gothic"/>
                      </a:endParaRPr>
                    </a:p>
                  </a:txBody>
                  <a:tcPr marL="0" marR="0" marT="45085" marB="0">
                    <a:lnL w="12700">
                      <a:solidFill>
                        <a:srgbClr val="6C6E70"/>
                      </a:solidFill>
                      <a:prstDash val="solid"/>
                    </a:lnL>
                    <a:lnB w="6350">
                      <a:solidFill>
                        <a:srgbClr val="231F20"/>
                      </a:solidFill>
                      <a:prstDash val="solid"/>
                    </a:lnB>
                    <a:solidFill>
                      <a:srgbClr val="E6E7E8"/>
                    </a:solidFill>
                  </a:tcPr>
                </a:tc>
                <a:tc>
                  <a:txBody>
                    <a:bodyPr/>
                    <a:lstStyle/>
                    <a:p>
                      <a:pPr marL="334645" marR="331470">
                        <a:lnSpc>
                          <a:spcPts val="919"/>
                        </a:lnSpc>
                        <a:spcBef>
                          <a:spcPts val="415"/>
                        </a:spcBef>
                      </a:pPr>
                      <a:r>
                        <a:rPr sz="800" b="1" spc="-5" dirty="0">
                          <a:solidFill>
                            <a:srgbClr val="FFFFFF"/>
                          </a:solidFill>
                          <a:latin typeface="Century Gothic"/>
                          <a:cs typeface="Century Gothic"/>
                        </a:rPr>
                        <a:t>Nagode  </a:t>
                      </a:r>
                      <a:r>
                        <a:rPr sz="800" b="1" dirty="0">
                          <a:solidFill>
                            <a:srgbClr val="FFFFFF"/>
                          </a:solidFill>
                          <a:latin typeface="Century Gothic"/>
                          <a:cs typeface="Century Gothic"/>
                        </a:rPr>
                        <a:t>Industries  Limited</a:t>
                      </a:r>
                      <a:endParaRPr sz="800">
                        <a:latin typeface="Century Gothic"/>
                        <a:cs typeface="Century Gothic"/>
                      </a:endParaRPr>
                    </a:p>
                  </a:txBody>
                  <a:tcPr marL="0" marR="0" marT="52705" marB="0">
                    <a:lnR w="6350">
                      <a:solidFill>
                        <a:srgbClr val="231F20"/>
                      </a:solidFill>
                      <a:prstDash val="solid"/>
                    </a:lnR>
                    <a:lnB w="6350">
                      <a:solidFill>
                        <a:srgbClr val="231F20"/>
                      </a:solidFill>
                      <a:prstDash val="solid"/>
                    </a:lnB>
                    <a:solidFill>
                      <a:srgbClr val="EF6828"/>
                    </a:solidFill>
                  </a:tcPr>
                </a:tc>
                <a:tc>
                  <a:txBody>
                    <a:bodyPr/>
                    <a:lstStyle/>
                    <a:p>
                      <a:pPr marL="243840" marR="139700">
                        <a:lnSpc>
                          <a:spcPts val="919"/>
                        </a:lnSpc>
                        <a:spcBef>
                          <a:spcPts val="415"/>
                        </a:spcBef>
                      </a:pPr>
                      <a:r>
                        <a:rPr sz="800" b="1" dirty="0">
                          <a:solidFill>
                            <a:srgbClr val="FFFFFF"/>
                          </a:solidFill>
                          <a:latin typeface="Century Gothic"/>
                          <a:cs typeface="Century Gothic"/>
                        </a:rPr>
                        <a:t>Afriglobal  Commodities  Limited</a:t>
                      </a:r>
                      <a:endParaRPr sz="800">
                        <a:latin typeface="Century Gothic"/>
                        <a:cs typeface="Century Gothic"/>
                      </a:endParaRPr>
                    </a:p>
                  </a:txBody>
                  <a:tcPr marL="0" marR="0" marT="52705" marB="0">
                    <a:lnL w="6350">
                      <a:solidFill>
                        <a:srgbClr val="231F20"/>
                      </a:solidFill>
                      <a:prstDash val="solid"/>
                    </a:lnL>
                    <a:lnR w="6350">
                      <a:solidFill>
                        <a:srgbClr val="231F20"/>
                      </a:solidFill>
                      <a:prstDash val="solid"/>
                    </a:lnR>
                    <a:lnB w="6350">
                      <a:solidFill>
                        <a:srgbClr val="231F20"/>
                      </a:solidFill>
                      <a:prstDash val="solid"/>
                    </a:lnB>
                    <a:solidFill>
                      <a:srgbClr val="E26515"/>
                    </a:solidFill>
                  </a:tcPr>
                </a:tc>
                <a:tc>
                  <a:txBody>
                    <a:bodyPr/>
                    <a:lstStyle/>
                    <a:p>
                      <a:pPr marL="311785" marR="212090" algn="just">
                        <a:lnSpc>
                          <a:spcPts val="919"/>
                        </a:lnSpc>
                        <a:spcBef>
                          <a:spcPts val="415"/>
                        </a:spcBef>
                      </a:pPr>
                      <a:r>
                        <a:rPr sz="800" b="1" dirty="0">
                          <a:solidFill>
                            <a:srgbClr val="FFFFFF"/>
                          </a:solidFill>
                          <a:latin typeface="Century Gothic"/>
                          <a:cs typeface="Century Gothic"/>
                        </a:rPr>
                        <a:t>Afriglobal  Medicare  Limited</a:t>
                      </a:r>
                      <a:endParaRPr sz="800">
                        <a:latin typeface="Century Gothic"/>
                        <a:cs typeface="Century Gothic"/>
                      </a:endParaRPr>
                    </a:p>
                  </a:txBody>
                  <a:tcPr marL="0" marR="0" marT="52705" marB="0">
                    <a:lnL w="6350">
                      <a:solidFill>
                        <a:srgbClr val="231F20"/>
                      </a:solidFill>
                      <a:prstDash val="solid"/>
                    </a:lnL>
                    <a:lnR w="6350">
                      <a:solidFill>
                        <a:srgbClr val="231F20"/>
                      </a:solidFill>
                      <a:prstDash val="solid"/>
                    </a:lnR>
                    <a:lnB w="6350">
                      <a:solidFill>
                        <a:srgbClr val="231F20"/>
                      </a:solidFill>
                      <a:prstDash val="solid"/>
                    </a:lnB>
                    <a:solidFill>
                      <a:srgbClr val="009AA1"/>
                    </a:solidFill>
                  </a:tcPr>
                </a:tc>
                <a:tc>
                  <a:txBody>
                    <a:bodyPr/>
                    <a:lstStyle/>
                    <a:p>
                      <a:pPr marL="324485" marR="111760">
                        <a:lnSpc>
                          <a:spcPts val="919"/>
                        </a:lnSpc>
                        <a:spcBef>
                          <a:spcPts val="415"/>
                        </a:spcBef>
                      </a:pPr>
                      <a:r>
                        <a:rPr sz="800" b="1" spc="-5" dirty="0">
                          <a:solidFill>
                            <a:srgbClr val="FFFFFF"/>
                          </a:solidFill>
                          <a:latin typeface="Century Gothic"/>
                          <a:cs typeface="Century Gothic"/>
                        </a:rPr>
                        <a:t>Advance  </a:t>
                      </a:r>
                      <a:r>
                        <a:rPr sz="800" b="1" dirty="0">
                          <a:solidFill>
                            <a:srgbClr val="FFFFFF"/>
                          </a:solidFill>
                          <a:latin typeface="Century Gothic"/>
                          <a:cs typeface="Century Gothic"/>
                        </a:rPr>
                        <a:t>Medisystems  Limited</a:t>
                      </a:r>
                      <a:endParaRPr sz="800">
                        <a:latin typeface="Century Gothic"/>
                        <a:cs typeface="Century Gothic"/>
                      </a:endParaRPr>
                    </a:p>
                  </a:txBody>
                  <a:tcPr marL="0" marR="0" marT="52705" marB="0">
                    <a:lnL w="6350">
                      <a:solidFill>
                        <a:srgbClr val="231F20"/>
                      </a:solidFill>
                      <a:prstDash val="solid"/>
                    </a:lnL>
                    <a:lnR w="6350">
                      <a:solidFill>
                        <a:srgbClr val="231F20"/>
                      </a:solidFill>
                      <a:prstDash val="solid"/>
                    </a:lnR>
                    <a:lnB w="6350">
                      <a:solidFill>
                        <a:srgbClr val="231F20"/>
                      </a:solidFill>
                      <a:prstDash val="solid"/>
                    </a:lnB>
                    <a:solidFill>
                      <a:srgbClr val="EE0101"/>
                    </a:solidFill>
                  </a:tcPr>
                </a:tc>
                <a:tc>
                  <a:txBody>
                    <a:bodyPr/>
                    <a:lstStyle/>
                    <a:p>
                      <a:pPr marL="270510" marR="332105">
                        <a:lnSpc>
                          <a:spcPts val="919"/>
                        </a:lnSpc>
                        <a:spcBef>
                          <a:spcPts val="415"/>
                        </a:spcBef>
                      </a:pPr>
                      <a:r>
                        <a:rPr sz="800" b="1" dirty="0">
                          <a:solidFill>
                            <a:srgbClr val="FFFFFF"/>
                          </a:solidFill>
                          <a:latin typeface="Century Gothic"/>
                          <a:cs typeface="Century Gothic"/>
                        </a:rPr>
                        <a:t>Afriglobal  Logistics  Limited</a:t>
                      </a:r>
                      <a:endParaRPr sz="800">
                        <a:latin typeface="Century Gothic"/>
                        <a:cs typeface="Century Gothic"/>
                      </a:endParaRPr>
                    </a:p>
                  </a:txBody>
                  <a:tcPr marL="0" marR="0" marT="52705" marB="0">
                    <a:lnL w="6350">
                      <a:solidFill>
                        <a:srgbClr val="231F20"/>
                      </a:solidFill>
                      <a:prstDash val="solid"/>
                    </a:lnL>
                    <a:lnR w="12700">
                      <a:solidFill>
                        <a:srgbClr val="6C6E70"/>
                      </a:solidFill>
                      <a:prstDash val="solid"/>
                    </a:lnR>
                    <a:lnB w="6350">
                      <a:solidFill>
                        <a:srgbClr val="231F20"/>
                      </a:solidFill>
                      <a:prstDash val="solid"/>
                    </a:lnB>
                    <a:solidFill>
                      <a:srgbClr val="F15A22"/>
                    </a:solidFill>
                  </a:tcPr>
                </a:tc>
                <a:extLst>
                  <a:ext uri="{0D108BD9-81ED-4DB2-BD59-A6C34878D82A}">
                    <a16:rowId xmlns:a16="http://schemas.microsoft.com/office/drawing/2014/main" val="10001"/>
                  </a:ext>
                </a:extLst>
              </a:tr>
              <a:tr h="808553">
                <a:tc>
                  <a:txBody>
                    <a:bodyPr/>
                    <a:lstStyle/>
                    <a:p>
                      <a:pPr marL="259715">
                        <a:lnSpc>
                          <a:spcPct val="100000"/>
                        </a:lnSpc>
                        <a:spcBef>
                          <a:spcPts val="370"/>
                        </a:spcBef>
                      </a:pPr>
                      <a:r>
                        <a:rPr sz="800" b="1" dirty="0">
                          <a:solidFill>
                            <a:srgbClr val="231F20"/>
                          </a:solidFill>
                          <a:latin typeface="Century Gothic"/>
                          <a:cs typeface="Century Gothic"/>
                        </a:rPr>
                        <a:t>Competencies</a:t>
                      </a:r>
                      <a:endParaRPr sz="800">
                        <a:latin typeface="Century Gothic"/>
                        <a:cs typeface="Century Gothic"/>
                      </a:endParaRPr>
                    </a:p>
                  </a:txBody>
                  <a:tcPr marL="0" marR="0" marT="46990" marB="0">
                    <a:lnL w="12700">
                      <a:solidFill>
                        <a:srgbClr val="6C6E70"/>
                      </a:solidFill>
                      <a:prstDash val="solid"/>
                    </a:lnL>
                    <a:lnT w="6350">
                      <a:solidFill>
                        <a:srgbClr val="231F20"/>
                      </a:solidFill>
                      <a:prstDash val="solid"/>
                    </a:lnT>
                    <a:lnB w="6350">
                      <a:solidFill>
                        <a:srgbClr val="231F20"/>
                      </a:solidFill>
                      <a:prstDash val="solid"/>
                    </a:lnB>
                    <a:solidFill>
                      <a:srgbClr val="E6E7E8"/>
                    </a:solidFill>
                  </a:tcPr>
                </a:tc>
                <a:tc>
                  <a:txBody>
                    <a:bodyPr/>
                    <a:lstStyle/>
                    <a:p>
                      <a:pPr marL="80010" marR="129539">
                        <a:lnSpc>
                          <a:spcPts val="919"/>
                        </a:lnSpc>
                        <a:spcBef>
                          <a:spcPts val="610"/>
                        </a:spcBef>
                      </a:pPr>
                      <a:r>
                        <a:rPr sz="800" dirty="0">
                          <a:solidFill>
                            <a:srgbClr val="231F20"/>
                          </a:solidFill>
                          <a:latin typeface="Century Gothic"/>
                          <a:cs typeface="Century Gothic"/>
                        </a:rPr>
                        <a:t>Raw chemical  distribution</a:t>
                      </a:r>
                      <a:r>
                        <a:rPr sz="800" spc="-95" dirty="0">
                          <a:solidFill>
                            <a:srgbClr val="231F20"/>
                          </a:solidFill>
                          <a:latin typeface="Century Gothic"/>
                          <a:cs typeface="Century Gothic"/>
                        </a:rPr>
                        <a:t> </a:t>
                      </a:r>
                      <a:r>
                        <a:rPr sz="800" dirty="0">
                          <a:solidFill>
                            <a:srgbClr val="231F20"/>
                          </a:solidFill>
                          <a:latin typeface="Century Gothic"/>
                          <a:cs typeface="Century Gothic"/>
                        </a:rPr>
                        <a:t>Imports  warehousing</a:t>
                      </a:r>
                      <a:endParaRPr sz="800">
                        <a:latin typeface="Century Gothic"/>
                        <a:cs typeface="Century Gothic"/>
                      </a:endParaRPr>
                    </a:p>
                  </a:txBody>
                  <a:tcPr marL="0" marR="0" marT="77470" marB="0">
                    <a:lnR w="6350">
                      <a:solidFill>
                        <a:srgbClr val="231F20"/>
                      </a:solidFill>
                      <a:prstDash val="solid"/>
                    </a:lnR>
                    <a:lnT w="6350">
                      <a:solidFill>
                        <a:srgbClr val="231F20"/>
                      </a:solidFill>
                      <a:prstDash val="solid"/>
                    </a:lnT>
                    <a:lnB w="6350">
                      <a:solidFill>
                        <a:srgbClr val="231F20"/>
                      </a:solidFill>
                      <a:prstDash val="solid"/>
                    </a:lnB>
                  </a:tcPr>
                </a:tc>
                <a:tc>
                  <a:txBody>
                    <a:bodyPr/>
                    <a:lstStyle/>
                    <a:p>
                      <a:pPr marL="60960">
                        <a:lnSpc>
                          <a:spcPct val="100000"/>
                        </a:lnSpc>
                        <a:spcBef>
                          <a:spcPts val="545"/>
                        </a:spcBef>
                      </a:pPr>
                      <a:r>
                        <a:rPr sz="800" dirty="0">
                          <a:solidFill>
                            <a:srgbClr val="231F20"/>
                          </a:solidFill>
                          <a:latin typeface="Century Gothic"/>
                          <a:cs typeface="Century Gothic"/>
                        </a:rPr>
                        <a:t>Trading</a:t>
                      </a:r>
                      <a:r>
                        <a:rPr sz="800" spc="-35" dirty="0">
                          <a:solidFill>
                            <a:srgbClr val="231F20"/>
                          </a:solidFill>
                          <a:latin typeface="Century Gothic"/>
                          <a:cs typeface="Century Gothic"/>
                        </a:rPr>
                        <a:t> </a:t>
                      </a:r>
                      <a:r>
                        <a:rPr sz="800" dirty="0">
                          <a:solidFill>
                            <a:srgbClr val="231F20"/>
                          </a:solidFill>
                          <a:latin typeface="Century Gothic"/>
                          <a:cs typeface="Century Gothic"/>
                        </a:rPr>
                        <a:t>Distribution</a:t>
                      </a:r>
                      <a:endParaRPr sz="800">
                        <a:latin typeface="Century Gothic"/>
                        <a:cs typeface="Century Gothic"/>
                      </a:endParaRPr>
                    </a:p>
                  </a:txBody>
                  <a:tcPr marL="0" marR="0" marT="69215"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marL="62230" marR="352425">
                        <a:lnSpc>
                          <a:spcPts val="919"/>
                        </a:lnSpc>
                        <a:spcBef>
                          <a:spcPts val="395"/>
                        </a:spcBef>
                      </a:pPr>
                      <a:r>
                        <a:rPr sz="800" dirty="0">
                          <a:solidFill>
                            <a:srgbClr val="231F20"/>
                          </a:solidFill>
                          <a:latin typeface="Century Gothic"/>
                          <a:cs typeface="Century Gothic"/>
                        </a:rPr>
                        <a:t>Healthcare  Diagnostics  (Pathology,  Radiology,  Cardiology)  Wellness</a:t>
                      </a:r>
                      <a:endParaRPr sz="800">
                        <a:latin typeface="Century Gothic"/>
                        <a:cs typeface="Century Gothic"/>
                      </a:endParaRPr>
                    </a:p>
                  </a:txBody>
                  <a:tcPr marL="0" marR="0" marT="50165"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marL="62230" marR="93980">
                        <a:lnSpc>
                          <a:spcPts val="919"/>
                        </a:lnSpc>
                        <a:spcBef>
                          <a:spcPts val="610"/>
                        </a:spcBef>
                      </a:pPr>
                      <a:r>
                        <a:rPr sz="800" spc="-5" dirty="0">
                          <a:solidFill>
                            <a:srgbClr val="231F20"/>
                          </a:solidFill>
                          <a:latin typeface="Century Gothic"/>
                          <a:cs typeface="Century Gothic"/>
                        </a:rPr>
                        <a:t>Sales </a:t>
                      </a:r>
                      <a:r>
                        <a:rPr sz="800" dirty="0">
                          <a:solidFill>
                            <a:srgbClr val="231F20"/>
                          </a:solidFill>
                          <a:latin typeface="Century Gothic"/>
                          <a:cs typeface="Century Gothic"/>
                        </a:rPr>
                        <a:t>and Setup</a:t>
                      </a:r>
                      <a:r>
                        <a:rPr sz="800" spc="-70" dirty="0">
                          <a:solidFill>
                            <a:srgbClr val="231F20"/>
                          </a:solidFill>
                          <a:latin typeface="Century Gothic"/>
                          <a:cs typeface="Century Gothic"/>
                        </a:rPr>
                        <a:t> </a:t>
                      </a:r>
                      <a:r>
                        <a:rPr sz="800" dirty="0">
                          <a:solidFill>
                            <a:srgbClr val="231F20"/>
                          </a:solidFill>
                          <a:latin typeface="Century Gothic"/>
                          <a:cs typeface="Century Gothic"/>
                        </a:rPr>
                        <a:t>of  Laboratory and  Diagnostics  equipment</a:t>
                      </a:r>
                      <a:endParaRPr sz="800">
                        <a:latin typeface="Century Gothic"/>
                        <a:cs typeface="Century Gothic"/>
                      </a:endParaRPr>
                    </a:p>
                  </a:txBody>
                  <a:tcPr marL="0" marR="0" marT="7747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marL="83820" marR="229870">
                        <a:lnSpc>
                          <a:spcPts val="919"/>
                        </a:lnSpc>
                        <a:spcBef>
                          <a:spcPts val="600"/>
                        </a:spcBef>
                      </a:pPr>
                      <a:r>
                        <a:rPr sz="800" dirty="0">
                          <a:solidFill>
                            <a:srgbClr val="231F20"/>
                          </a:solidFill>
                          <a:latin typeface="Century Gothic"/>
                          <a:cs typeface="Century Gothic"/>
                        </a:rPr>
                        <a:t>Ocean Freight  Air Freight  Trucking  Haulage  Warehousing  and</a:t>
                      </a:r>
                      <a:r>
                        <a:rPr sz="800" spc="-95" dirty="0">
                          <a:solidFill>
                            <a:srgbClr val="231F20"/>
                          </a:solidFill>
                          <a:latin typeface="Century Gothic"/>
                          <a:cs typeface="Century Gothic"/>
                        </a:rPr>
                        <a:t> </a:t>
                      </a:r>
                      <a:r>
                        <a:rPr sz="800" dirty="0">
                          <a:solidFill>
                            <a:srgbClr val="231F20"/>
                          </a:solidFill>
                          <a:latin typeface="Century Gothic"/>
                          <a:cs typeface="Century Gothic"/>
                        </a:rPr>
                        <a:t>Distribution</a:t>
                      </a:r>
                      <a:endParaRPr sz="800">
                        <a:latin typeface="Century Gothic"/>
                        <a:cs typeface="Century Gothic"/>
                      </a:endParaRPr>
                    </a:p>
                  </a:txBody>
                  <a:tcPr marL="0" marR="0" marT="76200" marB="0">
                    <a:lnL w="6350">
                      <a:solidFill>
                        <a:srgbClr val="231F20"/>
                      </a:solidFill>
                      <a:prstDash val="solid"/>
                    </a:lnL>
                    <a:lnR w="12700">
                      <a:solidFill>
                        <a:srgbClr val="6C6E7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val="10002"/>
                  </a:ext>
                </a:extLst>
              </a:tr>
              <a:tr h="439530">
                <a:tc>
                  <a:txBody>
                    <a:bodyPr/>
                    <a:lstStyle/>
                    <a:p>
                      <a:pPr marL="259715">
                        <a:lnSpc>
                          <a:spcPct val="100000"/>
                        </a:lnSpc>
                        <a:spcBef>
                          <a:spcPts val="565"/>
                        </a:spcBef>
                      </a:pPr>
                      <a:r>
                        <a:rPr sz="1100" b="1" spc="-5" dirty="0">
                          <a:solidFill>
                            <a:srgbClr val="231F20"/>
                          </a:solidFill>
                          <a:latin typeface="Calibri"/>
                          <a:cs typeface="Calibri"/>
                        </a:rPr>
                        <a:t>Sectors</a:t>
                      </a:r>
                      <a:endParaRPr sz="1100">
                        <a:latin typeface="Calibri"/>
                        <a:cs typeface="Calibri"/>
                      </a:endParaRPr>
                    </a:p>
                  </a:txBody>
                  <a:tcPr marL="0" marR="0" marT="71755" marB="0">
                    <a:lnL w="12700">
                      <a:solidFill>
                        <a:srgbClr val="6C6E70"/>
                      </a:solidFill>
                      <a:prstDash val="solid"/>
                    </a:lnL>
                    <a:lnT w="6350">
                      <a:solidFill>
                        <a:srgbClr val="231F20"/>
                      </a:solidFill>
                      <a:prstDash val="solid"/>
                    </a:lnT>
                    <a:lnB w="12700">
                      <a:solidFill>
                        <a:srgbClr val="6C6E70"/>
                      </a:solidFill>
                      <a:prstDash val="solid"/>
                    </a:lnB>
                    <a:solidFill>
                      <a:srgbClr val="E6E7E8"/>
                    </a:solidFill>
                  </a:tcPr>
                </a:tc>
                <a:tc>
                  <a:txBody>
                    <a:bodyPr/>
                    <a:lstStyle/>
                    <a:p>
                      <a:pPr marL="80010">
                        <a:lnSpc>
                          <a:spcPct val="100000"/>
                        </a:lnSpc>
                        <a:spcBef>
                          <a:spcPts val="940"/>
                        </a:spcBef>
                      </a:pPr>
                      <a:r>
                        <a:rPr sz="800" dirty="0">
                          <a:solidFill>
                            <a:srgbClr val="231F20"/>
                          </a:solidFill>
                          <a:latin typeface="Century Gothic"/>
                          <a:cs typeface="Century Gothic"/>
                        </a:rPr>
                        <a:t>Chemical/Allied</a:t>
                      </a:r>
                      <a:endParaRPr sz="800">
                        <a:latin typeface="Century Gothic"/>
                        <a:cs typeface="Century Gothic"/>
                      </a:endParaRPr>
                    </a:p>
                  </a:txBody>
                  <a:tcPr marL="0" marR="0" marT="119380" marB="0">
                    <a:lnR w="6350">
                      <a:solidFill>
                        <a:srgbClr val="231F20"/>
                      </a:solidFill>
                      <a:prstDash val="solid"/>
                    </a:lnR>
                    <a:lnT w="6350">
                      <a:solidFill>
                        <a:srgbClr val="231F20"/>
                      </a:solidFill>
                      <a:prstDash val="solid"/>
                    </a:lnT>
                    <a:lnB w="12700">
                      <a:solidFill>
                        <a:srgbClr val="6C6E70"/>
                      </a:solidFill>
                      <a:prstDash val="solid"/>
                    </a:lnB>
                  </a:tcPr>
                </a:tc>
                <a:tc>
                  <a:txBody>
                    <a:bodyPr/>
                    <a:lstStyle/>
                    <a:p>
                      <a:pPr marL="60960">
                        <a:lnSpc>
                          <a:spcPct val="100000"/>
                        </a:lnSpc>
                        <a:spcBef>
                          <a:spcPts val="940"/>
                        </a:spcBef>
                      </a:pPr>
                      <a:r>
                        <a:rPr sz="800" dirty="0">
                          <a:solidFill>
                            <a:srgbClr val="231F20"/>
                          </a:solidFill>
                          <a:latin typeface="Century Gothic"/>
                          <a:cs typeface="Century Gothic"/>
                        </a:rPr>
                        <a:t>Chemical/Allied</a:t>
                      </a:r>
                      <a:endParaRPr sz="800">
                        <a:latin typeface="Century Gothic"/>
                        <a:cs typeface="Century Gothic"/>
                      </a:endParaRPr>
                    </a:p>
                  </a:txBody>
                  <a:tcPr marL="0" marR="0" marT="119380" marB="0">
                    <a:lnL w="6350">
                      <a:solidFill>
                        <a:srgbClr val="231F20"/>
                      </a:solidFill>
                      <a:prstDash val="solid"/>
                    </a:lnL>
                    <a:lnR w="6350">
                      <a:solidFill>
                        <a:srgbClr val="231F20"/>
                      </a:solidFill>
                      <a:prstDash val="solid"/>
                    </a:lnR>
                    <a:lnT w="6350">
                      <a:solidFill>
                        <a:srgbClr val="231F20"/>
                      </a:solidFill>
                      <a:prstDash val="solid"/>
                    </a:lnT>
                    <a:lnB w="12700">
                      <a:solidFill>
                        <a:srgbClr val="6C6E70"/>
                      </a:solidFill>
                      <a:prstDash val="solid"/>
                    </a:lnB>
                  </a:tcPr>
                </a:tc>
                <a:tc>
                  <a:txBody>
                    <a:bodyPr/>
                    <a:lstStyle/>
                    <a:p>
                      <a:pPr marL="62230">
                        <a:lnSpc>
                          <a:spcPct val="100000"/>
                        </a:lnSpc>
                        <a:spcBef>
                          <a:spcPts val="940"/>
                        </a:spcBef>
                      </a:pPr>
                      <a:r>
                        <a:rPr sz="800" dirty="0">
                          <a:solidFill>
                            <a:srgbClr val="231F20"/>
                          </a:solidFill>
                          <a:latin typeface="Century Gothic"/>
                          <a:cs typeface="Century Gothic"/>
                        </a:rPr>
                        <a:t>Health</a:t>
                      </a:r>
                      <a:endParaRPr sz="800">
                        <a:latin typeface="Century Gothic"/>
                        <a:cs typeface="Century Gothic"/>
                      </a:endParaRPr>
                    </a:p>
                  </a:txBody>
                  <a:tcPr marL="0" marR="0" marT="119380" marB="0">
                    <a:lnL w="6350">
                      <a:solidFill>
                        <a:srgbClr val="231F20"/>
                      </a:solidFill>
                      <a:prstDash val="solid"/>
                    </a:lnL>
                    <a:lnR w="6350">
                      <a:solidFill>
                        <a:srgbClr val="231F20"/>
                      </a:solidFill>
                      <a:prstDash val="solid"/>
                    </a:lnR>
                    <a:lnT w="6350">
                      <a:solidFill>
                        <a:srgbClr val="231F20"/>
                      </a:solidFill>
                      <a:prstDash val="solid"/>
                    </a:lnT>
                    <a:lnB w="12700">
                      <a:solidFill>
                        <a:srgbClr val="6C6E70"/>
                      </a:solidFill>
                      <a:prstDash val="solid"/>
                    </a:lnB>
                  </a:tcPr>
                </a:tc>
                <a:tc>
                  <a:txBody>
                    <a:bodyPr/>
                    <a:lstStyle/>
                    <a:p>
                      <a:pPr marL="62230">
                        <a:lnSpc>
                          <a:spcPct val="100000"/>
                        </a:lnSpc>
                        <a:spcBef>
                          <a:spcPts val="940"/>
                        </a:spcBef>
                      </a:pPr>
                      <a:r>
                        <a:rPr sz="800" dirty="0">
                          <a:solidFill>
                            <a:srgbClr val="231F20"/>
                          </a:solidFill>
                          <a:latin typeface="Century Gothic"/>
                          <a:cs typeface="Century Gothic"/>
                        </a:rPr>
                        <a:t>Health</a:t>
                      </a:r>
                      <a:endParaRPr sz="800">
                        <a:latin typeface="Century Gothic"/>
                        <a:cs typeface="Century Gothic"/>
                      </a:endParaRPr>
                    </a:p>
                  </a:txBody>
                  <a:tcPr marL="0" marR="0" marT="119380" marB="0">
                    <a:lnL w="6350">
                      <a:solidFill>
                        <a:srgbClr val="231F20"/>
                      </a:solidFill>
                      <a:prstDash val="solid"/>
                    </a:lnL>
                    <a:lnR w="6350">
                      <a:solidFill>
                        <a:srgbClr val="231F20"/>
                      </a:solidFill>
                      <a:prstDash val="solid"/>
                    </a:lnR>
                    <a:lnT w="6350">
                      <a:solidFill>
                        <a:srgbClr val="231F20"/>
                      </a:solidFill>
                      <a:prstDash val="solid"/>
                    </a:lnT>
                    <a:lnB w="12700">
                      <a:solidFill>
                        <a:srgbClr val="6C6E70"/>
                      </a:solidFill>
                      <a:prstDash val="solid"/>
                    </a:lnB>
                  </a:tcPr>
                </a:tc>
                <a:tc>
                  <a:txBody>
                    <a:bodyPr/>
                    <a:lstStyle/>
                    <a:p>
                      <a:pPr>
                        <a:lnSpc>
                          <a:spcPct val="100000"/>
                        </a:lnSpc>
                        <a:spcBef>
                          <a:spcPts val="25"/>
                        </a:spcBef>
                      </a:pPr>
                      <a:endParaRPr sz="850" dirty="0">
                        <a:latin typeface="Times New Roman"/>
                        <a:cs typeface="Times New Roman"/>
                      </a:endParaRPr>
                    </a:p>
                    <a:p>
                      <a:pPr marL="81280" marR="310515">
                        <a:lnSpc>
                          <a:spcPts val="919"/>
                        </a:lnSpc>
                      </a:pPr>
                      <a:r>
                        <a:rPr sz="800" spc="-5" dirty="0">
                          <a:solidFill>
                            <a:srgbClr val="231F20"/>
                          </a:solidFill>
                          <a:latin typeface="Century Gothic"/>
                          <a:cs typeface="Century Gothic"/>
                        </a:rPr>
                        <a:t>Supply </a:t>
                      </a:r>
                      <a:r>
                        <a:rPr sz="800" dirty="0">
                          <a:solidFill>
                            <a:srgbClr val="231F20"/>
                          </a:solidFill>
                          <a:latin typeface="Century Gothic"/>
                          <a:cs typeface="Century Gothic"/>
                        </a:rPr>
                        <a:t>Chain  Management</a:t>
                      </a:r>
                      <a:endParaRPr sz="800" dirty="0">
                        <a:latin typeface="Century Gothic"/>
                        <a:cs typeface="Century Gothic"/>
                      </a:endParaRPr>
                    </a:p>
                  </a:txBody>
                  <a:tcPr marL="0" marR="0" marT="3175" marB="0">
                    <a:lnL w="6350">
                      <a:solidFill>
                        <a:srgbClr val="231F20"/>
                      </a:solidFill>
                      <a:prstDash val="solid"/>
                    </a:lnL>
                    <a:lnR w="12700">
                      <a:solidFill>
                        <a:srgbClr val="6C6E70"/>
                      </a:solidFill>
                      <a:prstDash val="solid"/>
                    </a:lnR>
                    <a:lnT w="6350">
                      <a:solidFill>
                        <a:srgbClr val="231F20"/>
                      </a:solidFill>
                      <a:prstDash val="solid"/>
                    </a:lnT>
                    <a:lnB w="12700">
                      <a:solidFill>
                        <a:srgbClr val="6C6E70"/>
                      </a:solidFill>
                      <a:prstDash val="solid"/>
                    </a:lnB>
                  </a:tcPr>
                </a:tc>
                <a:extLst>
                  <a:ext uri="{0D108BD9-81ED-4DB2-BD59-A6C34878D82A}">
                    <a16:rowId xmlns:a16="http://schemas.microsoft.com/office/drawing/2014/main" val="10003"/>
                  </a:ext>
                </a:extLst>
              </a:tr>
            </a:tbl>
          </a:graphicData>
        </a:graphic>
      </p:graphicFrame>
      <p:sp>
        <p:nvSpPr>
          <p:cNvPr id="20" name="object 20"/>
          <p:cNvSpPr/>
          <p:nvPr/>
        </p:nvSpPr>
        <p:spPr>
          <a:xfrm>
            <a:off x="1190678" y="4599464"/>
            <a:ext cx="5670082" cy="2360390"/>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4102139" y="5498251"/>
            <a:ext cx="2168525" cy="576580"/>
          </a:xfrm>
          <a:custGeom>
            <a:avLst/>
            <a:gdLst/>
            <a:ahLst/>
            <a:cxnLst/>
            <a:rect l="l" t="t" r="r" b="b"/>
            <a:pathLst>
              <a:path w="2168525" h="576579">
                <a:moveTo>
                  <a:pt x="2030021" y="365238"/>
                </a:moveTo>
                <a:lnTo>
                  <a:pt x="1936046" y="365238"/>
                </a:lnTo>
                <a:lnTo>
                  <a:pt x="2052247" y="576478"/>
                </a:lnTo>
                <a:lnTo>
                  <a:pt x="2158373" y="383554"/>
                </a:lnTo>
                <a:lnTo>
                  <a:pt x="2030021" y="383554"/>
                </a:lnTo>
                <a:lnTo>
                  <a:pt x="2030021" y="365238"/>
                </a:lnTo>
                <a:close/>
              </a:path>
              <a:path w="2168525" h="576579">
                <a:moveTo>
                  <a:pt x="1749123" y="1522"/>
                </a:moveTo>
                <a:lnTo>
                  <a:pt x="1748109" y="45961"/>
                </a:lnTo>
                <a:lnTo>
                  <a:pt x="1776469" y="47329"/>
                </a:lnTo>
                <a:lnTo>
                  <a:pt x="1802782" y="50013"/>
                </a:lnTo>
                <a:lnTo>
                  <a:pt x="1849564" y="58927"/>
                </a:lnTo>
                <a:lnTo>
                  <a:pt x="1889091" y="71902"/>
                </a:lnTo>
                <a:lnTo>
                  <a:pt x="1936316" y="97299"/>
                </a:lnTo>
                <a:lnTo>
                  <a:pt x="1971272" y="127871"/>
                </a:lnTo>
                <a:lnTo>
                  <a:pt x="1996235" y="161754"/>
                </a:lnTo>
                <a:lnTo>
                  <a:pt x="2013047" y="197128"/>
                </a:lnTo>
                <a:lnTo>
                  <a:pt x="2025496" y="243006"/>
                </a:lnTo>
                <a:lnTo>
                  <a:pt x="2029913" y="282357"/>
                </a:lnTo>
                <a:lnTo>
                  <a:pt x="2030295" y="304232"/>
                </a:lnTo>
                <a:lnTo>
                  <a:pt x="2030193" y="309675"/>
                </a:lnTo>
                <a:lnTo>
                  <a:pt x="2030082" y="314165"/>
                </a:lnTo>
                <a:lnTo>
                  <a:pt x="2030021" y="383554"/>
                </a:lnTo>
                <a:lnTo>
                  <a:pt x="2074473" y="383554"/>
                </a:lnTo>
                <a:lnTo>
                  <a:pt x="2074544" y="314165"/>
                </a:lnTo>
                <a:lnTo>
                  <a:pt x="2074649" y="309675"/>
                </a:lnTo>
                <a:lnTo>
                  <a:pt x="2073667" y="269974"/>
                </a:lnTo>
                <a:lnTo>
                  <a:pt x="2066675" y="222295"/>
                </a:lnTo>
                <a:lnTo>
                  <a:pt x="2054656" y="181497"/>
                </a:lnTo>
                <a:lnTo>
                  <a:pt x="2034489" y="139124"/>
                </a:lnTo>
                <a:lnTo>
                  <a:pt x="2004097" y="97905"/>
                </a:lnTo>
                <a:lnTo>
                  <a:pt x="1961674" y="60796"/>
                </a:lnTo>
                <a:lnTo>
                  <a:pt x="1926013" y="39800"/>
                </a:lnTo>
                <a:lnTo>
                  <a:pt x="1884058" y="22726"/>
                </a:lnTo>
                <a:lnTo>
                  <a:pt x="1835444" y="10252"/>
                </a:lnTo>
                <a:lnTo>
                  <a:pt x="1779759" y="2998"/>
                </a:lnTo>
                <a:lnTo>
                  <a:pt x="1749123" y="1522"/>
                </a:lnTo>
                <a:close/>
              </a:path>
              <a:path w="2168525" h="576579">
                <a:moveTo>
                  <a:pt x="2168448" y="365238"/>
                </a:moveTo>
                <a:lnTo>
                  <a:pt x="2074473" y="365238"/>
                </a:lnTo>
                <a:lnTo>
                  <a:pt x="2074473" y="383554"/>
                </a:lnTo>
                <a:lnTo>
                  <a:pt x="2158373" y="383554"/>
                </a:lnTo>
                <a:lnTo>
                  <a:pt x="2168448" y="365238"/>
                </a:lnTo>
                <a:close/>
              </a:path>
              <a:path w="2168525" h="576579">
                <a:moveTo>
                  <a:pt x="1329021" y="0"/>
                </a:moveTo>
                <a:lnTo>
                  <a:pt x="0" y="1803"/>
                </a:lnTo>
                <a:lnTo>
                  <a:pt x="0" y="46256"/>
                </a:lnTo>
                <a:lnTo>
                  <a:pt x="1748143" y="44452"/>
                </a:lnTo>
                <a:lnTo>
                  <a:pt x="1749123" y="1522"/>
                </a:lnTo>
                <a:lnTo>
                  <a:pt x="1329021" y="0"/>
                </a:lnTo>
                <a:close/>
              </a:path>
              <a:path w="2168525" h="576579">
                <a:moveTo>
                  <a:pt x="1748143" y="44452"/>
                </a:moveTo>
                <a:lnTo>
                  <a:pt x="1265168" y="44452"/>
                </a:lnTo>
                <a:lnTo>
                  <a:pt x="1748109" y="45961"/>
                </a:lnTo>
                <a:lnTo>
                  <a:pt x="1748143" y="44452"/>
                </a:lnTo>
                <a:close/>
              </a:path>
            </a:pathLst>
          </a:custGeom>
          <a:solidFill>
            <a:srgbClr val="ED7D31"/>
          </a:solidFill>
        </p:spPr>
        <p:txBody>
          <a:bodyPr wrap="square" lIns="0" tIns="0" rIns="0" bIns="0" rtlCol="0"/>
          <a:lstStyle/>
          <a:p>
            <a:endParaRPr/>
          </a:p>
        </p:txBody>
      </p:sp>
      <p:sp>
        <p:nvSpPr>
          <p:cNvPr id="22" name="object 22"/>
          <p:cNvSpPr/>
          <p:nvPr/>
        </p:nvSpPr>
        <p:spPr>
          <a:xfrm>
            <a:off x="1933689" y="5498257"/>
            <a:ext cx="2168525" cy="576580"/>
          </a:xfrm>
          <a:custGeom>
            <a:avLst/>
            <a:gdLst/>
            <a:ahLst/>
            <a:cxnLst/>
            <a:rect l="l" t="t" r="r" b="b"/>
            <a:pathLst>
              <a:path w="2168525" h="576579">
                <a:moveTo>
                  <a:pt x="93974" y="365231"/>
                </a:moveTo>
                <a:lnTo>
                  <a:pt x="0" y="365231"/>
                </a:lnTo>
                <a:lnTo>
                  <a:pt x="116201" y="576472"/>
                </a:lnTo>
                <a:lnTo>
                  <a:pt x="222326" y="383547"/>
                </a:lnTo>
                <a:lnTo>
                  <a:pt x="93974" y="383547"/>
                </a:lnTo>
                <a:lnTo>
                  <a:pt x="93974" y="365231"/>
                </a:lnTo>
                <a:close/>
              </a:path>
              <a:path w="2168525" h="576579">
                <a:moveTo>
                  <a:pt x="419324" y="1516"/>
                </a:moveTo>
                <a:lnTo>
                  <a:pt x="359928" y="5929"/>
                </a:lnTo>
                <a:lnTo>
                  <a:pt x="307840" y="15866"/>
                </a:lnTo>
                <a:lnTo>
                  <a:pt x="262601" y="30726"/>
                </a:lnTo>
                <a:lnTo>
                  <a:pt x="223841" y="49850"/>
                </a:lnTo>
                <a:lnTo>
                  <a:pt x="191203" y="72515"/>
                </a:lnTo>
                <a:lnTo>
                  <a:pt x="152964" y="111330"/>
                </a:lnTo>
                <a:lnTo>
                  <a:pt x="126198" y="153255"/>
                </a:lnTo>
                <a:lnTo>
                  <a:pt x="108986" y="195390"/>
                </a:lnTo>
                <a:lnTo>
                  <a:pt x="99212" y="235108"/>
                </a:lnTo>
                <a:lnTo>
                  <a:pt x="94140" y="280098"/>
                </a:lnTo>
                <a:lnTo>
                  <a:pt x="93798" y="289328"/>
                </a:lnTo>
                <a:lnTo>
                  <a:pt x="93798" y="309669"/>
                </a:lnTo>
                <a:lnTo>
                  <a:pt x="93904" y="314158"/>
                </a:lnTo>
                <a:lnTo>
                  <a:pt x="93974" y="383547"/>
                </a:lnTo>
                <a:lnTo>
                  <a:pt x="138427" y="383547"/>
                </a:lnTo>
                <a:lnTo>
                  <a:pt x="138366" y="314158"/>
                </a:lnTo>
                <a:lnTo>
                  <a:pt x="138254" y="309669"/>
                </a:lnTo>
                <a:lnTo>
                  <a:pt x="138154" y="304225"/>
                </a:lnTo>
                <a:lnTo>
                  <a:pt x="139979" y="263845"/>
                </a:lnTo>
                <a:lnTo>
                  <a:pt x="147942" y="220529"/>
                </a:lnTo>
                <a:lnTo>
                  <a:pt x="165784" y="173473"/>
                </a:lnTo>
                <a:lnTo>
                  <a:pt x="187848" y="138876"/>
                </a:lnTo>
                <a:lnTo>
                  <a:pt x="219240" y="107010"/>
                </a:lnTo>
                <a:lnTo>
                  <a:pt x="262098" y="79660"/>
                </a:lnTo>
                <a:lnTo>
                  <a:pt x="298256" y="64947"/>
                </a:lnTo>
                <a:lnTo>
                  <a:pt x="341326" y="53906"/>
                </a:lnTo>
                <a:lnTo>
                  <a:pt x="391979" y="47322"/>
                </a:lnTo>
                <a:lnTo>
                  <a:pt x="420339" y="45954"/>
                </a:lnTo>
                <a:lnTo>
                  <a:pt x="419324" y="1516"/>
                </a:lnTo>
                <a:close/>
              </a:path>
              <a:path w="2168525" h="576579">
                <a:moveTo>
                  <a:pt x="232402" y="365231"/>
                </a:moveTo>
                <a:lnTo>
                  <a:pt x="138427" y="365231"/>
                </a:lnTo>
                <a:lnTo>
                  <a:pt x="138427" y="383547"/>
                </a:lnTo>
                <a:lnTo>
                  <a:pt x="222326" y="383547"/>
                </a:lnTo>
                <a:lnTo>
                  <a:pt x="232402" y="365231"/>
                </a:lnTo>
                <a:close/>
              </a:path>
              <a:path w="2168525" h="576579">
                <a:moveTo>
                  <a:pt x="2168450" y="44446"/>
                </a:moveTo>
                <a:lnTo>
                  <a:pt x="903280" y="44446"/>
                </a:lnTo>
                <a:lnTo>
                  <a:pt x="2168450" y="46249"/>
                </a:lnTo>
                <a:lnTo>
                  <a:pt x="2168450" y="44446"/>
                </a:lnTo>
                <a:close/>
              </a:path>
              <a:path w="2168525" h="576579">
                <a:moveTo>
                  <a:pt x="903293" y="0"/>
                </a:moveTo>
                <a:lnTo>
                  <a:pt x="419324" y="1516"/>
                </a:lnTo>
                <a:lnTo>
                  <a:pt x="420339" y="45954"/>
                </a:lnTo>
                <a:lnTo>
                  <a:pt x="2168450" y="44446"/>
                </a:lnTo>
                <a:lnTo>
                  <a:pt x="2168450" y="1797"/>
                </a:lnTo>
                <a:lnTo>
                  <a:pt x="903293" y="0"/>
                </a:lnTo>
                <a:close/>
              </a:path>
            </a:pathLst>
          </a:custGeom>
          <a:solidFill>
            <a:srgbClr val="ED7D3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 y="75"/>
            <a:ext cx="7956112" cy="752170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9" y="3926072"/>
            <a:ext cx="4632277" cy="359570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3550453" y="4347308"/>
            <a:ext cx="1120775" cy="230504"/>
          </a:xfrm>
          <a:prstGeom prst="rect">
            <a:avLst/>
          </a:prstGeom>
        </p:spPr>
        <p:txBody>
          <a:bodyPr vert="horz" wrap="square" lIns="0" tIns="11430" rIns="0" bIns="0" rtlCol="0">
            <a:spAutoFit/>
          </a:bodyPr>
          <a:lstStyle/>
          <a:p>
            <a:pPr marL="12700">
              <a:lnSpc>
                <a:spcPct val="100000"/>
              </a:lnSpc>
              <a:spcBef>
                <a:spcPts val="90"/>
              </a:spcBef>
              <a:tabLst>
                <a:tab pos="273050" algn="l"/>
              </a:tabLst>
            </a:pPr>
            <a:r>
              <a:rPr sz="1350" b="1" spc="90" dirty="0">
                <a:solidFill>
                  <a:srgbClr val="F47920"/>
                </a:solidFill>
                <a:latin typeface="Century Gothic"/>
                <a:cs typeface="Century Gothic"/>
              </a:rPr>
              <a:t>|	</a:t>
            </a:r>
            <a:r>
              <a:rPr sz="1350" spc="-5" dirty="0">
                <a:solidFill>
                  <a:srgbClr val="231F20"/>
                </a:solidFill>
                <a:latin typeface="Century Gothic"/>
                <a:cs typeface="Century Gothic"/>
              </a:rPr>
              <a:t>LOGISTICS</a:t>
            </a:r>
            <a:endParaRPr sz="1350">
              <a:latin typeface="Century Gothic"/>
              <a:cs typeface="Century Gothic"/>
            </a:endParaRPr>
          </a:p>
        </p:txBody>
      </p:sp>
      <p:sp>
        <p:nvSpPr>
          <p:cNvPr id="5" name="object 5"/>
          <p:cNvSpPr txBox="1"/>
          <p:nvPr/>
        </p:nvSpPr>
        <p:spPr>
          <a:xfrm>
            <a:off x="594724" y="4271840"/>
            <a:ext cx="2806065" cy="586105"/>
          </a:xfrm>
          <a:prstGeom prst="rect">
            <a:avLst/>
          </a:prstGeom>
        </p:spPr>
        <p:txBody>
          <a:bodyPr vert="horz" wrap="square" lIns="0" tIns="86995" rIns="0" bIns="0" rtlCol="0">
            <a:spAutoFit/>
          </a:bodyPr>
          <a:lstStyle/>
          <a:p>
            <a:pPr marL="12700">
              <a:lnSpc>
                <a:spcPct val="100000"/>
              </a:lnSpc>
              <a:spcBef>
                <a:spcPts val="685"/>
              </a:spcBef>
              <a:tabLst>
                <a:tab pos="1259840" algn="l"/>
                <a:tab pos="1590675" algn="l"/>
              </a:tabLst>
            </a:pPr>
            <a:r>
              <a:rPr sz="1350" spc="-5" dirty="0">
                <a:solidFill>
                  <a:srgbClr val="231F20"/>
                </a:solidFill>
                <a:latin typeface="Century Gothic"/>
                <a:cs typeface="Century Gothic"/>
              </a:rPr>
              <a:t>HEALTHCARE	</a:t>
            </a:r>
            <a:r>
              <a:rPr sz="1350" b="1" spc="90" dirty="0">
                <a:solidFill>
                  <a:srgbClr val="F47920"/>
                </a:solidFill>
                <a:latin typeface="Century Gothic"/>
                <a:cs typeface="Century Gothic"/>
              </a:rPr>
              <a:t>|	</a:t>
            </a:r>
            <a:r>
              <a:rPr sz="1350" spc="-5" dirty="0">
                <a:solidFill>
                  <a:srgbClr val="231F20"/>
                </a:solidFill>
                <a:latin typeface="Century Gothic"/>
                <a:cs typeface="Century Gothic"/>
              </a:rPr>
              <a:t>COMMODITIES</a:t>
            </a:r>
            <a:endParaRPr sz="1350">
              <a:latin typeface="Century Gothic"/>
              <a:cs typeface="Century Gothic"/>
            </a:endParaRPr>
          </a:p>
          <a:p>
            <a:pPr marL="12700">
              <a:lnSpc>
                <a:spcPct val="100000"/>
              </a:lnSpc>
              <a:spcBef>
                <a:spcPts val="590"/>
              </a:spcBef>
            </a:pPr>
            <a:r>
              <a:rPr sz="1350" spc="-5" dirty="0">
                <a:solidFill>
                  <a:srgbClr val="231F20"/>
                </a:solidFill>
                <a:latin typeface="Century Gothic"/>
                <a:cs typeface="Century Gothic"/>
                <a:hlinkClick r:id="rId4"/>
              </a:rPr>
              <a:t>www.afriglobalgroup.com</a:t>
            </a:r>
            <a:endParaRPr sz="1350">
              <a:latin typeface="Century Gothic"/>
              <a:cs typeface="Century Gothic"/>
            </a:endParaRPr>
          </a:p>
        </p:txBody>
      </p:sp>
      <p:sp>
        <p:nvSpPr>
          <p:cNvPr id="6" name="object 6"/>
          <p:cNvSpPr/>
          <p:nvPr/>
        </p:nvSpPr>
        <p:spPr>
          <a:xfrm>
            <a:off x="2030166" y="2675591"/>
            <a:ext cx="1194979" cy="1549601"/>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866</Words>
  <Application>Microsoft Office PowerPoint</Application>
  <PresentationFormat>Custom</PresentationFormat>
  <Paragraphs>72</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Century Gothic</vt:lpstr>
      <vt:lpstr>Times New Roman</vt:lpstr>
      <vt:lpstr>Office Theme</vt:lpstr>
      <vt:lpstr>PowerPoint Presentation</vt:lpstr>
      <vt:lpstr>WHO WE ARE</vt:lpstr>
      <vt:lpstr>VISION</vt:lpstr>
      <vt:lpstr>PowerPoint Presentation</vt:lpstr>
      <vt:lpstr>MANAGEMENT PROFILE/BOARD MEMBERS PROFILE</vt:lpstr>
      <vt:lpstr>MANAGEMENT PROFILE/ BOARD MEMBERS PROFILE</vt:lpstr>
      <vt:lpstr>GROUP CHIEF FINANCE OFFICER </vt:lpstr>
      <vt:lpstr>AFRIGLOBAL GROUP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AFRIGOLBAL BROCHURE 2018+finall+.cdr</dc:title>
  <dc:creator>Bway</dc:creator>
  <cp:lastModifiedBy>Fayokemi Ibukun</cp:lastModifiedBy>
  <cp:revision>19</cp:revision>
  <cp:lastPrinted>2019-02-05T11:24:04Z</cp:lastPrinted>
  <dcterms:created xsi:type="dcterms:W3CDTF">2019-02-05T10:27:28Z</dcterms:created>
  <dcterms:modified xsi:type="dcterms:W3CDTF">2023-08-17T08:22:40Z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2019-01-07T00:00:00Z</vt:filetime>
  </property>
  <property fmtid="{D5CDD505-2E9C-101B-9397-08002B2CF9AE}" pid="3" name="Creator">
    <vt:lpwstr>CorelDRAW X7</vt:lpwstr>
  </property>
  <property fmtid="{D5CDD505-2E9C-101B-9397-08002B2CF9AE}" pid="4" name="LastSaved">
    <vt:filetime>2019-02-05T00:00:00Z</vt:filetime>
  </property>
</Properties>
</file>