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3/19/2021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obot.ai/blog/5-ways-safety-security-checklists-protect-your-workplace/"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obot.ai/"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obot.ai/blog/importance-of-checklists-for-food-services-retail-manufacturing-industrie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obot.ai/blog/how-enhanced-video-monitoring-can-help-boost-productivity-in-the-manufacturing-sector/"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94704" y="270457"/>
            <a:ext cx="10084158" cy="523220"/>
          </a:xfrm>
          <a:prstGeom prst="rect">
            <a:avLst/>
          </a:prstGeom>
          <a:noFill/>
        </p:spPr>
        <p:txBody>
          <a:bodyPr wrap="square" rtlCol="0">
            <a:spAutoFit/>
          </a:bodyPr>
          <a:lstStyle/>
          <a:p>
            <a:pPr algn="ctr"/>
            <a:r>
              <a:rPr lang="en-GB" sz="2800" b="1" dirty="0">
                <a:solidFill>
                  <a:schemeClr val="bg1"/>
                </a:solidFill>
                <a:latin typeface="Calibri" panose="020F0502020204030204" pitchFamily="34" charset="0"/>
                <a:cs typeface="Calibri" panose="020F0502020204030204" pitchFamily="34" charset="0"/>
              </a:rPr>
              <a:t>5 Ways Safety &amp; Security Checklists Protect your Workplace</a:t>
            </a:r>
            <a:endParaRPr lang="en-IN" sz="2800" b="1" dirty="0">
              <a:solidFill>
                <a:schemeClr val="bg1"/>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1094704" y="1025496"/>
            <a:ext cx="10032642" cy="5435123"/>
          </a:xfrm>
          <a:prstGeom prst="rect">
            <a:avLst/>
          </a:prstGeom>
        </p:spPr>
      </p:pic>
    </p:spTree>
    <p:extLst>
      <p:ext uri="{BB962C8B-B14F-4D97-AF65-F5344CB8AC3E}">
        <p14:creationId xmlns:p14="http://schemas.microsoft.com/office/powerpoint/2010/main" val="233342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487" y="0"/>
            <a:ext cx="11449319" cy="6678751"/>
          </a:xfrm>
          <a:prstGeom prst="rect">
            <a:avLst/>
          </a:prstGeom>
          <a:noFill/>
        </p:spPr>
        <p:txBody>
          <a:bodyPr wrap="square" rtlCol="0">
            <a:spAutoFit/>
          </a:bodyPr>
          <a:lstStyle/>
          <a:p>
            <a:pPr algn="just"/>
            <a:r>
              <a:rPr lang="en-GB" sz="3200" b="1" dirty="0">
                <a:solidFill>
                  <a:schemeClr val="bg1"/>
                </a:solidFill>
                <a:latin typeface="Calibri" panose="020F0502020204030204" pitchFamily="34" charset="0"/>
                <a:cs typeface="Calibri" panose="020F0502020204030204" pitchFamily="34" charset="0"/>
              </a:rPr>
              <a:t>5. Determining the reasons for existing and potential threats</a:t>
            </a:r>
          </a:p>
          <a:p>
            <a:pPr algn="just"/>
            <a:endParaRPr lang="en-GB" sz="2000" dirty="0">
              <a:solidFill>
                <a:schemeClr val="bg1"/>
              </a:solidFill>
              <a:latin typeface="Calibri" panose="020F0502020204030204" pitchFamily="34" charset="0"/>
              <a:cs typeface="Calibri" panose="020F0502020204030204" pitchFamily="34" charset="0"/>
            </a:endParaRPr>
          </a:p>
          <a:p>
            <a:pPr algn="just"/>
            <a:r>
              <a:rPr lang="en-GB" sz="2000" dirty="0">
                <a:solidFill>
                  <a:schemeClr val="bg1"/>
                </a:solidFill>
                <a:latin typeface="Calibri" panose="020F0502020204030204" pitchFamily="34" charset="0"/>
                <a:cs typeface="Calibri" panose="020F0502020204030204" pitchFamily="34" charset="0"/>
              </a:rPr>
              <a:t>In addition to the above tasks, an AI-powered safety checklist can also enable you to identify the reasons for the existing and any possible threat in the workplace and their associated risks. It enables thorough identification and inspection of potential hazards in the workplace through AI-powered video monitoring. It also allows the authorities to look into the reasons and better understand why specific risks can happen in their workplace and what they can do to avoid them. This introspection can ensure a better and safer working environment for everyone in a workplace. </a:t>
            </a:r>
          </a:p>
          <a:p>
            <a:pPr algn="just"/>
            <a:endParaRPr lang="en-GB" sz="2000" dirty="0">
              <a:solidFill>
                <a:schemeClr val="bg1"/>
              </a:solidFill>
              <a:latin typeface="Calibri" panose="020F0502020204030204" pitchFamily="34" charset="0"/>
              <a:cs typeface="Calibri" panose="020F0502020204030204" pitchFamily="34" charset="0"/>
            </a:endParaRPr>
          </a:p>
          <a:p>
            <a:pPr algn="just"/>
            <a:r>
              <a:rPr lang="en-GB" sz="2000" dirty="0">
                <a:solidFill>
                  <a:schemeClr val="bg1"/>
                </a:solidFill>
                <a:latin typeface="Calibri" panose="020F0502020204030204" pitchFamily="34" charset="0"/>
                <a:cs typeface="Calibri" panose="020F0502020204030204" pitchFamily="34" charset="0"/>
              </a:rPr>
              <a:t>Let us take an example to understand how this works. Suppose you have a warehouse at your food processing unit. While you stay at a remote place, you installed a CCTV camera at the warehouse for security reasons. However, it came to your notice through CCTV camera recordings that some suspicious intruders are constantly trying to enter the place.</a:t>
            </a:r>
          </a:p>
          <a:p>
            <a:pPr algn="just"/>
            <a:endParaRPr lang="en-GB" sz="2000" dirty="0">
              <a:solidFill>
                <a:schemeClr val="bg1"/>
              </a:solidFill>
              <a:latin typeface="Calibri" panose="020F0502020204030204" pitchFamily="34" charset="0"/>
              <a:cs typeface="Calibri" panose="020F0502020204030204" pitchFamily="34" charset="0"/>
            </a:endParaRPr>
          </a:p>
          <a:p>
            <a:pPr algn="just"/>
            <a:r>
              <a:rPr lang="en-GB" sz="2000" dirty="0">
                <a:solidFill>
                  <a:schemeClr val="bg1"/>
                </a:solidFill>
                <a:latin typeface="Calibri" panose="020F0502020204030204" pitchFamily="34" charset="0"/>
                <a:cs typeface="Calibri" panose="020F0502020204030204" pitchFamily="34" charset="0"/>
              </a:rPr>
              <a:t>One solution, in this case, can be to automate the whole thing. AI-powered video analytics will help you in personal recognition and sending alerts, while the security checklist will guide you towards taking actions in the right direction. You can set the system to motion detection during the closing hours so that if it detects motion, you will receive an alert. It is a quick response that will enable you to take the possible steps to prevent any accident from happening. In work industries with usually high risk, workplace safety is a critical priority. It needs to be dealt with proper measures to ensure that your workplace stays safe from any potential danger.</a:t>
            </a:r>
            <a:endParaRPr lang="en-IN"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2519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6214" y="914400"/>
            <a:ext cx="11629623" cy="4893647"/>
          </a:xfrm>
          <a:prstGeom prst="rect">
            <a:avLst/>
          </a:prstGeom>
          <a:noFill/>
        </p:spPr>
        <p:txBody>
          <a:bodyPr wrap="square" rtlCol="0">
            <a:spAutoFit/>
          </a:bodyPr>
          <a:lstStyle/>
          <a:p>
            <a:r>
              <a:rPr lang="en-GB" sz="3200" b="1" dirty="0">
                <a:solidFill>
                  <a:schemeClr val="bg1"/>
                </a:solidFill>
                <a:latin typeface="Calibri" panose="020F0502020204030204" pitchFamily="34" charset="0"/>
                <a:cs typeface="Calibri" panose="020F0502020204030204" pitchFamily="34" charset="0"/>
              </a:rPr>
              <a:t>The bottom-line</a:t>
            </a:r>
          </a:p>
          <a:p>
            <a:endParaRPr lang="en-GB" sz="2000" dirty="0">
              <a:solidFill>
                <a:schemeClr val="bg1"/>
              </a:solidFill>
              <a:latin typeface="Calibri" panose="020F0502020204030204" pitchFamily="34" charset="0"/>
              <a:cs typeface="Calibri" panose="020F0502020204030204" pitchFamily="34" charset="0"/>
            </a:endParaRPr>
          </a:p>
          <a:p>
            <a:pPr algn="just"/>
            <a:r>
              <a:rPr lang="en-GB" sz="2000" dirty="0">
                <a:solidFill>
                  <a:schemeClr val="bg1"/>
                </a:solidFill>
                <a:latin typeface="Calibri" panose="020F0502020204030204" pitchFamily="34" charset="0"/>
                <a:cs typeface="Calibri" panose="020F0502020204030204" pitchFamily="34" charset="0"/>
              </a:rPr>
              <a:t>Undoubtedly, Artificial Intelligence is the future of advancements in technology. It can take the security system to the next level and make things much easier for us!</a:t>
            </a:r>
          </a:p>
          <a:p>
            <a:pPr algn="just"/>
            <a:endParaRPr lang="en-GB" sz="2000" dirty="0">
              <a:solidFill>
                <a:schemeClr val="bg1"/>
              </a:solidFill>
              <a:latin typeface="Calibri" panose="020F0502020204030204" pitchFamily="34" charset="0"/>
              <a:cs typeface="Calibri" panose="020F0502020204030204" pitchFamily="34" charset="0"/>
            </a:endParaRPr>
          </a:p>
          <a:p>
            <a:pPr algn="just"/>
            <a:r>
              <a:rPr lang="en-GB" sz="2000" dirty="0">
                <a:solidFill>
                  <a:schemeClr val="bg1"/>
                </a:solidFill>
                <a:latin typeface="Calibri" panose="020F0502020204030204" pitchFamily="34" charset="0"/>
                <a:cs typeface="Calibri" panose="020F0502020204030204" pitchFamily="34" charset="0"/>
              </a:rPr>
              <a:t>As for the safety and security standards, artificial intelligence has immense potential and scope for us to keep matching the pace with it and get better with each milestone!</a:t>
            </a:r>
          </a:p>
          <a:p>
            <a:pPr algn="just"/>
            <a:endParaRPr lang="en-GB" sz="2000" dirty="0">
              <a:solidFill>
                <a:schemeClr val="bg1"/>
              </a:solidFill>
              <a:latin typeface="Calibri" panose="020F0502020204030204" pitchFamily="34" charset="0"/>
              <a:cs typeface="Calibri" panose="020F0502020204030204" pitchFamily="34" charset="0"/>
            </a:endParaRPr>
          </a:p>
          <a:p>
            <a:pPr algn="just"/>
            <a:r>
              <a:rPr lang="en-GB" sz="2000" dirty="0">
                <a:solidFill>
                  <a:schemeClr val="bg1"/>
                </a:solidFill>
                <a:latin typeface="Calibri" panose="020F0502020204030204" pitchFamily="34" charset="0"/>
                <a:cs typeface="Calibri" panose="020F0502020204030204" pitchFamily="34" charset="0"/>
              </a:rPr>
              <a:t>On the other hand, safety and security are of utmost concern, and it needs to adhere to proper follow-up. Moreover, its importance is not limited to ensuring workplace safety and complying with the safety standards of respective regulatory bodies. Hence, it’s not just a moral and administrative responsibility of a business to ensure workplace safety but also to avoid legal fatalities due to the mandatory workplace compliance regulations.</a:t>
            </a:r>
          </a:p>
          <a:p>
            <a:endParaRPr lang="en-GB" sz="2000" dirty="0">
              <a:solidFill>
                <a:schemeClr val="bg1"/>
              </a:solidFill>
              <a:latin typeface="Calibri" panose="020F0502020204030204" pitchFamily="34" charset="0"/>
              <a:cs typeface="Calibri" panose="020F0502020204030204" pitchFamily="34" charset="0"/>
            </a:endParaRPr>
          </a:p>
          <a:p>
            <a:r>
              <a:rPr lang="en-GB" sz="2000" dirty="0">
                <a:solidFill>
                  <a:schemeClr val="bg1"/>
                </a:solidFill>
                <a:latin typeface="Calibri" panose="020F0502020204030204" pitchFamily="34" charset="0"/>
                <a:cs typeface="Calibri" panose="020F0502020204030204" pitchFamily="34" charset="0"/>
              </a:rPr>
              <a:t>Source Link : </a:t>
            </a:r>
            <a:r>
              <a:rPr lang="en-GB" sz="2000" dirty="0">
                <a:solidFill>
                  <a:schemeClr val="bg1"/>
                </a:solidFill>
                <a:latin typeface="Calibri" panose="020F0502020204030204" pitchFamily="34" charset="0"/>
                <a:cs typeface="Calibri" panose="020F0502020204030204" pitchFamily="34" charset="0"/>
                <a:hlinkClick r:id="rId2"/>
              </a:rPr>
              <a:t>https://wobot.ai/blog/5-ways-safety-security-checklists-protect-your-workplace/</a:t>
            </a:r>
            <a:endParaRPr lang="en-IN"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830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2428" y="1455313"/>
            <a:ext cx="11062953" cy="4093428"/>
          </a:xfrm>
          <a:prstGeom prst="rect">
            <a:avLst/>
          </a:prstGeom>
          <a:noFill/>
        </p:spPr>
        <p:txBody>
          <a:bodyPr wrap="square" rtlCol="0">
            <a:spAutoFit/>
          </a:bodyPr>
          <a:lstStyle/>
          <a:p>
            <a:pPr algn="just"/>
            <a:r>
              <a:rPr lang="en-GB" sz="2000" dirty="0">
                <a:solidFill>
                  <a:schemeClr val="bg1"/>
                </a:solidFill>
                <a:latin typeface="Calibri" panose="020F0502020204030204" pitchFamily="34" charset="0"/>
                <a:cs typeface="Calibri" panose="020F0502020204030204" pitchFamily="34" charset="0"/>
              </a:rPr>
              <a:t>Every workplace has hazards that it can face in case of unpredictable or potentially hazardous circumstances. Given that there is always a certain degree of risk for safety and security, it becomes a matter of priority to ensure proper identification of possible workplace hazards.</a:t>
            </a:r>
          </a:p>
          <a:p>
            <a:pPr algn="just"/>
            <a:endParaRPr lang="en-GB" sz="2000" dirty="0">
              <a:solidFill>
                <a:schemeClr val="bg1"/>
              </a:solidFill>
              <a:latin typeface="Calibri" panose="020F0502020204030204" pitchFamily="34" charset="0"/>
              <a:cs typeface="Calibri" panose="020F0502020204030204" pitchFamily="34" charset="0"/>
            </a:endParaRPr>
          </a:p>
          <a:p>
            <a:pPr algn="just"/>
            <a:r>
              <a:rPr lang="en-GB" sz="2000" dirty="0">
                <a:solidFill>
                  <a:schemeClr val="bg1"/>
                </a:solidFill>
                <a:latin typeface="Calibri" panose="020F0502020204030204" pitchFamily="34" charset="0"/>
                <a:cs typeface="Calibri" panose="020F0502020204030204" pitchFamily="34" charset="0"/>
              </a:rPr>
              <a:t>This is exactly where the role of a safety and security checklist comes into play. These safety checklists provide a comprehensive set of tools to determine possible workplace hazards. It also ensures that the specific tasks are completed during safety inspections, reported and used for safety recommendations, and are duly maintained in the records.</a:t>
            </a:r>
          </a:p>
          <a:p>
            <a:pPr algn="just"/>
            <a:endParaRPr lang="en-GB" sz="2000" dirty="0">
              <a:solidFill>
                <a:schemeClr val="bg1"/>
              </a:solidFill>
              <a:latin typeface="Calibri" panose="020F0502020204030204" pitchFamily="34" charset="0"/>
              <a:cs typeface="Calibri" panose="020F0502020204030204" pitchFamily="34" charset="0"/>
            </a:endParaRPr>
          </a:p>
          <a:p>
            <a:pPr algn="just"/>
            <a:r>
              <a:rPr lang="en-GB" sz="2000" dirty="0">
                <a:solidFill>
                  <a:schemeClr val="bg1"/>
                </a:solidFill>
                <a:latin typeface="Calibri" panose="020F0502020204030204" pitchFamily="34" charset="0"/>
                <a:cs typeface="Calibri" panose="020F0502020204030204" pitchFamily="34" charset="0"/>
              </a:rPr>
              <a:t>However, the continuously evolving work environments may make it hard to rely on manual checklists due to the possibility of errors and lack of accuracy. Further, it can also miss out on any potential threats that may crop up due to negligence or a minor mistake. When this happens, it gives rise to several security and safety menaces that may cause significant harm, if left undermined for longer.</a:t>
            </a:r>
            <a:endParaRPr lang="en-IN"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1375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0311" y="1326523"/>
            <a:ext cx="10341735" cy="4308872"/>
          </a:xfrm>
          <a:prstGeom prst="rect">
            <a:avLst/>
          </a:prstGeom>
          <a:noFill/>
        </p:spPr>
        <p:txBody>
          <a:bodyPr wrap="square" rtlCol="0">
            <a:spAutoFit/>
          </a:bodyPr>
          <a:lstStyle/>
          <a:p>
            <a:pPr algn="just"/>
            <a:r>
              <a:rPr lang="en-GB" sz="3200" b="1" dirty="0">
                <a:solidFill>
                  <a:schemeClr val="bg1"/>
                </a:solidFill>
                <a:latin typeface="Calibri" panose="020F0502020204030204" pitchFamily="34" charset="0"/>
                <a:cs typeface="Calibri" panose="020F0502020204030204" pitchFamily="34" charset="0"/>
              </a:rPr>
              <a:t>What can be the one-stop solution for dealing with such situations to ensure that your workplace and the people are safe?</a:t>
            </a:r>
          </a:p>
          <a:p>
            <a:endParaRPr lang="en-GB" dirty="0">
              <a:solidFill>
                <a:schemeClr val="bg1"/>
              </a:solidFill>
              <a:latin typeface="Calibri" panose="020F0502020204030204" pitchFamily="34" charset="0"/>
              <a:cs typeface="Calibri" panose="020F0502020204030204" pitchFamily="34" charset="0"/>
            </a:endParaRPr>
          </a:p>
          <a:p>
            <a:pPr algn="just"/>
            <a:r>
              <a:rPr lang="en-GB" sz="2000" dirty="0">
                <a:solidFill>
                  <a:schemeClr val="bg1"/>
                </a:solidFill>
                <a:latin typeface="Calibri" panose="020F0502020204030204" pitchFamily="34" charset="0"/>
                <a:cs typeface="Calibri" panose="020F0502020204030204" pitchFamily="34" charset="0"/>
              </a:rPr>
              <a:t>Well, this is where </a:t>
            </a:r>
            <a:r>
              <a:rPr lang="en-GB" sz="2000" b="1" dirty="0">
                <a:solidFill>
                  <a:schemeClr val="bg1"/>
                </a:solidFill>
                <a:latin typeface="Calibri" panose="020F0502020204030204" pitchFamily="34" charset="0"/>
                <a:cs typeface="Calibri" panose="020F0502020204030204" pitchFamily="34" charset="0"/>
                <a:hlinkClick r:id="rId2"/>
              </a:rPr>
              <a:t>Artificial Intelligence</a:t>
            </a:r>
            <a:r>
              <a:rPr lang="en-GB" sz="2000" dirty="0">
                <a:solidFill>
                  <a:schemeClr val="bg1"/>
                </a:solidFill>
                <a:latin typeface="Calibri" panose="020F0502020204030204" pitchFamily="34" charset="0"/>
                <a:cs typeface="Calibri" panose="020F0502020204030204" pitchFamily="34" charset="0"/>
              </a:rPr>
              <a:t> comes to the rescue! </a:t>
            </a:r>
          </a:p>
          <a:p>
            <a:pPr algn="just"/>
            <a:endParaRPr lang="en-GB" sz="2000" dirty="0">
              <a:solidFill>
                <a:schemeClr val="bg1"/>
              </a:solidFill>
              <a:latin typeface="Calibri" panose="020F0502020204030204" pitchFamily="34" charset="0"/>
              <a:cs typeface="Calibri" panose="020F0502020204030204" pitchFamily="34" charset="0"/>
            </a:endParaRPr>
          </a:p>
          <a:p>
            <a:pPr algn="just"/>
            <a:r>
              <a:rPr lang="en-GB" sz="2000" dirty="0">
                <a:solidFill>
                  <a:schemeClr val="bg1"/>
                </a:solidFill>
                <a:latin typeface="Calibri" panose="020F0502020204030204" pitchFamily="34" charset="0"/>
                <a:cs typeface="Calibri" panose="020F0502020204030204" pitchFamily="34" charset="0"/>
              </a:rPr>
              <a:t>AI-powered checklists can help you automate your monitoring process and make it more efficient! </a:t>
            </a:r>
          </a:p>
          <a:p>
            <a:pPr algn="just"/>
            <a:endParaRPr lang="en-GB" sz="2000" dirty="0">
              <a:solidFill>
                <a:schemeClr val="bg1"/>
              </a:solidFill>
              <a:latin typeface="Calibri" panose="020F0502020204030204" pitchFamily="34" charset="0"/>
              <a:cs typeface="Calibri" panose="020F0502020204030204" pitchFamily="34" charset="0"/>
            </a:endParaRPr>
          </a:p>
          <a:p>
            <a:pPr algn="just"/>
            <a:r>
              <a:rPr lang="en-GB" sz="2000" dirty="0">
                <a:solidFill>
                  <a:schemeClr val="bg1"/>
                </a:solidFill>
                <a:latin typeface="Calibri" panose="020F0502020204030204" pitchFamily="34" charset="0"/>
                <a:cs typeface="Calibri" panose="020F0502020204030204" pitchFamily="34" charset="0"/>
              </a:rPr>
              <a:t>But how can these AI-powered checklists ensure that your people and workplace face no such safety risks?</a:t>
            </a:r>
          </a:p>
          <a:p>
            <a:pPr algn="just"/>
            <a:endParaRPr lang="en-GB" sz="2000" dirty="0">
              <a:solidFill>
                <a:schemeClr val="bg1"/>
              </a:solidFill>
              <a:latin typeface="Calibri" panose="020F0502020204030204" pitchFamily="34" charset="0"/>
              <a:cs typeface="Calibri" panose="020F0502020204030204" pitchFamily="34" charset="0"/>
            </a:endParaRPr>
          </a:p>
          <a:p>
            <a:pPr algn="just"/>
            <a:r>
              <a:rPr lang="en-GB" sz="2000" dirty="0">
                <a:solidFill>
                  <a:schemeClr val="bg1"/>
                </a:solidFill>
                <a:latin typeface="Calibri" panose="020F0502020204030204" pitchFamily="34" charset="0"/>
                <a:cs typeface="Calibri" panose="020F0502020204030204" pitchFamily="34" charset="0"/>
              </a:rPr>
              <a:t>Let’s go through the following section to have a clear picture of the same</a:t>
            </a:r>
            <a:r>
              <a:rPr lang="en-GB" dirty="0">
                <a:solidFill>
                  <a:schemeClr val="bg1"/>
                </a:solidFill>
                <a:latin typeface="Calibri" panose="020F0502020204030204" pitchFamily="34" charset="0"/>
                <a:cs typeface="Calibri" panose="020F0502020204030204" pitchFamily="34" charset="0"/>
              </a:rPr>
              <a:t>.</a:t>
            </a:r>
            <a:endParaRPr lang="en-IN"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4589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7278" y="1313644"/>
            <a:ext cx="10277341" cy="4031873"/>
          </a:xfrm>
          <a:prstGeom prst="rect">
            <a:avLst/>
          </a:prstGeom>
          <a:noFill/>
        </p:spPr>
        <p:txBody>
          <a:bodyPr wrap="square" rtlCol="0">
            <a:spAutoFit/>
          </a:bodyPr>
          <a:lstStyle/>
          <a:p>
            <a:r>
              <a:rPr lang="en-GB" sz="3200" b="1" dirty="0">
                <a:solidFill>
                  <a:schemeClr val="bg1"/>
                </a:solidFill>
                <a:latin typeface="Calibri" panose="020F0502020204030204" pitchFamily="34" charset="0"/>
                <a:cs typeface="Calibri" panose="020F0502020204030204" pitchFamily="34" charset="0"/>
              </a:rPr>
              <a:t>How do AI-powered checklists ensure workplace safety?</a:t>
            </a:r>
          </a:p>
          <a:p>
            <a:endParaRPr lang="en-GB" sz="2400" dirty="0">
              <a:solidFill>
                <a:schemeClr val="bg1"/>
              </a:solidFill>
              <a:latin typeface="Calibri" panose="020F0502020204030204" pitchFamily="34" charset="0"/>
              <a:cs typeface="Calibri" panose="020F0502020204030204" pitchFamily="34" charset="0"/>
            </a:endParaRPr>
          </a:p>
          <a:p>
            <a:pPr algn="just"/>
            <a:r>
              <a:rPr lang="en-GB" sz="2000" dirty="0">
                <a:solidFill>
                  <a:schemeClr val="bg1"/>
                </a:solidFill>
                <a:latin typeface="Calibri" panose="020F0502020204030204" pitchFamily="34" charset="0"/>
                <a:cs typeface="Calibri" panose="020F0502020204030204" pitchFamily="34" charset="0"/>
              </a:rPr>
              <a:t>Workplace safety stems from adopting a procedure or set of tools that take care of everyone’s health and safety in a workplace. But unlike the regular ones, AI-powered checklists can do wonders if applied in the systems. A detailed safety and security checklist backed by AI can enable the authorities to keep an eye on any possible hazard in place. The remote monitoring system helps you to keep track of every activity at your workplace in real-time! </a:t>
            </a:r>
          </a:p>
          <a:p>
            <a:pPr algn="just"/>
            <a:endParaRPr lang="en-GB" sz="2000" dirty="0">
              <a:solidFill>
                <a:schemeClr val="bg1"/>
              </a:solidFill>
              <a:latin typeface="Calibri" panose="020F0502020204030204" pitchFamily="34" charset="0"/>
              <a:cs typeface="Calibri" panose="020F0502020204030204" pitchFamily="34" charset="0"/>
            </a:endParaRPr>
          </a:p>
          <a:p>
            <a:pPr algn="just"/>
            <a:r>
              <a:rPr lang="en-GB" sz="2000" dirty="0">
                <a:solidFill>
                  <a:schemeClr val="bg1"/>
                </a:solidFill>
                <a:latin typeface="Calibri" panose="020F0502020204030204" pitchFamily="34" charset="0"/>
                <a:cs typeface="Calibri" panose="020F0502020204030204" pitchFamily="34" charset="0"/>
              </a:rPr>
              <a:t>This ensures that you stay aware of what went wrong, what can lead to a possible hazard, and what steps you can initiate to prevent any fatal possibility! </a:t>
            </a:r>
          </a:p>
          <a:p>
            <a:pPr algn="just"/>
            <a:endParaRPr lang="en-GB" sz="2000" dirty="0">
              <a:solidFill>
                <a:schemeClr val="bg1"/>
              </a:solidFill>
              <a:latin typeface="Calibri" panose="020F0502020204030204" pitchFamily="34" charset="0"/>
              <a:cs typeface="Calibri" panose="020F0502020204030204" pitchFamily="34" charset="0"/>
            </a:endParaRPr>
          </a:p>
          <a:p>
            <a:pPr algn="just"/>
            <a:r>
              <a:rPr lang="en-GB" sz="2000" dirty="0">
                <a:solidFill>
                  <a:schemeClr val="bg1"/>
                </a:solidFill>
                <a:latin typeface="Calibri" panose="020F0502020204030204" pitchFamily="34" charset="0"/>
                <a:cs typeface="Calibri" panose="020F0502020204030204" pitchFamily="34" charset="0"/>
              </a:rPr>
              <a:t>Here are the five ways </a:t>
            </a:r>
            <a:r>
              <a:rPr lang="en-GB" sz="2000" b="1" dirty="0">
                <a:solidFill>
                  <a:schemeClr val="bg1"/>
                </a:solidFill>
                <a:latin typeface="Calibri" panose="020F0502020204030204" pitchFamily="34" charset="0"/>
                <a:cs typeface="Calibri" panose="020F0502020204030204" pitchFamily="34" charset="0"/>
                <a:hlinkClick r:id="rId2"/>
              </a:rPr>
              <a:t>AI-powered checklists</a:t>
            </a:r>
            <a:r>
              <a:rPr lang="en-GB" sz="2000" dirty="0">
                <a:solidFill>
                  <a:schemeClr val="bg1"/>
                </a:solidFill>
                <a:latin typeface="Calibri" panose="020F0502020204030204" pitchFamily="34" charset="0"/>
                <a:cs typeface="Calibri" panose="020F0502020204030204" pitchFamily="34" charset="0"/>
              </a:rPr>
              <a:t> can improve workplace safety at your organization.</a:t>
            </a:r>
            <a:endParaRPr lang="en-IN"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7390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4" y="1339404"/>
            <a:ext cx="10534918" cy="4093428"/>
          </a:xfrm>
          <a:prstGeom prst="rect">
            <a:avLst/>
          </a:prstGeom>
          <a:noFill/>
        </p:spPr>
        <p:txBody>
          <a:bodyPr wrap="square" rtlCol="0">
            <a:spAutoFit/>
          </a:bodyPr>
          <a:lstStyle/>
          <a:p>
            <a:pPr algn="just"/>
            <a:r>
              <a:rPr lang="en-GB" sz="3600" b="1" dirty="0">
                <a:solidFill>
                  <a:schemeClr val="bg1"/>
                </a:solidFill>
                <a:latin typeface="Calibri" panose="020F0502020204030204" pitchFamily="34" charset="0"/>
                <a:cs typeface="Calibri" panose="020F0502020204030204" pitchFamily="34" charset="0"/>
              </a:rPr>
              <a:t>1. Identifying and monitoring existing hazard controls</a:t>
            </a:r>
          </a:p>
          <a:p>
            <a:pPr algn="just"/>
            <a:endParaRPr lang="en-GB" sz="2400" dirty="0">
              <a:latin typeface="Calibri" panose="020F0502020204030204" pitchFamily="34" charset="0"/>
              <a:cs typeface="Calibri" panose="020F0502020204030204" pitchFamily="34" charset="0"/>
            </a:endParaRPr>
          </a:p>
          <a:p>
            <a:pPr algn="just"/>
            <a:r>
              <a:rPr lang="en-GB" sz="2000" dirty="0">
                <a:solidFill>
                  <a:schemeClr val="bg1"/>
                </a:solidFill>
                <a:latin typeface="Calibri" panose="020F0502020204030204" pitchFamily="34" charset="0"/>
                <a:cs typeface="Calibri" panose="020F0502020204030204" pitchFamily="34" charset="0"/>
              </a:rPr>
              <a:t>A safety checklist offers a comprehensive set of tools to carry out hazard assessments. This checklist helps detect potential safety and health hazards by accessing conditions in the workplace to implement adequate corrective measures that can prevent any possible threat. Further, the records of detailed insights through </a:t>
            </a:r>
            <a:r>
              <a:rPr lang="en-GB" sz="2000" b="1" dirty="0">
                <a:solidFill>
                  <a:schemeClr val="bg1"/>
                </a:solidFill>
                <a:latin typeface="Calibri" panose="020F0502020204030204" pitchFamily="34" charset="0"/>
                <a:cs typeface="Calibri" panose="020F0502020204030204" pitchFamily="34" charset="0"/>
                <a:hlinkClick r:id="rId2"/>
              </a:rPr>
              <a:t>video analytics</a:t>
            </a:r>
            <a:r>
              <a:rPr lang="en-GB" sz="2000" dirty="0">
                <a:solidFill>
                  <a:schemeClr val="bg1"/>
                </a:solidFill>
                <a:latin typeface="Calibri" panose="020F0502020204030204" pitchFamily="34" charset="0"/>
                <a:cs typeface="Calibri" panose="020F0502020204030204" pitchFamily="34" charset="0"/>
              </a:rPr>
              <a:t> can help you to take the right action at the right time!</a:t>
            </a:r>
          </a:p>
          <a:p>
            <a:pPr algn="just"/>
            <a:endParaRPr lang="en-GB" sz="2000" dirty="0">
              <a:solidFill>
                <a:schemeClr val="bg1"/>
              </a:solidFill>
              <a:latin typeface="Calibri" panose="020F0502020204030204" pitchFamily="34" charset="0"/>
              <a:cs typeface="Calibri" panose="020F0502020204030204" pitchFamily="34" charset="0"/>
            </a:endParaRPr>
          </a:p>
          <a:p>
            <a:pPr algn="just"/>
            <a:r>
              <a:rPr lang="en-GB" sz="2000" dirty="0">
                <a:solidFill>
                  <a:schemeClr val="bg1"/>
                </a:solidFill>
                <a:latin typeface="Calibri" panose="020F0502020204030204" pitchFamily="34" charset="0"/>
                <a:cs typeface="Calibri" panose="020F0502020204030204" pitchFamily="34" charset="0"/>
              </a:rPr>
              <a:t>Having a safety and security checklist in the workplace is essential as it reduces the chances of workplace accidents from happening for the safety of employees and workers. While it helps to search for appropriate controls for evaluating identified threats, it is also extremely helpful while performing safety inspections and reviews to ensure compliance with the standard operating procedures and safety control measures in the workplace.</a:t>
            </a:r>
            <a:endParaRPr lang="en-IN"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3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1369" y="618186"/>
            <a:ext cx="10560676" cy="5447645"/>
          </a:xfrm>
          <a:prstGeom prst="rect">
            <a:avLst/>
          </a:prstGeom>
          <a:noFill/>
        </p:spPr>
        <p:txBody>
          <a:bodyPr wrap="square" rtlCol="0">
            <a:spAutoFit/>
          </a:bodyPr>
          <a:lstStyle/>
          <a:p>
            <a:pPr algn="just"/>
            <a:r>
              <a:rPr lang="en-GB" sz="2000" dirty="0">
                <a:solidFill>
                  <a:schemeClr val="bg1"/>
                </a:solidFill>
                <a:latin typeface="Calibri" panose="020F0502020204030204" pitchFamily="34" charset="0"/>
                <a:cs typeface="Calibri" panose="020F0502020204030204" pitchFamily="34" charset="0"/>
              </a:rPr>
              <a:t>In industries such as food processing, maintaining food quality is one of the topmost priorities. However, safety hazards such as water contamination, defective or broken production lines, presence of harmful items in the conveyor belt line can gradually become a severe health and safety concern in the workplace.</a:t>
            </a:r>
          </a:p>
          <a:p>
            <a:pPr algn="just"/>
            <a:endParaRPr lang="en-GB" sz="2000" dirty="0">
              <a:solidFill>
                <a:schemeClr val="bg1"/>
              </a:solidFill>
              <a:latin typeface="Calibri" panose="020F0502020204030204" pitchFamily="34" charset="0"/>
              <a:cs typeface="Calibri" panose="020F0502020204030204" pitchFamily="34" charset="0"/>
            </a:endParaRPr>
          </a:p>
          <a:p>
            <a:pPr algn="just"/>
            <a:r>
              <a:rPr lang="en-GB" sz="2000" dirty="0">
                <a:solidFill>
                  <a:schemeClr val="bg1"/>
                </a:solidFill>
                <a:latin typeface="Calibri" panose="020F0502020204030204" pitchFamily="34" charset="0"/>
                <a:cs typeface="Calibri" panose="020F0502020204030204" pitchFamily="34" charset="0"/>
              </a:rPr>
              <a:t>Suppose you have a food processing unit. One potential safety concern that you may have at your workplace is water contamination. Given that you are into a food business, hazards such as water contamination can lead to severities such as maintenance issues, heavy revenue losses, and can even be a big compromise on food and overall product quality.</a:t>
            </a:r>
          </a:p>
          <a:p>
            <a:pPr algn="just"/>
            <a:endParaRPr lang="en-GB" sz="2000" dirty="0">
              <a:solidFill>
                <a:schemeClr val="bg1"/>
              </a:solidFill>
              <a:latin typeface="Calibri" panose="020F0502020204030204" pitchFamily="34" charset="0"/>
              <a:cs typeface="Calibri" panose="020F0502020204030204" pitchFamily="34" charset="0"/>
            </a:endParaRPr>
          </a:p>
          <a:p>
            <a:pPr algn="just"/>
            <a:r>
              <a:rPr lang="en-GB" sz="2800" b="1" dirty="0">
                <a:solidFill>
                  <a:schemeClr val="bg1"/>
                </a:solidFill>
                <a:latin typeface="Calibri" panose="020F0502020204030204" pitchFamily="34" charset="0"/>
                <a:cs typeface="Calibri" panose="020F0502020204030204" pitchFamily="34" charset="0"/>
              </a:rPr>
              <a:t>So how can an AI-enabled checklist eliminate all such fatalities?</a:t>
            </a:r>
            <a:r>
              <a:rPr lang="en-GB" sz="2000" dirty="0">
                <a:solidFill>
                  <a:schemeClr val="bg1"/>
                </a:solidFill>
                <a:latin typeface="Calibri" panose="020F0502020204030204" pitchFamily="34" charset="0"/>
                <a:cs typeface="Calibri" panose="020F0502020204030204" pitchFamily="34" charset="0"/>
              </a:rPr>
              <a:t> </a:t>
            </a:r>
          </a:p>
          <a:p>
            <a:pPr algn="just"/>
            <a:endParaRPr lang="en-GB" sz="2000" dirty="0">
              <a:solidFill>
                <a:schemeClr val="bg1"/>
              </a:solidFill>
              <a:latin typeface="Calibri" panose="020F0502020204030204" pitchFamily="34" charset="0"/>
              <a:cs typeface="Calibri" panose="020F0502020204030204" pitchFamily="34" charset="0"/>
            </a:endParaRPr>
          </a:p>
          <a:p>
            <a:pPr algn="just"/>
            <a:r>
              <a:rPr lang="en-GB" sz="2000" dirty="0">
                <a:solidFill>
                  <a:schemeClr val="bg1"/>
                </a:solidFill>
                <a:latin typeface="Calibri" panose="020F0502020204030204" pitchFamily="34" charset="0"/>
                <a:cs typeface="Calibri" panose="020F0502020204030204" pitchFamily="34" charset="0"/>
              </a:rPr>
              <a:t>Implementing a smart security system will keep an eye on any potential situation where water is being contaminated due to harmful objects. Once these activities are detected and identified, the security system will send alerts to the security staff to notify them about the details. In this way, you can ensure that you can take timely measures towards implementing immediate water treatment to purify water according to the standard guidelines.</a:t>
            </a:r>
            <a:endParaRPr lang="en-IN"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97907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4552" y="1094704"/>
            <a:ext cx="10290220" cy="4401205"/>
          </a:xfrm>
          <a:prstGeom prst="rect">
            <a:avLst/>
          </a:prstGeom>
          <a:noFill/>
        </p:spPr>
        <p:txBody>
          <a:bodyPr wrap="square" rtlCol="0">
            <a:spAutoFit/>
          </a:bodyPr>
          <a:lstStyle/>
          <a:p>
            <a:pPr algn="just"/>
            <a:r>
              <a:rPr lang="en-GB" sz="3600" b="1" dirty="0">
                <a:solidFill>
                  <a:schemeClr val="bg1"/>
                </a:solidFill>
                <a:latin typeface="Calibri" panose="020F0502020204030204" pitchFamily="34" charset="0"/>
                <a:cs typeface="Calibri" panose="020F0502020204030204" pitchFamily="34" charset="0"/>
              </a:rPr>
              <a:t>2. Detecting malfunctioning</a:t>
            </a:r>
          </a:p>
          <a:p>
            <a:pPr algn="just"/>
            <a:endParaRPr lang="en-GB" sz="2400" dirty="0">
              <a:solidFill>
                <a:schemeClr val="bg1"/>
              </a:solidFill>
              <a:latin typeface="Calibri" panose="020F0502020204030204" pitchFamily="34" charset="0"/>
              <a:cs typeface="Calibri" panose="020F0502020204030204" pitchFamily="34" charset="0"/>
            </a:endParaRPr>
          </a:p>
          <a:p>
            <a:pPr algn="just"/>
            <a:r>
              <a:rPr lang="en-GB" sz="2000" dirty="0">
                <a:solidFill>
                  <a:schemeClr val="bg1"/>
                </a:solidFill>
                <a:latin typeface="Calibri" panose="020F0502020204030204" pitchFamily="34" charset="0"/>
                <a:cs typeface="Calibri" panose="020F0502020204030204" pitchFamily="34" charset="0"/>
              </a:rPr>
              <a:t>Equipment failure is a common possibility in every workplace. The fluctuating downtime, improper operations, and failure to perform preventive maintenance are common issues that can lead to malfunctions in the workplace. Often, these failures lead to massive tragedies when ignored or taken for granted. </a:t>
            </a:r>
          </a:p>
          <a:p>
            <a:pPr algn="just"/>
            <a:endParaRPr lang="en-GB" sz="2000" dirty="0">
              <a:solidFill>
                <a:schemeClr val="bg1"/>
              </a:solidFill>
              <a:latin typeface="Calibri" panose="020F0502020204030204" pitchFamily="34" charset="0"/>
              <a:cs typeface="Calibri" panose="020F0502020204030204" pitchFamily="34" charset="0"/>
            </a:endParaRPr>
          </a:p>
          <a:p>
            <a:pPr algn="just"/>
            <a:r>
              <a:rPr lang="en-GB" sz="2000" dirty="0">
                <a:solidFill>
                  <a:schemeClr val="bg1"/>
                </a:solidFill>
                <a:latin typeface="Calibri" panose="020F0502020204030204" pitchFamily="34" charset="0"/>
                <a:cs typeface="Calibri" panose="020F0502020204030204" pitchFamily="34" charset="0"/>
              </a:rPr>
              <a:t>However, you can avoid these potential threats by ensuring proper and regular inspection of equipment and supplies. A safety checklist reinforced by  AI will let you have real-time insights into the workplace activities, which makes sure that you do not miss to catch an eye on any potential malfunctioning anywhere in the workplace. Such a Hi-Tech system can significantly help you to make informed decisions so that you can initiate condition-based maintenance at the right time and avoid any possible malfunction in the workplace.</a:t>
            </a:r>
            <a:endParaRPr lang="en-IN"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6252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8643" y="1184856"/>
            <a:ext cx="10470524" cy="4339650"/>
          </a:xfrm>
          <a:prstGeom prst="rect">
            <a:avLst/>
          </a:prstGeom>
          <a:noFill/>
        </p:spPr>
        <p:txBody>
          <a:bodyPr wrap="square" rtlCol="0">
            <a:spAutoFit/>
          </a:bodyPr>
          <a:lstStyle/>
          <a:p>
            <a:pPr algn="just"/>
            <a:r>
              <a:rPr lang="en-GB" sz="3600" b="1" dirty="0">
                <a:solidFill>
                  <a:schemeClr val="bg1"/>
                </a:solidFill>
                <a:latin typeface="Calibri" panose="020F0502020204030204" pitchFamily="34" charset="0"/>
                <a:cs typeface="Calibri" panose="020F0502020204030204" pitchFamily="34" charset="0"/>
              </a:rPr>
              <a:t>3. Providing real-time insights for the safety tasks</a:t>
            </a:r>
          </a:p>
          <a:p>
            <a:pPr algn="just"/>
            <a:endParaRPr lang="en-GB" sz="2000" dirty="0">
              <a:solidFill>
                <a:schemeClr val="bg1"/>
              </a:solidFill>
              <a:latin typeface="Calibri" panose="020F0502020204030204" pitchFamily="34" charset="0"/>
              <a:cs typeface="Calibri" panose="020F0502020204030204" pitchFamily="34" charset="0"/>
            </a:endParaRPr>
          </a:p>
          <a:p>
            <a:pPr algn="just"/>
            <a:r>
              <a:rPr lang="en-GB" sz="2000" dirty="0">
                <a:solidFill>
                  <a:schemeClr val="bg1"/>
                </a:solidFill>
                <a:latin typeface="Calibri" panose="020F0502020204030204" pitchFamily="34" charset="0"/>
                <a:cs typeface="Calibri" panose="020F0502020204030204" pitchFamily="34" charset="0"/>
              </a:rPr>
              <a:t>To keep track of what precautions are needed to avoid any possible threat, it is first important to be updated with every activity going on in a given place. With manual monitoring being an inefficient alternative here, AI-backed checklists can be directed to bring a solution to the problem. Since the AI vision is directly connected to your workplace’s CCTV system, you get immediate details and updates on the activities. Moreover, these insights will also ensure that all the necessary SOPs are being followed so that your organization doesn’t lag in compliance with the said safety standards.</a:t>
            </a:r>
          </a:p>
          <a:p>
            <a:pPr algn="just"/>
            <a:endParaRPr lang="en-GB" sz="2000" dirty="0">
              <a:solidFill>
                <a:schemeClr val="bg1"/>
              </a:solidFill>
              <a:latin typeface="Calibri" panose="020F0502020204030204" pitchFamily="34" charset="0"/>
              <a:cs typeface="Calibri" panose="020F0502020204030204" pitchFamily="34" charset="0"/>
            </a:endParaRPr>
          </a:p>
          <a:p>
            <a:pPr algn="just"/>
            <a:r>
              <a:rPr lang="en-GB" sz="2000" dirty="0">
                <a:solidFill>
                  <a:schemeClr val="bg1"/>
                </a:solidFill>
                <a:latin typeface="Calibri" panose="020F0502020204030204" pitchFamily="34" charset="0"/>
                <a:cs typeface="Calibri" panose="020F0502020204030204" pitchFamily="34" charset="0"/>
              </a:rPr>
              <a:t>For example, let us take an example of unattended objects. Unattended objects left anywhere for a certain period could be an enormous security threat, for which taking immediate corrective actions are necessary. When an AI-powered object detection model detects an unattended object, it sends an immediate alert to the concerned authorities, thereby decreasing the security risk.</a:t>
            </a:r>
            <a:endParaRPr lang="en-IN"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5825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245" y="334851"/>
            <a:ext cx="11397803" cy="6309420"/>
          </a:xfrm>
          <a:prstGeom prst="rect">
            <a:avLst/>
          </a:prstGeom>
          <a:noFill/>
        </p:spPr>
        <p:txBody>
          <a:bodyPr wrap="square" rtlCol="0">
            <a:spAutoFit/>
          </a:bodyPr>
          <a:lstStyle/>
          <a:p>
            <a:pPr algn="just"/>
            <a:r>
              <a:rPr lang="en-GB" sz="2400" b="1" dirty="0">
                <a:solidFill>
                  <a:schemeClr val="bg1"/>
                </a:solidFill>
                <a:latin typeface="Calibri" panose="020F0502020204030204" pitchFamily="34" charset="0"/>
                <a:cs typeface="Calibri" panose="020F0502020204030204" pitchFamily="34" charset="0"/>
              </a:rPr>
              <a:t>4. Enabling actionable and smart corrective measures to eliminate the potential threats</a:t>
            </a:r>
          </a:p>
          <a:p>
            <a:pPr algn="just"/>
            <a:endParaRPr lang="en-GB" sz="2000" dirty="0">
              <a:solidFill>
                <a:schemeClr val="bg1"/>
              </a:solidFill>
              <a:latin typeface="Calibri" panose="020F0502020204030204" pitchFamily="34" charset="0"/>
              <a:cs typeface="Calibri" panose="020F0502020204030204" pitchFamily="34" charset="0"/>
            </a:endParaRPr>
          </a:p>
          <a:p>
            <a:pPr algn="just"/>
            <a:r>
              <a:rPr lang="en-GB" sz="2000" dirty="0">
                <a:solidFill>
                  <a:schemeClr val="bg1"/>
                </a:solidFill>
                <a:latin typeface="Calibri" panose="020F0502020204030204" pitchFamily="34" charset="0"/>
                <a:cs typeface="Calibri" panose="020F0502020204030204" pitchFamily="34" charset="0"/>
              </a:rPr>
              <a:t>Solely detecting and identifying the potential threats is not a complete solution for workplace safety compliance. It is equally important to follow through with the corrective measures to eliminate any workplace hazards.</a:t>
            </a:r>
          </a:p>
          <a:p>
            <a:pPr algn="just"/>
            <a:endParaRPr lang="en-GB" sz="2000" dirty="0">
              <a:solidFill>
                <a:schemeClr val="bg1"/>
              </a:solidFill>
              <a:latin typeface="Calibri" panose="020F0502020204030204" pitchFamily="34" charset="0"/>
              <a:cs typeface="Calibri" panose="020F0502020204030204" pitchFamily="34" charset="0"/>
            </a:endParaRPr>
          </a:p>
          <a:p>
            <a:pPr algn="just"/>
            <a:r>
              <a:rPr lang="en-GB" sz="2000" dirty="0">
                <a:solidFill>
                  <a:schemeClr val="bg1"/>
                </a:solidFill>
                <a:latin typeface="Calibri" panose="020F0502020204030204" pitchFamily="34" charset="0"/>
                <a:cs typeface="Calibri" panose="020F0502020204030204" pitchFamily="34" charset="0"/>
              </a:rPr>
              <a:t>While the potential threats differ from industry to industry, the underlying problems and their corrective actions also vary accordingly.</a:t>
            </a:r>
          </a:p>
          <a:p>
            <a:pPr algn="just"/>
            <a:endParaRPr lang="en-GB" sz="2000" dirty="0">
              <a:solidFill>
                <a:schemeClr val="bg1"/>
              </a:solidFill>
              <a:latin typeface="Calibri" panose="020F0502020204030204" pitchFamily="34" charset="0"/>
              <a:cs typeface="Calibri" panose="020F0502020204030204" pitchFamily="34" charset="0"/>
            </a:endParaRPr>
          </a:p>
          <a:p>
            <a:pPr algn="just"/>
            <a:r>
              <a:rPr lang="en-GB" sz="2000" dirty="0">
                <a:solidFill>
                  <a:schemeClr val="bg1"/>
                </a:solidFill>
                <a:latin typeface="Calibri" panose="020F0502020204030204" pitchFamily="34" charset="0"/>
                <a:cs typeface="Calibri" panose="020F0502020204030204" pitchFamily="34" charset="0"/>
              </a:rPr>
              <a:t>Let us take the example of the retail industry to understand this better. In a retail environment, the dealing and management is not limited only to movement, inventory, and storage of goods but also to the staff members and their customers. Given the situation, there can be several possible threats such as unstable loads, blocked pathways and routes, unsafe storage, inappropriate manual handling, restricted entry and intrusion.</a:t>
            </a:r>
          </a:p>
          <a:p>
            <a:pPr algn="just"/>
            <a:endParaRPr lang="en-GB" sz="2000" dirty="0">
              <a:solidFill>
                <a:schemeClr val="bg1"/>
              </a:solidFill>
              <a:latin typeface="Calibri" panose="020F0502020204030204" pitchFamily="34" charset="0"/>
              <a:cs typeface="Calibri" panose="020F0502020204030204" pitchFamily="34" charset="0"/>
            </a:endParaRPr>
          </a:p>
          <a:p>
            <a:pPr algn="just"/>
            <a:r>
              <a:rPr lang="en-GB" sz="2000" dirty="0">
                <a:solidFill>
                  <a:schemeClr val="bg1"/>
                </a:solidFill>
                <a:latin typeface="Calibri" panose="020F0502020204030204" pitchFamily="34" charset="0"/>
                <a:cs typeface="Calibri" panose="020F0502020204030204" pitchFamily="34" charset="0"/>
              </a:rPr>
              <a:t>An AI-enabled safety and security checklist will help you with customized solutions and corrective measures to eliminate such fatalities in the workplace through synchronous monitoring.  Video analytics can keep you informed about any dubious activity through CCTV cameras. It would suggest you to remove all obstacles and barriers from the specific areas to solve the issue of blocked passage. Therefore, it will be easier for you to eliminate any potential threat that was likely to occur in the first place.</a:t>
            </a:r>
            <a:endParaRPr lang="en-IN"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3381982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72</TotalTime>
  <Words>1746</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Century Gothic</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7</cp:revision>
  <dcterms:created xsi:type="dcterms:W3CDTF">2021-03-19T05:59:18Z</dcterms:created>
  <dcterms:modified xsi:type="dcterms:W3CDTF">2021-03-19T12:31:33Z</dcterms:modified>
</cp:coreProperties>
</file>