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335" r:id="rId3"/>
    <p:sldId id="280" r:id="rId4"/>
    <p:sldId id="259" r:id="rId5"/>
    <p:sldId id="269" r:id="rId6"/>
    <p:sldId id="265" r:id="rId7"/>
    <p:sldId id="267" r:id="rId8"/>
    <p:sldId id="279" r:id="rId9"/>
    <p:sldId id="262" r:id="rId10"/>
    <p:sldId id="299" r:id="rId11"/>
    <p:sldId id="266" r:id="rId12"/>
    <p:sldId id="268" r:id="rId13"/>
    <p:sldId id="270" r:id="rId14"/>
    <p:sldId id="264" r:id="rId15"/>
    <p:sldId id="273" r:id="rId16"/>
    <p:sldId id="261" r:id="rId17"/>
    <p:sldId id="316" r:id="rId18"/>
    <p:sldId id="318" r:id="rId19"/>
    <p:sldId id="319" r:id="rId20"/>
    <p:sldId id="320" r:id="rId21"/>
    <p:sldId id="321" r:id="rId22"/>
    <p:sldId id="332" r:id="rId23"/>
    <p:sldId id="333" r:id="rId24"/>
    <p:sldId id="337" r:id="rId25"/>
    <p:sldId id="343" r:id="rId26"/>
    <p:sldId id="344" r:id="rId27"/>
    <p:sldId id="345" r:id="rId28"/>
    <p:sldId id="352" r:id="rId29"/>
    <p:sldId id="338" r:id="rId30"/>
    <p:sldId id="348" r:id="rId31"/>
    <p:sldId id="339" r:id="rId32"/>
    <p:sldId id="342" r:id="rId33"/>
    <p:sldId id="340" r:id="rId34"/>
    <p:sldId id="341" r:id="rId35"/>
    <p:sldId id="346" r:id="rId36"/>
    <p:sldId id="349" r:id="rId37"/>
    <p:sldId id="347" r:id="rId38"/>
    <p:sldId id="350" r:id="rId39"/>
    <p:sldId id="351" r:id="rId40"/>
    <p:sldId id="263"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819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2048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7311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98197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81874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92518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6106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142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5263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2749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6048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3189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58324" y="3495410"/>
            <a:ext cx="8796020" cy="9220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latin typeface="Geometr415 Blk BT" panose="020B0802020204020303" pitchFamily="34" charset="0"/>
              </a:rPr>
              <a:t>Internet Game Community</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809750"/>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6235" y="947504"/>
            <a:ext cx="6400800" cy="58356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dirty="0"/>
              <a:t>概述</a:t>
            </a:r>
          </a:p>
        </p:txBody>
      </p:sp>
      <p:sp>
        <p:nvSpPr>
          <p:cNvPr id="8" name="文本框 7"/>
          <p:cNvSpPr txBox="1"/>
          <p:nvPr/>
        </p:nvSpPr>
        <p:spPr>
          <a:xfrm>
            <a:off x="2163264" y="2413719"/>
            <a:ext cx="7866742" cy="20300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en-US" altLang="zh-CN" sz="1800" dirty="0"/>
              <a:t>  </a:t>
            </a:r>
            <a:r>
              <a:rPr lang="en-US" altLang="zh-CN" sz="2800" dirty="0"/>
              <a:t>      </a:t>
            </a:r>
            <a:r>
              <a:rPr lang="zh-CN" sz="2800" dirty="0"/>
              <a:t>开发一个游戏论坛式的网站，吸引游戏玩家用户，提供一个能供大量游戏玩家交流讨论的平台。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5160"/>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web应用功能需求</a:t>
              </a:r>
            </a:p>
          </p:txBody>
        </p:sp>
      </p:grpSp>
      <p:grpSp>
        <p:nvGrpSpPr>
          <p:cNvPr id="53" name="组合 52"/>
          <p:cNvGrpSpPr/>
          <p:nvPr/>
        </p:nvGrpSpPr>
        <p:grpSpPr>
          <a:xfrm>
            <a:off x="4149106" y="2527300"/>
            <a:ext cx="3919186" cy="2766929"/>
            <a:chOff x="2413000" y="2139950"/>
            <a:chExt cx="5016500" cy="3541627"/>
          </a:xfrm>
          <a:scene3d>
            <a:camera prst="perspectiveLeft">
              <a:rot lat="0" lon="19200000" rev="0"/>
            </a:camera>
            <a:lightRig rig="soft" dir="t"/>
          </a:scene3d>
        </p:grpSpPr>
        <p:sp>
          <p:nvSpPr>
            <p:cNvPr id="54" name="矩形 53"/>
            <p:cNvSpPr/>
            <p:nvPr/>
          </p:nvSpPr>
          <p:spPr>
            <a:xfrm>
              <a:off x="2413000" y="21399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矩形 54"/>
            <p:cNvSpPr/>
            <p:nvPr/>
          </p:nvSpPr>
          <p:spPr>
            <a:xfrm>
              <a:off x="4991100" y="21399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矩形 55"/>
            <p:cNvSpPr/>
            <p:nvPr/>
          </p:nvSpPr>
          <p:spPr>
            <a:xfrm>
              <a:off x="2413000" y="39687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矩形 56"/>
            <p:cNvSpPr/>
            <p:nvPr/>
          </p:nvSpPr>
          <p:spPr>
            <a:xfrm>
              <a:off x="4991100" y="39687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9"/>
            <p:cNvSpPr/>
            <p:nvPr/>
          </p:nvSpPr>
          <p:spPr>
            <a:xfrm>
              <a:off x="3186986" y="2539163"/>
              <a:ext cx="890427" cy="91440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31"/>
            <p:cNvSpPr/>
            <p:nvPr/>
          </p:nvSpPr>
          <p:spPr>
            <a:xfrm>
              <a:off x="5753100" y="2583612"/>
              <a:ext cx="914400" cy="825501"/>
            </a:xfrm>
            <a:custGeom>
              <a:avLst/>
              <a:gdLst>
                <a:gd name="connsiteX0" fmla="*/ 168018 w 337624"/>
                <a:gd name="connsiteY0" fmla="*/ 203200 h 304800"/>
                <a:gd name="connsiteX1" fmla="*/ 148174 w 337624"/>
                <a:gd name="connsiteY1" fmla="*/ 223838 h 304800"/>
                <a:gd name="connsiteX2" fmla="*/ 168018 w 337624"/>
                <a:gd name="connsiteY2" fmla="*/ 244476 h 304800"/>
                <a:gd name="connsiteX3" fmla="*/ 187862 w 337624"/>
                <a:gd name="connsiteY3" fmla="*/ 223838 h 304800"/>
                <a:gd name="connsiteX4" fmla="*/ 168018 w 337624"/>
                <a:gd name="connsiteY4" fmla="*/ 203200 h 304800"/>
                <a:gd name="connsiteX5" fmla="*/ 168018 w 337624"/>
                <a:gd name="connsiteY5" fmla="*/ 80963 h 304800"/>
                <a:gd name="connsiteX6" fmla="*/ 148174 w 337624"/>
                <a:gd name="connsiteY6" fmla="*/ 100857 h 304800"/>
                <a:gd name="connsiteX7" fmla="*/ 148174 w 337624"/>
                <a:gd name="connsiteY7" fmla="*/ 165844 h 304800"/>
                <a:gd name="connsiteX8" fmla="*/ 168018 w 337624"/>
                <a:gd name="connsiteY8" fmla="*/ 185738 h 304800"/>
                <a:gd name="connsiteX9" fmla="*/ 187862 w 337624"/>
                <a:gd name="connsiteY9" fmla="*/ 165844 h 304800"/>
                <a:gd name="connsiteX10" fmla="*/ 187862 w 337624"/>
                <a:gd name="connsiteY10" fmla="*/ 100857 h 304800"/>
                <a:gd name="connsiteX11" fmla="*/ 168018 w 337624"/>
                <a:gd name="connsiteY11" fmla="*/ 80963 h 304800"/>
                <a:gd name="connsiteX12" fmla="*/ 168018 w 337624"/>
                <a:gd name="connsiteY12" fmla="*/ 25400 h 304800"/>
                <a:gd name="connsiteX13" fmla="*/ 195698 w 337624"/>
                <a:gd name="connsiteY13" fmla="*/ 41192 h 304800"/>
                <a:gd name="connsiteX14" fmla="*/ 305097 w 337624"/>
                <a:gd name="connsiteY14" fmla="*/ 232022 h 304800"/>
                <a:gd name="connsiteX15" fmla="*/ 305097 w 337624"/>
                <a:gd name="connsiteY15" fmla="*/ 263607 h 304800"/>
                <a:gd name="connsiteX16" fmla="*/ 277418 w 337624"/>
                <a:gd name="connsiteY16" fmla="*/ 279400 h 304800"/>
                <a:gd name="connsiteX17" fmla="*/ 58618 w 337624"/>
                <a:gd name="connsiteY17" fmla="*/ 279400 h 304800"/>
                <a:gd name="connsiteX18" fmla="*/ 30939 w 337624"/>
                <a:gd name="connsiteY18" fmla="*/ 263607 h 304800"/>
                <a:gd name="connsiteX19" fmla="*/ 30939 w 337624"/>
                <a:gd name="connsiteY19" fmla="*/ 232022 h 304800"/>
                <a:gd name="connsiteX20" fmla="*/ 140338 w 337624"/>
                <a:gd name="connsiteY20" fmla="*/ 41192 h 304800"/>
                <a:gd name="connsiteX21" fmla="*/ 168018 w 337624"/>
                <a:gd name="connsiteY21" fmla="*/ 25400 h 304800"/>
                <a:gd name="connsiteX22" fmla="*/ 168812 w 337624"/>
                <a:gd name="connsiteY22" fmla="*/ 15875 h 304800"/>
                <a:gd name="connsiteX23" fmla="*/ 134592 w 337624"/>
                <a:gd name="connsiteY23" fmla="*/ 34253 h 304800"/>
                <a:gd name="connsiteX24" fmla="*/ 21404 w 337624"/>
                <a:gd name="connsiteY24" fmla="*/ 231165 h 304800"/>
                <a:gd name="connsiteX25" fmla="*/ 21404 w 337624"/>
                <a:gd name="connsiteY25" fmla="*/ 270547 h 304800"/>
                <a:gd name="connsiteX26" fmla="*/ 55624 w 337624"/>
                <a:gd name="connsiteY26" fmla="*/ 288925 h 304800"/>
                <a:gd name="connsiteX27" fmla="*/ 281999 w 337624"/>
                <a:gd name="connsiteY27" fmla="*/ 288925 h 304800"/>
                <a:gd name="connsiteX28" fmla="*/ 316219 w 337624"/>
                <a:gd name="connsiteY28" fmla="*/ 270547 h 304800"/>
                <a:gd name="connsiteX29" fmla="*/ 316219 w 337624"/>
                <a:gd name="connsiteY29" fmla="*/ 231165 h 304800"/>
                <a:gd name="connsiteX30" fmla="*/ 203031 w 337624"/>
                <a:gd name="connsiteY30" fmla="*/ 34253 h 304800"/>
                <a:gd name="connsiteX31" fmla="*/ 168812 w 337624"/>
                <a:gd name="connsiteY31" fmla="*/ 15875 h 304800"/>
                <a:gd name="connsiteX32" fmla="*/ 168812 w 337624"/>
                <a:gd name="connsiteY32" fmla="*/ 0 h 304800"/>
                <a:gd name="connsiteX33" fmla="*/ 216291 w 337624"/>
                <a:gd name="connsiteY33" fmla="*/ 26276 h 304800"/>
                <a:gd name="connsiteX34" fmla="*/ 329711 w 337624"/>
                <a:gd name="connsiteY34" fmla="*/ 223345 h 304800"/>
                <a:gd name="connsiteX35" fmla="*/ 329711 w 337624"/>
                <a:gd name="connsiteY35" fmla="*/ 278524 h 304800"/>
                <a:gd name="connsiteX36" fmla="*/ 282233 w 337624"/>
                <a:gd name="connsiteY36" fmla="*/ 304800 h 304800"/>
                <a:gd name="connsiteX37" fmla="*/ 55391 w 337624"/>
                <a:gd name="connsiteY37" fmla="*/ 304800 h 304800"/>
                <a:gd name="connsiteX38" fmla="*/ 7913 w 337624"/>
                <a:gd name="connsiteY38" fmla="*/ 278524 h 304800"/>
                <a:gd name="connsiteX39" fmla="*/ 7913 w 337624"/>
                <a:gd name="connsiteY39" fmla="*/ 223345 h 304800"/>
                <a:gd name="connsiteX40" fmla="*/ 121333 w 337624"/>
                <a:gd name="connsiteY40" fmla="*/ 26276 h 304800"/>
                <a:gd name="connsiteX41" fmla="*/ 168812 w 337624"/>
                <a:gd name="connsiteY41"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7624" h="304800">
                  <a:moveTo>
                    <a:pt x="168018" y="203200"/>
                  </a:moveTo>
                  <a:cubicBezTo>
                    <a:pt x="157058" y="203200"/>
                    <a:pt x="148174" y="212440"/>
                    <a:pt x="148174" y="223838"/>
                  </a:cubicBezTo>
                  <a:cubicBezTo>
                    <a:pt x="148174" y="235236"/>
                    <a:pt x="157058" y="244476"/>
                    <a:pt x="168018" y="244476"/>
                  </a:cubicBezTo>
                  <a:cubicBezTo>
                    <a:pt x="178978" y="244476"/>
                    <a:pt x="187862" y="235236"/>
                    <a:pt x="187862" y="223838"/>
                  </a:cubicBezTo>
                  <a:cubicBezTo>
                    <a:pt x="187862" y="212440"/>
                    <a:pt x="178978" y="203200"/>
                    <a:pt x="168018" y="203200"/>
                  </a:cubicBezTo>
                  <a:close/>
                  <a:moveTo>
                    <a:pt x="168018" y="80963"/>
                  </a:moveTo>
                  <a:cubicBezTo>
                    <a:pt x="157435" y="80963"/>
                    <a:pt x="148174" y="90247"/>
                    <a:pt x="148174" y="100857"/>
                  </a:cubicBezTo>
                  <a:lnTo>
                    <a:pt x="148174" y="165844"/>
                  </a:lnTo>
                  <a:cubicBezTo>
                    <a:pt x="148174" y="177780"/>
                    <a:pt x="157435" y="185738"/>
                    <a:pt x="168018" y="185738"/>
                  </a:cubicBezTo>
                  <a:cubicBezTo>
                    <a:pt x="178602" y="185738"/>
                    <a:pt x="187862" y="177780"/>
                    <a:pt x="187862" y="165844"/>
                  </a:cubicBezTo>
                  <a:cubicBezTo>
                    <a:pt x="187862" y="165844"/>
                    <a:pt x="187862" y="165844"/>
                    <a:pt x="187862" y="100857"/>
                  </a:cubicBezTo>
                  <a:cubicBezTo>
                    <a:pt x="187862" y="90247"/>
                    <a:pt x="178602" y="80963"/>
                    <a:pt x="168018" y="80963"/>
                  </a:cubicBezTo>
                  <a:close/>
                  <a:moveTo>
                    <a:pt x="168018" y="25400"/>
                  </a:moveTo>
                  <a:cubicBezTo>
                    <a:pt x="179881" y="25400"/>
                    <a:pt x="190425" y="31980"/>
                    <a:pt x="195698" y="41192"/>
                  </a:cubicBezTo>
                  <a:cubicBezTo>
                    <a:pt x="195698" y="41192"/>
                    <a:pt x="195698" y="41192"/>
                    <a:pt x="305097" y="232022"/>
                  </a:cubicBezTo>
                  <a:cubicBezTo>
                    <a:pt x="311687" y="241234"/>
                    <a:pt x="311687" y="253079"/>
                    <a:pt x="305097" y="263607"/>
                  </a:cubicBezTo>
                  <a:cubicBezTo>
                    <a:pt x="299825" y="274136"/>
                    <a:pt x="289280" y="279400"/>
                    <a:pt x="277418" y="279400"/>
                  </a:cubicBezTo>
                  <a:cubicBezTo>
                    <a:pt x="277418" y="279400"/>
                    <a:pt x="277418" y="279400"/>
                    <a:pt x="58618" y="279400"/>
                  </a:cubicBezTo>
                  <a:cubicBezTo>
                    <a:pt x="46756" y="279400"/>
                    <a:pt x="36211" y="274136"/>
                    <a:pt x="30939" y="263607"/>
                  </a:cubicBezTo>
                  <a:cubicBezTo>
                    <a:pt x="24349" y="253079"/>
                    <a:pt x="24349" y="241234"/>
                    <a:pt x="30939" y="232022"/>
                  </a:cubicBezTo>
                  <a:cubicBezTo>
                    <a:pt x="30939" y="232022"/>
                    <a:pt x="30939" y="232022"/>
                    <a:pt x="140338" y="41192"/>
                  </a:cubicBezTo>
                  <a:cubicBezTo>
                    <a:pt x="145611" y="31980"/>
                    <a:pt x="156156" y="25400"/>
                    <a:pt x="168018" y="25400"/>
                  </a:cubicBezTo>
                  <a:close/>
                  <a:moveTo>
                    <a:pt x="168812" y="15875"/>
                  </a:moveTo>
                  <a:cubicBezTo>
                    <a:pt x="154334" y="15875"/>
                    <a:pt x="142489" y="22438"/>
                    <a:pt x="134592" y="34253"/>
                  </a:cubicBezTo>
                  <a:cubicBezTo>
                    <a:pt x="21404" y="231165"/>
                    <a:pt x="21404" y="231165"/>
                    <a:pt x="21404" y="231165"/>
                  </a:cubicBezTo>
                  <a:cubicBezTo>
                    <a:pt x="14824" y="242979"/>
                    <a:pt x="14824" y="257419"/>
                    <a:pt x="21404" y="270547"/>
                  </a:cubicBezTo>
                  <a:cubicBezTo>
                    <a:pt x="27985" y="282362"/>
                    <a:pt x="41146" y="288925"/>
                    <a:pt x="55624" y="288925"/>
                  </a:cubicBezTo>
                  <a:cubicBezTo>
                    <a:pt x="281999" y="288925"/>
                    <a:pt x="281999" y="288925"/>
                    <a:pt x="281999" y="288925"/>
                  </a:cubicBezTo>
                  <a:cubicBezTo>
                    <a:pt x="296477" y="288925"/>
                    <a:pt x="309638" y="282362"/>
                    <a:pt x="316219" y="270547"/>
                  </a:cubicBezTo>
                  <a:cubicBezTo>
                    <a:pt x="322799" y="257419"/>
                    <a:pt x="322799" y="242979"/>
                    <a:pt x="316219" y="231165"/>
                  </a:cubicBezTo>
                  <a:cubicBezTo>
                    <a:pt x="203031" y="34253"/>
                    <a:pt x="203031" y="34253"/>
                    <a:pt x="203031" y="34253"/>
                  </a:cubicBezTo>
                  <a:cubicBezTo>
                    <a:pt x="195134" y="22438"/>
                    <a:pt x="183289" y="15875"/>
                    <a:pt x="168812" y="15875"/>
                  </a:cubicBezTo>
                  <a:close/>
                  <a:moveTo>
                    <a:pt x="168812" y="0"/>
                  </a:moveTo>
                  <a:cubicBezTo>
                    <a:pt x="188595" y="0"/>
                    <a:pt x="207059" y="9196"/>
                    <a:pt x="216291" y="26276"/>
                  </a:cubicBezTo>
                  <a:cubicBezTo>
                    <a:pt x="329711" y="223345"/>
                    <a:pt x="329711" y="223345"/>
                    <a:pt x="329711" y="223345"/>
                  </a:cubicBezTo>
                  <a:cubicBezTo>
                    <a:pt x="340262" y="240424"/>
                    <a:pt x="340262" y="261445"/>
                    <a:pt x="329711" y="278524"/>
                  </a:cubicBezTo>
                  <a:cubicBezTo>
                    <a:pt x="320480" y="295604"/>
                    <a:pt x="302016" y="304800"/>
                    <a:pt x="282233" y="304800"/>
                  </a:cubicBezTo>
                  <a:cubicBezTo>
                    <a:pt x="55391" y="304800"/>
                    <a:pt x="55391" y="304800"/>
                    <a:pt x="55391" y="304800"/>
                  </a:cubicBezTo>
                  <a:cubicBezTo>
                    <a:pt x="35608" y="304800"/>
                    <a:pt x="17144" y="295604"/>
                    <a:pt x="7913" y="278524"/>
                  </a:cubicBezTo>
                  <a:cubicBezTo>
                    <a:pt x="-2638" y="261445"/>
                    <a:pt x="-2638" y="240424"/>
                    <a:pt x="7913" y="223345"/>
                  </a:cubicBezTo>
                  <a:cubicBezTo>
                    <a:pt x="121333" y="26276"/>
                    <a:pt x="121333" y="26276"/>
                    <a:pt x="121333" y="26276"/>
                  </a:cubicBezTo>
                  <a:cubicBezTo>
                    <a:pt x="130565" y="9196"/>
                    <a:pt x="149030" y="0"/>
                    <a:pt x="168812" y="0"/>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椭圆 50"/>
            <p:cNvSpPr/>
            <p:nvPr/>
          </p:nvSpPr>
          <p:spPr>
            <a:xfrm>
              <a:off x="3175000" y="4368310"/>
              <a:ext cx="914400" cy="913705"/>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椭圆 42"/>
            <p:cNvSpPr/>
            <p:nvPr/>
          </p:nvSpPr>
          <p:spPr>
            <a:xfrm>
              <a:off x="5777364" y="4367963"/>
              <a:ext cx="865871" cy="914400"/>
            </a:xfrm>
            <a:custGeom>
              <a:avLst/>
              <a:gdLst>
                <a:gd name="connsiteX0" fmla="*/ 74582 w 312676"/>
                <a:gd name="connsiteY0" fmla="*/ 214312 h 330200"/>
                <a:gd name="connsiteX1" fmla="*/ 74582 w 312676"/>
                <a:gd name="connsiteY1" fmla="*/ 268287 h 330200"/>
                <a:gd name="connsiteX2" fmla="*/ 133320 w 312676"/>
                <a:gd name="connsiteY2" fmla="*/ 268287 h 330200"/>
                <a:gd name="connsiteX3" fmla="*/ 133320 w 312676"/>
                <a:gd name="connsiteY3" fmla="*/ 214312 h 330200"/>
                <a:gd name="connsiteX4" fmla="*/ 156339 w 312676"/>
                <a:gd name="connsiteY4" fmla="*/ 71437 h 330200"/>
                <a:gd name="connsiteX5" fmla="*/ 282545 w 312676"/>
                <a:gd name="connsiteY5" fmla="*/ 196268 h 330200"/>
                <a:gd name="connsiteX6" fmla="*/ 282545 w 312676"/>
                <a:gd name="connsiteY6" fmla="*/ 323699 h 330200"/>
                <a:gd name="connsiteX7" fmla="*/ 276040 w 312676"/>
                <a:gd name="connsiteY7" fmla="*/ 330200 h 330200"/>
                <a:gd name="connsiteX8" fmla="*/ 238308 w 312676"/>
                <a:gd name="connsiteY8" fmla="*/ 330200 h 330200"/>
                <a:gd name="connsiteX9" fmla="*/ 238308 w 312676"/>
                <a:gd name="connsiteY9" fmla="*/ 214472 h 330200"/>
                <a:gd name="connsiteX10" fmla="*/ 173253 w 312676"/>
                <a:gd name="connsiteY10" fmla="*/ 214472 h 330200"/>
                <a:gd name="connsiteX11" fmla="*/ 173253 w 312676"/>
                <a:gd name="connsiteY11" fmla="*/ 330200 h 330200"/>
                <a:gd name="connsiteX12" fmla="*/ 36638 w 312676"/>
                <a:gd name="connsiteY12" fmla="*/ 330200 h 330200"/>
                <a:gd name="connsiteX13" fmla="*/ 30132 w 312676"/>
                <a:gd name="connsiteY13" fmla="*/ 323699 h 330200"/>
                <a:gd name="connsiteX14" fmla="*/ 30132 w 312676"/>
                <a:gd name="connsiteY14" fmla="*/ 196268 h 330200"/>
                <a:gd name="connsiteX15" fmla="*/ 156339 w 312676"/>
                <a:gd name="connsiteY15" fmla="*/ 0 h 330200"/>
                <a:gd name="connsiteX16" fmla="*/ 307822 w 312676"/>
                <a:gd name="connsiteY16" fmla="*/ 151244 h 330200"/>
                <a:gd name="connsiteX17" fmla="*/ 307822 w 312676"/>
                <a:gd name="connsiteY17" fmla="*/ 174512 h 330200"/>
                <a:gd name="connsiteX18" fmla="*/ 283222 w 312676"/>
                <a:gd name="connsiteY18" fmla="*/ 174512 h 330200"/>
                <a:gd name="connsiteX19" fmla="*/ 156339 w 312676"/>
                <a:gd name="connsiteY19" fmla="*/ 46537 h 330200"/>
                <a:gd name="connsiteX20" fmla="*/ 29456 w 312676"/>
                <a:gd name="connsiteY20" fmla="*/ 174512 h 330200"/>
                <a:gd name="connsiteX21" fmla="*/ 16508 w 312676"/>
                <a:gd name="connsiteY21" fmla="*/ 178390 h 330200"/>
                <a:gd name="connsiteX22" fmla="*/ 4856 w 312676"/>
                <a:gd name="connsiteY22" fmla="*/ 174512 h 330200"/>
                <a:gd name="connsiteX23" fmla="*/ 4856 w 312676"/>
                <a:gd name="connsiteY23" fmla="*/ 151244 h 330200"/>
                <a:gd name="connsiteX24" fmla="*/ 59234 w 312676"/>
                <a:gd name="connsiteY24" fmla="*/ 96951 h 330200"/>
                <a:gd name="connsiteX25" fmla="*/ 59234 w 312676"/>
                <a:gd name="connsiteY25" fmla="*/ 40073 h 330200"/>
                <a:gd name="connsiteX26" fmla="*/ 72181 w 312676"/>
                <a:gd name="connsiteY26" fmla="*/ 27146 h 330200"/>
                <a:gd name="connsiteX27" fmla="*/ 85129 w 312676"/>
                <a:gd name="connsiteY27" fmla="*/ 40073 h 330200"/>
                <a:gd name="connsiteX28" fmla="*/ 85129 w 312676"/>
                <a:gd name="connsiteY28" fmla="*/ 71098 h 330200"/>
                <a:gd name="connsiteX29" fmla="*/ 156339 w 312676"/>
                <a:gd name="connsiteY2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676" h="330200">
                  <a:moveTo>
                    <a:pt x="74582" y="214312"/>
                  </a:moveTo>
                  <a:lnTo>
                    <a:pt x="74582" y="268287"/>
                  </a:lnTo>
                  <a:lnTo>
                    <a:pt x="133320" y="268287"/>
                  </a:lnTo>
                  <a:lnTo>
                    <a:pt x="133320" y="214312"/>
                  </a:lnTo>
                  <a:close/>
                  <a:moveTo>
                    <a:pt x="156339" y="71437"/>
                  </a:moveTo>
                  <a:cubicBezTo>
                    <a:pt x="156339" y="71437"/>
                    <a:pt x="156339" y="71437"/>
                    <a:pt x="282545" y="196268"/>
                  </a:cubicBezTo>
                  <a:cubicBezTo>
                    <a:pt x="282545" y="196268"/>
                    <a:pt x="282545" y="196268"/>
                    <a:pt x="282545" y="323699"/>
                  </a:cubicBezTo>
                  <a:cubicBezTo>
                    <a:pt x="282545" y="327600"/>
                    <a:pt x="279943" y="330200"/>
                    <a:pt x="276040" y="330200"/>
                  </a:cubicBezTo>
                  <a:cubicBezTo>
                    <a:pt x="276040" y="330200"/>
                    <a:pt x="276040" y="330200"/>
                    <a:pt x="238308" y="330200"/>
                  </a:cubicBezTo>
                  <a:cubicBezTo>
                    <a:pt x="238308" y="330200"/>
                    <a:pt x="238308" y="330200"/>
                    <a:pt x="238308" y="214472"/>
                  </a:cubicBezTo>
                  <a:cubicBezTo>
                    <a:pt x="238308" y="214472"/>
                    <a:pt x="238308" y="214472"/>
                    <a:pt x="173253" y="214472"/>
                  </a:cubicBezTo>
                  <a:cubicBezTo>
                    <a:pt x="173253" y="214472"/>
                    <a:pt x="173253" y="214472"/>
                    <a:pt x="173253" y="330200"/>
                  </a:cubicBezTo>
                  <a:cubicBezTo>
                    <a:pt x="173253" y="330200"/>
                    <a:pt x="173253" y="330200"/>
                    <a:pt x="36638" y="330200"/>
                  </a:cubicBezTo>
                  <a:cubicBezTo>
                    <a:pt x="32734" y="330200"/>
                    <a:pt x="30132" y="327600"/>
                    <a:pt x="30132" y="323699"/>
                  </a:cubicBezTo>
                  <a:cubicBezTo>
                    <a:pt x="30132" y="323699"/>
                    <a:pt x="30132" y="323699"/>
                    <a:pt x="30132" y="196268"/>
                  </a:cubicBezTo>
                  <a:close/>
                  <a:moveTo>
                    <a:pt x="156339" y="0"/>
                  </a:moveTo>
                  <a:cubicBezTo>
                    <a:pt x="156339" y="0"/>
                    <a:pt x="156339" y="0"/>
                    <a:pt x="307822" y="151244"/>
                  </a:cubicBezTo>
                  <a:cubicBezTo>
                    <a:pt x="314295" y="157707"/>
                    <a:pt x="314295" y="168048"/>
                    <a:pt x="307822" y="174512"/>
                  </a:cubicBezTo>
                  <a:cubicBezTo>
                    <a:pt x="301348" y="180975"/>
                    <a:pt x="289695" y="180975"/>
                    <a:pt x="283222" y="174512"/>
                  </a:cubicBezTo>
                  <a:cubicBezTo>
                    <a:pt x="283222" y="174512"/>
                    <a:pt x="283222" y="174512"/>
                    <a:pt x="156339" y="46537"/>
                  </a:cubicBezTo>
                  <a:cubicBezTo>
                    <a:pt x="156339" y="46537"/>
                    <a:pt x="156339" y="46537"/>
                    <a:pt x="29456" y="174512"/>
                  </a:cubicBezTo>
                  <a:cubicBezTo>
                    <a:pt x="25571" y="177097"/>
                    <a:pt x="21687" y="178390"/>
                    <a:pt x="16508" y="178390"/>
                  </a:cubicBezTo>
                  <a:cubicBezTo>
                    <a:pt x="12624" y="178390"/>
                    <a:pt x="8740" y="177097"/>
                    <a:pt x="4856" y="174512"/>
                  </a:cubicBezTo>
                  <a:cubicBezTo>
                    <a:pt x="-1618" y="168048"/>
                    <a:pt x="-1618" y="157707"/>
                    <a:pt x="4856" y="151244"/>
                  </a:cubicBezTo>
                  <a:cubicBezTo>
                    <a:pt x="4856" y="151244"/>
                    <a:pt x="4856" y="151244"/>
                    <a:pt x="59234" y="96951"/>
                  </a:cubicBezTo>
                  <a:cubicBezTo>
                    <a:pt x="59234" y="96951"/>
                    <a:pt x="59234" y="96951"/>
                    <a:pt x="59234" y="40073"/>
                  </a:cubicBezTo>
                  <a:cubicBezTo>
                    <a:pt x="59234" y="32317"/>
                    <a:pt x="64413" y="27146"/>
                    <a:pt x="72181" y="27146"/>
                  </a:cubicBezTo>
                  <a:cubicBezTo>
                    <a:pt x="78655" y="27146"/>
                    <a:pt x="85129" y="32317"/>
                    <a:pt x="85129" y="40073"/>
                  </a:cubicBezTo>
                  <a:cubicBezTo>
                    <a:pt x="85129" y="40073"/>
                    <a:pt x="85129" y="40073"/>
                    <a:pt x="85129" y="71098"/>
                  </a:cubicBezTo>
                  <a:cubicBezTo>
                    <a:pt x="85129" y="71098"/>
                    <a:pt x="85129" y="71098"/>
                    <a:pt x="156339" y="0"/>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 name="矩形 16"/>
          <p:cNvSpPr/>
          <p:nvPr/>
        </p:nvSpPr>
        <p:spPr>
          <a:xfrm>
            <a:off x="1574800" y="1520190"/>
            <a:ext cx="2813685" cy="2390526"/>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主网站，主网站上显示游戏的评分排行和各个游戏的超链接入口，主网站页面最上方可以搜索游戏，进入搜索的游戏的介绍页面，左上角有登录和注册的超链接。</a:t>
            </a:r>
          </a:p>
        </p:txBody>
      </p:sp>
      <p:grpSp>
        <p:nvGrpSpPr>
          <p:cNvPr id="18" name="组合 17"/>
          <p:cNvGrpSpPr/>
          <p:nvPr/>
        </p:nvGrpSpPr>
        <p:grpSpPr>
          <a:xfrm>
            <a:off x="7870311" y="1963958"/>
            <a:ext cx="2812837" cy="1725729"/>
            <a:chOff x="6585159" y="1678126"/>
            <a:chExt cx="2812837" cy="1725729"/>
          </a:xfrm>
        </p:grpSpPr>
        <p:sp>
          <p:nvSpPr>
            <p:cNvPr id="19" name="矩形 18"/>
            <p:cNvSpPr/>
            <p:nvPr/>
          </p:nvSpPr>
          <p:spPr>
            <a:xfrm>
              <a:off x="6585159" y="2030750"/>
              <a:ext cx="2812837" cy="31242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0" name="矩形 19"/>
            <p:cNvSpPr/>
            <p:nvPr/>
          </p:nvSpPr>
          <p:spPr>
            <a:xfrm>
              <a:off x="6585160" y="1678126"/>
              <a:ext cx="2241974" cy="1725729"/>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用户登录和注册页面，可以进行登录和注册，登录之后才能在游戏介绍页面评论打分</a:t>
              </a:r>
            </a:p>
          </p:txBody>
        </p:sp>
      </p:grpSp>
      <p:grpSp>
        <p:nvGrpSpPr>
          <p:cNvPr id="21" name="组合 20"/>
          <p:cNvGrpSpPr/>
          <p:nvPr/>
        </p:nvGrpSpPr>
        <p:grpSpPr>
          <a:xfrm>
            <a:off x="1907210" y="4197053"/>
            <a:ext cx="8378190" cy="1725729"/>
            <a:chOff x="7283022" y="4051242"/>
            <a:chExt cx="8378190" cy="1725729"/>
          </a:xfrm>
        </p:grpSpPr>
        <p:sp>
          <p:nvSpPr>
            <p:cNvPr id="23" name="矩形 22"/>
            <p:cNvSpPr/>
            <p:nvPr/>
          </p:nvSpPr>
          <p:spPr>
            <a:xfrm>
              <a:off x="13178997" y="4051242"/>
              <a:ext cx="2482215" cy="1725729"/>
            </a:xfrm>
            <a:prstGeom prst="rect">
              <a:avLst/>
            </a:prstGeom>
          </p:spPr>
          <p:txBody>
            <a:bodyPr wrap="square">
              <a:spAutoFit/>
              <a:scene3d>
                <a:camera prst="orthographicFront"/>
                <a:lightRig rig="threePt" dir="t"/>
              </a:scene3d>
              <a:sp3d contourW="12700"/>
            </a:bodyPr>
            <a:lstStyle/>
            <a:p>
              <a:pPr algn="l">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有若干的游戏介绍页面，介绍各个游戏，显示该游戏的总评分和用户对该游戏的评分和评论</a:t>
              </a:r>
            </a:p>
          </p:txBody>
        </p:sp>
        <p:sp>
          <p:nvSpPr>
            <p:cNvPr id="25" name="矩形 24"/>
            <p:cNvSpPr/>
            <p:nvPr/>
          </p:nvSpPr>
          <p:spPr>
            <a:xfrm>
              <a:off x="7283022" y="4408580"/>
              <a:ext cx="2241974" cy="728533"/>
            </a:xfrm>
            <a:prstGeom prst="rect">
              <a:avLst/>
            </a:prstGeom>
          </p:spPr>
          <p:txBody>
            <a:bodyPr wrap="square">
              <a:spAutoFit/>
              <a:scene3d>
                <a:camera prst="orthographicFront"/>
                <a:lightRig rig="threePt" dir="t"/>
              </a:scene3d>
              <a:sp3d contourW="12700"/>
            </a:bodyPr>
            <a:lstStyle/>
            <a:p>
              <a:pPr algn="l">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游戏论坛页面，可以对游戏进行评论。</a:t>
              </a:r>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14:bounceEnd="60000">
                                          <p:cBhvr additive="base">
                                            <p:cTn id="7"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0-#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548349"/>
            <a:chOff x="4388795" y="199351"/>
            <a:chExt cx="3414409" cy="1548349"/>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953135"/>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初步的web应用用户界面</a:t>
              </a:r>
            </a:p>
          </p:txBody>
        </p:sp>
      </p:grpSp>
      <p:grpSp>
        <p:nvGrpSpPr>
          <p:cNvPr id="7" name="组合 6"/>
          <p:cNvGrpSpPr/>
          <p:nvPr/>
        </p:nvGrpSpPr>
        <p:grpSpPr>
          <a:xfrm>
            <a:off x="6848277" y="2371597"/>
            <a:ext cx="4530923" cy="1068269"/>
            <a:chOff x="6848277" y="2516740"/>
            <a:chExt cx="4530923" cy="1068269"/>
          </a:xfrm>
        </p:grpSpPr>
        <p:grpSp>
          <p:nvGrpSpPr>
            <p:cNvPr id="16" name="组合 15"/>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grpSp>
          <p:nvGrpSpPr>
            <p:cNvPr id="23" name="组合 22"/>
            <p:cNvGrpSpPr/>
            <p:nvPr/>
          </p:nvGrpSpPr>
          <p:grpSpPr>
            <a:xfrm>
              <a:off x="7430572" y="2516740"/>
              <a:ext cx="3948628" cy="1068269"/>
              <a:chOff x="6585160" y="1678126"/>
              <a:chExt cx="3948628" cy="1068269"/>
            </a:xfrm>
          </p:grpSpPr>
          <p:sp>
            <p:nvSpPr>
              <p:cNvPr id="24" name="矩形 23"/>
              <p:cNvSpPr/>
              <p:nvPr/>
            </p:nvSpPr>
            <p:spPr>
              <a:xfrm>
                <a:off x="6585160" y="2433975"/>
                <a:ext cx="3948628" cy="31242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总体风格扁平、简约</a:t>
                </a:r>
              </a:p>
            </p:txBody>
          </p:sp>
          <p:sp>
            <p:nvSpPr>
              <p:cNvPr id="25" name="矩形 24"/>
              <p:cNvSpPr/>
              <p:nvPr/>
            </p:nvSpPr>
            <p:spPr>
              <a:xfrm>
                <a:off x="6585160" y="1678126"/>
                <a:ext cx="2241974" cy="75565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web应用页面总体风格和美工效果</a:t>
                </a:r>
              </a:p>
            </p:txBody>
          </p:sp>
        </p:grpSp>
      </p:grpSp>
      <p:grpSp>
        <p:nvGrpSpPr>
          <p:cNvPr id="26" name="组合 25"/>
          <p:cNvGrpSpPr/>
          <p:nvPr/>
        </p:nvGrpSpPr>
        <p:grpSpPr>
          <a:xfrm>
            <a:off x="6848277" y="3639589"/>
            <a:ext cx="4530923" cy="1267659"/>
            <a:chOff x="6848277" y="2516740"/>
            <a:chExt cx="4530923" cy="1267659"/>
          </a:xfrm>
        </p:grpSpPr>
        <p:grpSp>
          <p:nvGrpSpPr>
            <p:cNvPr id="27" name="组合 26"/>
            <p:cNvGrpSpPr/>
            <p:nvPr/>
          </p:nvGrpSpPr>
          <p:grpSpPr>
            <a:xfrm rot="16200000">
              <a:off x="6848277" y="2516741"/>
              <a:ext cx="453958" cy="453958"/>
              <a:chOff x="5869021" y="5872413"/>
              <a:chExt cx="453958" cy="453958"/>
            </a:xfrm>
          </p:grpSpPr>
          <p:sp>
            <p:nvSpPr>
              <p:cNvPr id="31" name="矩形 3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2"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grpSp>
          <p:nvGrpSpPr>
            <p:cNvPr id="28" name="组合 27"/>
            <p:cNvGrpSpPr/>
            <p:nvPr/>
          </p:nvGrpSpPr>
          <p:grpSpPr>
            <a:xfrm>
              <a:off x="7430572" y="2516740"/>
              <a:ext cx="3948628" cy="1267659"/>
              <a:chOff x="6585160" y="1678126"/>
              <a:chExt cx="3948628" cy="1267659"/>
            </a:xfrm>
          </p:grpSpPr>
          <p:sp>
            <p:nvSpPr>
              <p:cNvPr id="29" name="矩形 28"/>
              <p:cNvSpPr/>
              <p:nvPr/>
            </p:nvSpPr>
            <p:spPr>
              <a:xfrm>
                <a:off x="6585160" y="2412385"/>
                <a:ext cx="3948628" cy="53340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主页面1个</a:t>
                </a:r>
              </a:p>
              <a:p>
                <a:pPr>
                  <a:lnSpc>
                    <a:spcPct val="120000"/>
                  </a:lnSpc>
                </a:pPr>
                <a:r>
                  <a:rPr lang="zh-CN" altLang="en-US" sz="1200" dirty="0">
                    <a:solidFill>
                      <a:schemeClr val="tx1">
                        <a:lumMod val="50000"/>
                        <a:lumOff val="50000"/>
                      </a:schemeClr>
                    </a:solidFill>
                  </a:rPr>
                  <a:t>次页面大概</a:t>
                </a:r>
                <a:r>
                  <a:rPr lang="en-US" altLang="zh-CN" sz="1200" dirty="0">
                    <a:solidFill>
                      <a:schemeClr val="tx1">
                        <a:lumMod val="50000"/>
                        <a:lumOff val="50000"/>
                      </a:schemeClr>
                    </a:solidFill>
                  </a:rPr>
                  <a:t>3</a:t>
                </a:r>
                <a:r>
                  <a:rPr lang="zh-CN" altLang="en-US" sz="1200" dirty="0">
                    <a:solidFill>
                      <a:schemeClr val="tx1">
                        <a:lumMod val="50000"/>
                        <a:lumOff val="50000"/>
                      </a:schemeClr>
                    </a:solidFill>
                  </a:rPr>
                  <a:t>个</a:t>
                </a:r>
              </a:p>
            </p:txBody>
          </p:sp>
          <p:sp>
            <p:nvSpPr>
              <p:cNvPr id="30" name="矩形 29"/>
              <p:cNvSpPr/>
              <p:nvPr/>
            </p:nvSpPr>
            <p:spPr>
              <a:xfrm>
                <a:off x="6585160" y="1678126"/>
                <a:ext cx="2241974" cy="75565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主页面及次页面大概数量</a:t>
                </a:r>
              </a:p>
            </p:txBody>
          </p:sp>
        </p:grpSp>
      </p:grpSp>
      <p:pic>
        <p:nvPicPr>
          <p:cNvPr id="43" name="图片占位符 42"/>
          <p:cNvPicPr>
            <a:picLocks noGrp="1" noChangeAspect="1"/>
          </p:cNvPicPr>
          <p:nvPr>
            <p:ph type="pic" sz="quarter" idx="10"/>
          </p:nvPr>
        </p:nvPicPr>
        <p:blipFill>
          <a:blip r:embed="rId3" cstate="print">
            <a:grayscl/>
            <a:extLst>
              <a:ext uri="{28A0092B-C50C-407E-A947-70E740481C1C}">
                <a14:useLocalDpi xmlns:a14="http://schemas.microsoft.com/office/drawing/2010/main" val="0"/>
              </a:ext>
            </a:extLst>
          </a:blip>
          <a:srcRect l="68" r="68"/>
          <a:stretch>
            <a:fillRect/>
          </a:stretch>
        </p:blip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90"/>
                                          </p:val>
                                        </p:tav>
                                        <p:tav tm="100000">
                                          <p:val>
                                            <p:fltVal val="0"/>
                                          </p:val>
                                        </p:tav>
                                      </p:tavLst>
                                    </p:anim>
                                    <p:animEffect transition="in" filter="fade">
                                      <p:cBhvr>
                                        <p:cTn id="10" dur="1000"/>
                                        <p:tgtEl>
                                          <p:spTgt spid="43"/>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web应用质量要求</a:t>
              </a:r>
            </a:p>
          </p:txBody>
        </p:sp>
      </p:grpSp>
      <p:sp>
        <p:nvSpPr>
          <p:cNvPr id="10" name="矩形 9"/>
          <p:cNvSpPr/>
          <p:nvPr/>
        </p:nvSpPr>
        <p:spPr>
          <a:xfrm>
            <a:off x="3863045" y="4451728"/>
            <a:ext cx="2157669" cy="5393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186688" y="1959255"/>
            <a:ext cx="2157669" cy="599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539240" y="5253355"/>
            <a:ext cx="8141970" cy="75565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能流畅的运行，进行页面间的跳转，能搜索网站收录的游戏，并跳转到相应的游戏介绍页面。完成大部分功能需求。</a:t>
            </a:r>
          </a:p>
        </p:txBody>
      </p:sp>
      <p:pic>
        <p:nvPicPr>
          <p:cNvPr id="18" name="图片占位符 17"/>
          <p:cNvPicPr>
            <a:picLocks noGrp="1" noChangeAspect="1"/>
          </p:cNvPicPr>
          <p:nvPr>
            <p:ph type="pic" sz="quarter" idx="10"/>
          </p:nvPr>
        </p:nvPicPr>
        <p:blipFill>
          <a:blip r:embed="rId3">
            <a:grayscl/>
            <a:extLst>
              <a:ext uri="{28A0092B-C50C-407E-A947-70E740481C1C}">
                <a14:useLocalDpi xmlns:a14="http://schemas.microsoft.com/office/drawing/2010/main" val="0"/>
              </a:ext>
            </a:extLst>
          </a:blip>
          <a:srcRect t="24578" b="24578"/>
          <a:stretch>
            <a:fillRect/>
          </a:stretch>
        </p:blipFill>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charset="-122"/>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algn="ctr"/>
              <a:r>
                <a:rPr lang="en-US" altLang="zh-CN" sz="3600" dirty="0"/>
                <a:t>02</a:t>
              </a:r>
              <a:endParaRPr lang="zh-CN" altLang="en-US" sz="3600" dirty="0"/>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内容需求</a:t>
              </a:r>
            </a:p>
          </p:txBody>
        </p:sp>
      </p:grpSp>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7" name="矩形 16"/>
          <p:cNvSpPr/>
          <p:nvPr/>
        </p:nvSpPr>
        <p:spPr>
          <a:xfrm>
            <a:off x="8365490" y="5178425"/>
            <a:ext cx="2689225" cy="749300"/>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23" name="矩形 22"/>
          <p:cNvSpPr/>
          <p:nvPr/>
        </p:nvSpPr>
        <p:spPr>
          <a:xfrm>
            <a:off x="1361440" y="5333365"/>
            <a:ext cx="2242185"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高质量的游戏资讯</a:t>
            </a:r>
          </a:p>
        </p:txBody>
      </p:sp>
      <p:sp>
        <p:nvSpPr>
          <p:cNvPr id="26" name="矩形 25"/>
          <p:cNvSpPr/>
          <p:nvPr/>
        </p:nvSpPr>
        <p:spPr>
          <a:xfrm>
            <a:off x="4972685" y="5333365"/>
            <a:ext cx="2242185"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便捷的查询服务</a:t>
            </a:r>
          </a:p>
        </p:txBody>
      </p:sp>
      <p:sp>
        <p:nvSpPr>
          <p:cNvPr id="29" name="矩形 28"/>
          <p:cNvSpPr/>
          <p:nvPr/>
        </p:nvSpPr>
        <p:spPr>
          <a:xfrm>
            <a:off x="8589010" y="5178425"/>
            <a:ext cx="2242185"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良好的社区环境和讨论氛围。</a:t>
            </a:r>
          </a:p>
        </p:txBody>
      </p:sp>
      <p:pic>
        <p:nvPicPr>
          <p:cNvPr id="36" name="图片占位符 35"/>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t="9032" b="9032"/>
          <a:stretch>
            <a:fillRect/>
          </a:stretch>
        </p:blipFill>
        <p:spPr/>
      </p:pic>
      <p:pic>
        <p:nvPicPr>
          <p:cNvPr id="38" name="图片占位符 37"/>
          <p:cNvPicPr>
            <a:picLocks noGrp="1" noChangeAspect="1"/>
          </p:cNvPicPr>
          <p:nvPr>
            <p:ph type="pic" sz="quarter" idx="12"/>
          </p:nvPr>
        </p:nvPicPr>
        <p:blipFill>
          <a:blip r:embed="rId4" cstate="print">
            <a:grayscl/>
            <a:extLst>
              <a:ext uri="{28A0092B-C50C-407E-A947-70E740481C1C}">
                <a14:useLocalDpi xmlns:a14="http://schemas.microsoft.com/office/drawing/2010/main" val="0"/>
              </a:ext>
            </a:extLst>
          </a:blip>
          <a:srcRect t="1525" b="1525"/>
          <a:stretch>
            <a:fillRect/>
          </a:stretch>
        </p:blipFill>
        <p:spPr/>
      </p:pic>
      <p:pic>
        <p:nvPicPr>
          <p:cNvPr id="42" name="图片占位符 41"/>
          <p:cNvPicPr>
            <a:picLocks noGrp="1" noChangeAspect="1"/>
          </p:cNvPicPr>
          <p:nvPr>
            <p:ph type="pic" sz="quarter" idx="10"/>
          </p:nvPr>
        </p:nvPicPr>
        <p:blipFill>
          <a:blip r:embed="rId5" cstate="print">
            <a:grayscl/>
            <a:extLst>
              <a:ext uri="{28A0092B-C50C-407E-A947-70E740481C1C}">
                <a14:useLocalDpi xmlns:a14="http://schemas.microsoft.com/office/drawing/2010/main" val="0"/>
              </a:ext>
            </a:extLst>
          </a:blip>
          <a:srcRect t="1234" b="1234"/>
          <a:stretch>
            <a:fillRect/>
          </a:stretch>
        </p:blipFill>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548349"/>
            <a:chOff x="4388795" y="199351"/>
            <a:chExt cx="3414409" cy="1548349"/>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953135"/>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应用的软、硬件需求</a:t>
              </a:r>
              <a:endPar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矩形 9"/>
          <p:cNvSpPr/>
          <p:nvPr/>
        </p:nvSpPr>
        <p:spPr>
          <a:xfrm>
            <a:off x="4229735" y="1953895"/>
            <a:ext cx="6156325" cy="2158365"/>
          </a:xfrm>
          <a:prstGeom prst="rect">
            <a:avLst/>
          </a:prstGeom>
        </p:spPr>
        <p:txBody>
          <a:bodyPr wrap="square">
            <a:spAutoFit/>
            <a:scene3d>
              <a:camera prst="orthographicFront"/>
              <a:lightRig rig="threePt" dir="t"/>
            </a:scene3d>
            <a:sp3d contourW="12700"/>
          </a:bodyPr>
          <a:lstStyle/>
          <a:p>
            <a:pPr algn="l">
              <a:lnSpc>
                <a:spcPct val="120000"/>
              </a:lnSpc>
            </a:pPr>
            <a:r>
              <a:rPr lang="en-US" altLang="zh-CN" sz="2800" dirty="0">
                <a:solidFill>
                  <a:schemeClr val="tx1">
                    <a:lumMod val="50000"/>
                    <a:lumOff val="50000"/>
                  </a:schemeClr>
                </a:solidFill>
              </a:rPr>
              <a:t>  </a:t>
            </a:r>
            <a:r>
              <a:rPr lang="zh-CN" altLang="en-US" sz="2800" dirty="0">
                <a:solidFill>
                  <a:schemeClr val="tx1">
                    <a:lumMod val="50000"/>
                    <a:lumOff val="50000"/>
                  </a:schemeClr>
                </a:solidFill>
              </a:rPr>
              <a:t>硬件环境需要在pc平台的浏览器才能有良好的浏览效果。</a:t>
            </a:r>
          </a:p>
          <a:p>
            <a:pPr algn="l">
              <a:lnSpc>
                <a:spcPct val="120000"/>
              </a:lnSpc>
            </a:pPr>
            <a:r>
              <a:rPr lang="zh-CN" altLang="en-US" sz="2800" dirty="0">
                <a:solidFill>
                  <a:schemeClr val="tx1">
                    <a:lumMod val="50000"/>
                    <a:lumOff val="50000"/>
                  </a:schemeClr>
                </a:solidFill>
              </a:rPr>
              <a:t>  软件环境要求在chrome等浏览器中运行。</a:t>
            </a:r>
          </a:p>
        </p:txBody>
      </p:sp>
      <p:pic>
        <p:nvPicPr>
          <p:cNvPr id="18" name="图片占位符 17"/>
          <p:cNvPicPr>
            <a:picLocks noGrp="1" noChangeAspect="1"/>
          </p:cNvPicPr>
          <p:nvPr>
            <p:ph type="pic" sz="quarter" idx="10"/>
          </p:nvPr>
        </p:nvPicPr>
        <p:blipFill>
          <a:blip r:embed="rId3">
            <a:grayscl/>
            <a:extLst>
              <a:ext uri="{28A0092B-C50C-407E-A947-70E740481C1C}">
                <a14:useLocalDpi xmlns:a14="http://schemas.microsoft.com/office/drawing/2010/main" val="0"/>
              </a:ext>
            </a:extLst>
          </a:blip>
          <a:srcRect l="24394" r="24394"/>
          <a:stretch>
            <a:fillRect/>
          </a:stretch>
        </p:blip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应用建模</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PART04</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需求建模—用例图"/>
          <p:cNvPicPr>
            <a:picLocks noChangeAspect="1"/>
          </p:cNvPicPr>
          <p:nvPr>
            <p:custDataLst>
              <p:tags r:id="rId1"/>
            </p:custDataLst>
          </p:nvPr>
        </p:nvPicPr>
        <p:blipFill>
          <a:blip r:embed="rId3"/>
          <a:stretch>
            <a:fillRect/>
          </a:stretch>
        </p:blipFill>
        <p:spPr>
          <a:xfrm>
            <a:off x="4050030" y="224155"/>
            <a:ext cx="7272655" cy="6685915"/>
          </a:xfrm>
          <a:prstGeom prst="rect">
            <a:avLst/>
          </a:prstGeom>
        </p:spPr>
      </p:pic>
      <p:grpSp>
        <p:nvGrpSpPr>
          <p:cNvPr id="12" name="组合 11"/>
          <p:cNvGrpSpPr/>
          <p:nvPr/>
        </p:nvGrpSpPr>
        <p:grpSpPr>
          <a:xfrm>
            <a:off x="714375" y="484505"/>
            <a:ext cx="1149350" cy="3208020"/>
            <a:chOff x="1234" y="656"/>
            <a:chExt cx="1959" cy="5377"/>
          </a:xfrm>
        </p:grpSpPr>
        <p:grpSp>
          <p:nvGrpSpPr>
            <p:cNvPr id="11" name="组合 10"/>
            <p:cNvGrpSpPr/>
            <p:nvPr/>
          </p:nvGrpSpPr>
          <p:grpSpPr>
            <a:xfrm>
              <a:off x="1234" y="656"/>
              <a:ext cx="1572" cy="5377"/>
              <a:chOff x="1234" y="656"/>
              <a:chExt cx="1572" cy="5377"/>
            </a:xfrm>
          </p:grpSpPr>
          <p:sp>
            <p:nvSpPr>
              <p:cNvPr id="7" name="矩形 6"/>
              <p:cNvSpPr/>
              <p:nvPr/>
            </p:nvSpPr>
            <p:spPr>
              <a:xfrm rot="16200000">
                <a:off x="-373" y="2854"/>
                <a:ext cx="5377" cy="9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 name="文本框 7"/>
              <p:cNvSpPr txBox="1"/>
              <p:nvPr/>
            </p:nvSpPr>
            <p:spPr>
              <a:xfrm>
                <a:off x="1234" y="2649"/>
                <a:ext cx="1266" cy="108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文本框 9"/>
            <p:cNvSpPr txBox="1"/>
            <p:nvPr/>
          </p:nvSpPr>
          <p:spPr>
            <a:xfrm>
              <a:off x="2252" y="1125"/>
              <a:ext cx="941" cy="4440"/>
            </a:xfrm>
            <a:prstGeom prst="rect">
              <a:avLst/>
            </a:prstGeom>
            <a:solidFill>
              <a:schemeClr val="bg1"/>
            </a:solidFill>
          </p:spPr>
          <p:txBody>
            <a:bodyPr vert="eaVert" wrap="square" rtlCol="0">
              <a:spAutoFit/>
            </a:bodyPr>
            <a:lstStyle/>
            <a:p>
              <a:pPr algn="ctr"/>
              <a:r>
                <a:rPr lang="zh-CN" altLang="en-US" sz="2400" b="1"/>
                <a:t>用例图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54055" y="2239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活动图</a:t>
              </a:r>
            </a:p>
          </p:txBody>
        </p:sp>
      </p:grpSp>
      <p:pic>
        <p:nvPicPr>
          <p:cNvPr id="8" name="图片 3" descr="评分活动图"/>
          <p:cNvPicPr>
            <a:picLocks noChangeAspect="1"/>
          </p:cNvPicPr>
          <p:nvPr/>
        </p:nvPicPr>
        <p:blipFill>
          <a:blip r:embed="rId2"/>
          <a:stretch>
            <a:fillRect/>
          </a:stretch>
        </p:blipFill>
        <p:spPr>
          <a:xfrm>
            <a:off x="5620035" y="1341123"/>
            <a:ext cx="5269865" cy="4382770"/>
          </a:xfrm>
          <a:prstGeom prst="rect">
            <a:avLst/>
          </a:prstGeom>
        </p:spPr>
      </p:pic>
      <p:sp>
        <p:nvSpPr>
          <p:cNvPr id="9" name="文本框 8"/>
          <p:cNvSpPr txBox="1"/>
          <p:nvPr/>
        </p:nvSpPr>
        <p:spPr>
          <a:xfrm>
            <a:off x="2059182" y="1831006"/>
            <a:ext cx="3007995" cy="521970"/>
          </a:xfrm>
          <a:prstGeom prst="rect">
            <a:avLst/>
          </a:prstGeom>
          <a:noFill/>
        </p:spPr>
        <p:txBody>
          <a:bodyPr wrap="square" rtlCol="0">
            <a:spAutoFit/>
          </a:bodyPr>
          <a:lstStyle/>
          <a:p>
            <a:r>
              <a:rPr lang="zh-CN" altLang="en-US" sz="2800" dirty="0"/>
              <a:t>评分系统活动图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内容建模"/>
          <p:cNvPicPr>
            <a:picLocks noChangeAspect="1"/>
          </p:cNvPicPr>
          <p:nvPr/>
        </p:nvPicPr>
        <p:blipFill>
          <a:blip r:embed="rId2"/>
          <a:stretch>
            <a:fillRect/>
          </a:stretch>
        </p:blipFill>
        <p:spPr>
          <a:xfrm>
            <a:off x="217170" y="-661035"/>
            <a:ext cx="11974830" cy="7947660"/>
          </a:xfrm>
          <a:prstGeom prst="rect">
            <a:avLst/>
          </a:prstGeom>
        </p:spPr>
      </p:pic>
      <p:grpSp>
        <p:nvGrpSpPr>
          <p:cNvPr id="12" name="组合 11"/>
          <p:cNvGrpSpPr/>
          <p:nvPr/>
        </p:nvGrpSpPr>
        <p:grpSpPr>
          <a:xfrm>
            <a:off x="714375" y="484505"/>
            <a:ext cx="1149350" cy="3208020"/>
            <a:chOff x="1234" y="656"/>
            <a:chExt cx="1959" cy="5377"/>
          </a:xfrm>
        </p:grpSpPr>
        <p:grpSp>
          <p:nvGrpSpPr>
            <p:cNvPr id="11" name="组合 10"/>
            <p:cNvGrpSpPr/>
            <p:nvPr/>
          </p:nvGrpSpPr>
          <p:grpSpPr>
            <a:xfrm>
              <a:off x="1234" y="656"/>
              <a:ext cx="1572" cy="5377"/>
              <a:chOff x="1234" y="656"/>
              <a:chExt cx="1572" cy="5377"/>
            </a:xfrm>
          </p:grpSpPr>
          <p:sp>
            <p:nvSpPr>
              <p:cNvPr id="7" name="矩形 6"/>
              <p:cNvSpPr/>
              <p:nvPr/>
            </p:nvSpPr>
            <p:spPr>
              <a:xfrm rot="16200000">
                <a:off x="-373" y="2854"/>
                <a:ext cx="5377" cy="9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 name="文本框 7"/>
              <p:cNvSpPr txBox="1"/>
              <p:nvPr/>
            </p:nvSpPr>
            <p:spPr>
              <a:xfrm>
                <a:off x="1234" y="2649"/>
                <a:ext cx="1266" cy="108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文本框 9"/>
            <p:cNvSpPr txBox="1"/>
            <p:nvPr/>
          </p:nvSpPr>
          <p:spPr>
            <a:xfrm>
              <a:off x="2252" y="1125"/>
              <a:ext cx="941" cy="4440"/>
            </a:xfrm>
            <a:prstGeom prst="rect">
              <a:avLst/>
            </a:prstGeom>
            <a:solidFill>
              <a:schemeClr val="bg1"/>
            </a:solidFill>
          </p:spPr>
          <p:txBody>
            <a:bodyPr vert="eaVert" wrap="square" rtlCol="0">
              <a:spAutoFit/>
            </a:bodyPr>
            <a:lstStyle/>
            <a:p>
              <a:pPr algn="ctr"/>
              <a:r>
                <a:rPr lang="zh-CN" altLang="en-US" sz="2400" b="1"/>
                <a:t>游戏论坛系统类图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black"/>
                </a:solidFill>
                <a:latin typeface="Geometr415 Blk BT" panose="020B0802020204020303" pitchFamily="34" charset="0"/>
                <a:ea typeface="微软雅黑"/>
              </a:rPr>
              <a:t>团队介绍</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PART01</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374715812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14375" y="484505"/>
            <a:ext cx="1149350" cy="3208020"/>
            <a:chOff x="1234" y="656"/>
            <a:chExt cx="1959" cy="5377"/>
          </a:xfrm>
        </p:grpSpPr>
        <p:grpSp>
          <p:nvGrpSpPr>
            <p:cNvPr id="11" name="组合 10"/>
            <p:cNvGrpSpPr/>
            <p:nvPr/>
          </p:nvGrpSpPr>
          <p:grpSpPr>
            <a:xfrm>
              <a:off x="1234" y="656"/>
              <a:ext cx="1572" cy="5377"/>
              <a:chOff x="1234" y="656"/>
              <a:chExt cx="1572" cy="5377"/>
            </a:xfrm>
          </p:grpSpPr>
          <p:sp>
            <p:nvSpPr>
              <p:cNvPr id="7" name="矩形 6"/>
              <p:cNvSpPr/>
              <p:nvPr/>
            </p:nvSpPr>
            <p:spPr>
              <a:xfrm rot="16200000">
                <a:off x="-373" y="2854"/>
                <a:ext cx="5377" cy="9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 name="文本框 7"/>
              <p:cNvSpPr txBox="1"/>
              <p:nvPr/>
            </p:nvSpPr>
            <p:spPr>
              <a:xfrm>
                <a:off x="1234" y="2649"/>
                <a:ext cx="1266" cy="108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文本框 9"/>
            <p:cNvSpPr txBox="1"/>
            <p:nvPr/>
          </p:nvSpPr>
          <p:spPr>
            <a:xfrm>
              <a:off x="2252" y="1125"/>
              <a:ext cx="941" cy="4440"/>
            </a:xfrm>
            <a:prstGeom prst="rect">
              <a:avLst/>
            </a:prstGeom>
            <a:solidFill>
              <a:schemeClr val="bg1"/>
            </a:solidFill>
          </p:spPr>
          <p:txBody>
            <a:bodyPr vert="eaVert" wrap="square" rtlCol="0">
              <a:spAutoFit/>
            </a:bodyPr>
            <a:lstStyle/>
            <a:p>
              <a:pPr algn="ctr"/>
              <a:r>
                <a:rPr lang="zh-CN" altLang="en-US" sz="2400" b="1"/>
                <a:t>超文本静态建模</a:t>
              </a:r>
            </a:p>
          </p:txBody>
        </p:sp>
      </p:grpSp>
      <p:pic>
        <p:nvPicPr>
          <p:cNvPr id="5" name="图片 5" descr="超文本动态"/>
          <p:cNvPicPr>
            <a:picLocks noChangeAspect="1"/>
          </p:cNvPicPr>
          <p:nvPr/>
        </p:nvPicPr>
        <p:blipFill>
          <a:blip r:embed="rId2"/>
          <a:stretch>
            <a:fillRect/>
          </a:stretch>
        </p:blipFill>
        <p:spPr>
          <a:xfrm>
            <a:off x="3088640" y="45720"/>
            <a:ext cx="8573135" cy="6812280"/>
          </a:xfrm>
          <a:prstGeom prst="rect">
            <a:avLst/>
          </a:prstGeom>
        </p:spPr>
      </p:pic>
      <p:sp>
        <p:nvSpPr>
          <p:cNvPr id="2" name="文本框 1"/>
          <p:cNvSpPr txBox="1"/>
          <p:nvPr/>
        </p:nvSpPr>
        <p:spPr>
          <a:xfrm>
            <a:off x="81280" y="4248150"/>
            <a:ext cx="3007360" cy="1568450"/>
          </a:xfrm>
          <a:prstGeom prst="rect">
            <a:avLst/>
          </a:prstGeom>
          <a:noFill/>
        </p:spPr>
        <p:txBody>
          <a:bodyPr wrap="square" rtlCol="0">
            <a:spAutoFit/>
          </a:bodyPr>
          <a:lstStyle/>
          <a:p>
            <a:r>
              <a:rPr lang="en-US" altLang="zh-CN"/>
              <a:t> </a:t>
            </a:r>
            <a:r>
              <a:rPr lang="en-US" altLang="zh-CN" sz="3200"/>
              <a:t>   </a:t>
            </a:r>
            <a:r>
              <a:rPr lang="zh-CN" altLang="en-US" sz="3200"/>
              <a:t>以内容模型为基础，完成超文本建模。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14375" y="484505"/>
            <a:ext cx="1149350" cy="3208020"/>
            <a:chOff x="1234" y="656"/>
            <a:chExt cx="1959" cy="5377"/>
          </a:xfrm>
        </p:grpSpPr>
        <p:grpSp>
          <p:nvGrpSpPr>
            <p:cNvPr id="11" name="组合 10"/>
            <p:cNvGrpSpPr/>
            <p:nvPr/>
          </p:nvGrpSpPr>
          <p:grpSpPr>
            <a:xfrm>
              <a:off x="1234" y="656"/>
              <a:ext cx="1572" cy="5377"/>
              <a:chOff x="1234" y="656"/>
              <a:chExt cx="1572" cy="5377"/>
            </a:xfrm>
          </p:grpSpPr>
          <p:sp>
            <p:nvSpPr>
              <p:cNvPr id="7" name="矩形 6"/>
              <p:cNvSpPr/>
              <p:nvPr/>
            </p:nvSpPr>
            <p:spPr>
              <a:xfrm rot="16200000">
                <a:off x="-373" y="2854"/>
                <a:ext cx="5377" cy="9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 name="文本框 7"/>
              <p:cNvSpPr txBox="1"/>
              <p:nvPr/>
            </p:nvSpPr>
            <p:spPr>
              <a:xfrm>
                <a:off x="1234" y="2649"/>
                <a:ext cx="1266" cy="108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文本框 9"/>
            <p:cNvSpPr txBox="1"/>
            <p:nvPr/>
          </p:nvSpPr>
          <p:spPr>
            <a:xfrm>
              <a:off x="2252" y="1125"/>
              <a:ext cx="941" cy="4440"/>
            </a:xfrm>
            <a:prstGeom prst="rect">
              <a:avLst/>
            </a:prstGeom>
            <a:solidFill>
              <a:schemeClr val="bg1"/>
            </a:solidFill>
          </p:spPr>
          <p:txBody>
            <a:bodyPr vert="eaVert" wrap="square" rtlCol="0">
              <a:spAutoFit/>
            </a:bodyPr>
            <a:lstStyle/>
            <a:p>
              <a:pPr algn="ctr"/>
              <a:r>
                <a:rPr lang="zh-CN" altLang="en-US" sz="2400" b="1"/>
                <a:t>用户访问系统模型</a:t>
              </a:r>
            </a:p>
          </p:txBody>
        </p:sp>
      </p:grpSp>
      <p:pic>
        <p:nvPicPr>
          <p:cNvPr id="6" name="图片 6" descr="超文本建模"/>
          <p:cNvPicPr>
            <a:picLocks noChangeAspect="1"/>
          </p:cNvPicPr>
          <p:nvPr/>
        </p:nvPicPr>
        <p:blipFill>
          <a:blip r:embed="rId2"/>
          <a:stretch>
            <a:fillRect/>
          </a:stretch>
        </p:blipFill>
        <p:spPr>
          <a:xfrm>
            <a:off x="3102610" y="-91440"/>
            <a:ext cx="8203565" cy="6949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架构设计</a:t>
            </a: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PART05</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7440" y="516890"/>
            <a:ext cx="10074275" cy="1568450"/>
          </a:xfrm>
          <a:prstGeom prst="rect">
            <a:avLst/>
          </a:prstGeom>
          <a:noFill/>
        </p:spPr>
        <p:txBody>
          <a:bodyPr wrap="square" rtlCol="0">
            <a:spAutoFit/>
          </a:bodyPr>
          <a:lstStyle/>
          <a:p>
            <a:r>
              <a:rPr lang="zh-CN" altLang="en-US" sz="3200" dirty="0"/>
              <a:t>采用</a:t>
            </a:r>
            <a:r>
              <a:rPr lang="en-US" altLang="zh-CN" sz="3200" dirty="0"/>
              <a:t>B/S</a:t>
            </a:r>
            <a:r>
              <a:rPr lang="zh-CN" altLang="en-US" sz="3200" dirty="0"/>
              <a:t>架构</a:t>
            </a:r>
          </a:p>
          <a:p>
            <a:r>
              <a:rPr lang="zh-CN" altLang="en-US" sz="3200" dirty="0"/>
              <a:t>前端使用</a:t>
            </a:r>
            <a:r>
              <a:rPr lang="en-US" altLang="zh-CN" sz="3200" dirty="0" err="1"/>
              <a:t>ejs</a:t>
            </a:r>
            <a:r>
              <a:rPr lang="zh-CN" altLang="en-US" sz="3200" dirty="0"/>
              <a:t>，</a:t>
            </a:r>
            <a:r>
              <a:rPr lang="en-US" altLang="zh-CN" sz="3200" dirty="0"/>
              <a:t>JavaScript</a:t>
            </a:r>
            <a:r>
              <a:rPr lang="zh-CN" altLang="en-US" sz="3200" dirty="0"/>
              <a:t>等技术，采用</a:t>
            </a:r>
            <a:r>
              <a:rPr lang="en-US" altLang="zh-CN" sz="3200" dirty="0"/>
              <a:t>bootstrap</a:t>
            </a:r>
            <a:r>
              <a:rPr lang="zh-CN" altLang="en-US" sz="3200" dirty="0"/>
              <a:t>框架</a:t>
            </a:r>
          </a:p>
          <a:p>
            <a:r>
              <a:rPr lang="zh-CN" altLang="en-US" sz="3200" dirty="0"/>
              <a:t>后端使用</a:t>
            </a:r>
            <a:r>
              <a:rPr lang="en-US" altLang="zh-CN" sz="3200" dirty="0" err="1"/>
              <a:t>nodejs</a:t>
            </a:r>
            <a:r>
              <a:rPr lang="zh-CN" altLang="en-US" sz="3200" dirty="0"/>
              <a:t>技术，</a:t>
            </a:r>
            <a:r>
              <a:rPr lang="en-US" altLang="zh-CN" sz="3200" dirty="0"/>
              <a:t>express</a:t>
            </a:r>
            <a:r>
              <a:rPr lang="zh-CN" altLang="en-US" sz="3200" dirty="0"/>
              <a:t>框架，数据库采用</a:t>
            </a:r>
            <a:r>
              <a:rPr lang="en-US" altLang="zh-CN" sz="3200" dirty="0" err="1"/>
              <a:t>mysql</a:t>
            </a:r>
            <a:endParaRPr lang="en-US" altLang="zh-CN" sz="3200" dirty="0"/>
          </a:p>
        </p:txBody>
      </p:sp>
      <p:pic>
        <p:nvPicPr>
          <p:cNvPr id="5" name="图片 4">
            <a:extLst>
              <a:ext uri="{FF2B5EF4-FFF2-40B4-BE49-F238E27FC236}">
                <a16:creationId xmlns:a16="http://schemas.microsoft.com/office/drawing/2014/main" id="{5A304B34-60DD-441E-947F-EE6F807F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9356"/>
            <a:ext cx="12192000" cy="48186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8011933"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lang="zh-CN" altLang="en-US" sz="4400" b="1" dirty="0">
                <a:solidFill>
                  <a:prstClr val="black"/>
                </a:solidFill>
                <a:latin typeface="Geometr415 Blk BT" panose="020B0802020204020303" pitchFamily="34" charset="0"/>
                <a:ea typeface="微软雅黑" panose="020B0503020204020204" charset="-122"/>
              </a:rPr>
              <a:t>应用设计</a:t>
            </a:r>
            <a:r>
              <a:rPr lang="en-US" altLang="zh-CN" sz="4400" b="1" dirty="0">
                <a:solidFill>
                  <a:prstClr val="black"/>
                </a:solidFill>
                <a:latin typeface="Geometr415 Blk BT" panose="020B0802020204020303" pitchFamily="34" charset="0"/>
                <a:ea typeface="微软雅黑" panose="020B0503020204020204" charset="-122"/>
              </a:rPr>
              <a:t>:</a:t>
            </a:r>
            <a:r>
              <a:rPr lang="zh-CN" altLang="en-US" sz="4400" b="1" dirty="0">
                <a:solidFill>
                  <a:prstClr val="black"/>
                </a:solidFill>
                <a:latin typeface="Geometr415 Blk BT" panose="020B0802020204020303" pitchFamily="34" charset="0"/>
                <a:ea typeface="微软雅黑" panose="020B0503020204020204" charset="-122"/>
              </a:rPr>
              <a:t>三字型布局</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PART06</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10846409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FC5A05-5D25-4268-83DB-215B20BE5EE5}"/>
              </a:ext>
            </a:extLst>
          </p:cNvPr>
          <p:cNvPicPr>
            <a:picLocks noChangeAspect="1"/>
          </p:cNvPicPr>
          <p:nvPr/>
        </p:nvPicPr>
        <p:blipFill>
          <a:blip r:embed="rId2"/>
          <a:stretch>
            <a:fillRect/>
          </a:stretch>
        </p:blipFill>
        <p:spPr>
          <a:xfrm>
            <a:off x="0" y="438150"/>
            <a:ext cx="12192000" cy="5981700"/>
          </a:xfrm>
          <a:prstGeom prst="rect">
            <a:avLst/>
          </a:prstGeom>
        </p:spPr>
      </p:pic>
    </p:spTree>
    <p:extLst>
      <p:ext uri="{BB962C8B-B14F-4D97-AF65-F5344CB8AC3E}">
        <p14:creationId xmlns:p14="http://schemas.microsoft.com/office/powerpoint/2010/main" val="233131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4297E1-EB94-4D02-8530-5017D68C1C0D}"/>
              </a:ext>
            </a:extLst>
          </p:cNvPr>
          <p:cNvPicPr>
            <a:picLocks noChangeAspect="1"/>
          </p:cNvPicPr>
          <p:nvPr/>
        </p:nvPicPr>
        <p:blipFill>
          <a:blip r:embed="rId2"/>
          <a:stretch>
            <a:fillRect/>
          </a:stretch>
        </p:blipFill>
        <p:spPr>
          <a:xfrm>
            <a:off x="0" y="1781175"/>
            <a:ext cx="12192000" cy="3295650"/>
          </a:xfrm>
          <a:prstGeom prst="rect">
            <a:avLst/>
          </a:prstGeom>
        </p:spPr>
      </p:pic>
    </p:spTree>
    <p:extLst>
      <p:ext uri="{BB962C8B-B14F-4D97-AF65-F5344CB8AC3E}">
        <p14:creationId xmlns:p14="http://schemas.microsoft.com/office/powerpoint/2010/main" val="322637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3DC0AB-A220-4AEA-B7AC-2BC64A60D4D0}"/>
              </a:ext>
            </a:extLst>
          </p:cNvPr>
          <p:cNvPicPr>
            <a:picLocks noChangeAspect="1"/>
          </p:cNvPicPr>
          <p:nvPr/>
        </p:nvPicPr>
        <p:blipFill>
          <a:blip r:embed="rId2"/>
          <a:stretch>
            <a:fillRect/>
          </a:stretch>
        </p:blipFill>
        <p:spPr>
          <a:xfrm>
            <a:off x="0" y="466725"/>
            <a:ext cx="12192000" cy="5924550"/>
          </a:xfrm>
          <a:prstGeom prst="rect">
            <a:avLst/>
          </a:prstGeom>
        </p:spPr>
      </p:pic>
    </p:spTree>
    <p:extLst>
      <p:ext uri="{BB962C8B-B14F-4D97-AF65-F5344CB8AC3E}">
        <p14:creationId xmlns:p14="http://schemas.microsoft.com/office/powerpoint/2010/main" val="1953164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panose="020B0503020204020204" charset="-122"/>
                </a:rPr>
                <a:t>应用设计</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010433"/>
            <a:chOff x="6485209" y="1678126"/>
            <a:chExt cx="2654900" cy="1010433"/>
          </a:xfrm>
        </p:grpSpPr>
        <p:sp>
          <p:nvSpPr>
            <p:cNvPr id="28" name="矩形 27"/>
            <p:cNvSpPr/>
            <p:nvPr/>
          </p:nvSpPr>
          <p:spPr>
            <a:xfrm>
              <a:off x="6485209" y="2030750"/>
              <a:ext cx="2654900" cy="65780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用户的评论和打分可以反映在排行榜的变化上</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用户交互</a:t>
              </a:r>
            </a:p>
          </p:txBody>
        </p:sp>
      </p:grpSp>
      <p:grpSp>
        <p:nvGrpSpPr>
          <p:cNvPr id="30" name="组合 29"/>
          <p:cNvGrpSpPr/>
          <p:nvPr/>
        </p:nvGrpSpPr>
        <p:grpSpPr>
          <a:xfrm>
            <a:off x="8215083" y="4842109"/>
            <a:ext cx="2654900" cy="1305898"/>
            <a:chOff x="6485209" y="1678126"/>
            <a:chExt cx="2654900" cy="1305898"/>
          </a:xfrm>
        </p:grpSpPr>
        <p:sp>
          <p:nvSpPr>
            <p:cNvPr id="31" name="矩形 30"/>
            <p:cNvSpPr/>
            <p:nvPr/>
          </p:nvSpPr>
          <p:spPr>
            <a:xfrm>
              <a:off x="6485209" y="2030750"/>
              <a:ext cx="2654900" cy="95327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lang="zh-CN" altLang="en-US" sz="1600" dirty="0">
                  <a:solidFill>
                    <a:prstClr val="black">
                      <a:lumMod val="50000"/>
                      <a:lumOff val="50000"/>
                    </a:prstClr>
                  </a:solidFill>
                  <a:latin typeface="Arial"/>
                  <a:ea typeface="微软雅黑"/>
                </a:rPr>
                <a:t>将所有的功能元素主次分明的分布，采用了三字型的界面布局</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页面布局设计</a:t>
              </a:r>
            </a:p>
          </p:txBody>
        </p:sp>
      </p:grpSp>
      <p:grpSp>
        <p:nvGrpSpPr>
          <p:cNvPr id="33" name="组合 32"/>
          <p:cNvGrpSpPr/>
          <p:nvPr/>
        </p:nvGrpSpPr>
        <p:grpSpPr>
          <a:xfrm>
            <a:off x="4768548" y="1951324"/>
            <a:ext cx="2654900" cy="714967"/>
            <a:chOff x="6485209" y="1678126"/>
            <a:chExt cx="2654900" cy="714967"/>
          </a:xfrm>
        </p:grpSpPr>
        <p:sp>
          <p:nvSpPr>
            <p:cNvPr id="34" name="矩形 33"/>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简洁明了的页面美术设计</a:t>
              </a: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展示设计</a:t>
              </a:r>
            </a:p>
          </p:txBody>
        </p:sp>
      </p:grpSp>
    </p:spTree>
    <p:extLst>
      <p:ext uri="{BB962C8B-B14F-4D97-AF65-F5344CB8AC3E}">
        <p14:creationId xmlns:p14="http://schemas.microsoft.com/office/powerpoint/2010/main" val="357351457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lang="zh-CN" altLang="en-US" sz="4400" b="1" dirty="0">
                <a:solidFill>
                  <a:prstClr val="black"/>
                </a:solidFill>
                <a:latin typeface="Geometr415 Blk BT" panose="020B0802020204020303" pitchFamily="34" charset="0"/>
                <a:ea typeface="微软雅黑" panose="020B0503020204020204" charset="-122"/>
              </a:rPr>
              <a:t>应用构建</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PART07</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32544438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panose="020B0503020204020204" charset="-122"/>
                </a:rPr>
                <a:t>成员介绍</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2" name="椭圆 1"/>
          <p:cNvSpPr/>
          <p:nvPr/>
        </p:nvSpPr>
        <p:spPr>
          <a:xfrm>
            <a:off x="1930400" y="2220687"/>
            <a:ext cx="1872341" cy="1872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椭圆 6"/>
          <p:cNvSpPr/>
          <p:nvPr/>
        </p:nvSpPr>
        <p:spPr>
          <a:xfrm>
            <a:off x="5174343" y="2220687"/>
            <a:ext cx="1872341" cy="1872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椭圆 7"/>
          <p:cNvSpPr/>
          <p:nvPr/>
        </p:nvSpPr>
        <p:spPr>
          <a:xfrm>
            <a:off x="8418285" y="2220687"/>
            <a:ext cx="1872341" cy="1872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加号 8"/>
          <p:cNvSpPr/>
          <p:nvPr/>
        </p:nvSpPr>
        <p:spPr>
          <a:xfrm>
            <a:off x="3999151" y="2648857"/>
            <a:ext cx="1016000" cy="1016000"/>
          </a:xfrm>
          <a:prstGeom prst="mathPlus">
            <a:avLst>
              <a:gd name="adj1" fmla="val 1494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等号 9"/>
          <p:cNvSpPr/>
          <p:nvPr/>
        </p:nvSpPr>
        <p:spPr>
          <a:xfrm>
            <a:off x="7205876" y="2648857"/>
            <a:ext cx="1016000" cy="1016000"/>
          </a:xfrm>
          <a:prstGeom prst="mathEqual">
            <a:avLst>
              <a:gd name="adj1" fmla="val 16377"/>
              <a:gd name="adj2" fmla="val 1176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4" name="组合 13"/>
          <p:cNvGrpSpPr/>
          <p:nvPr/>
        </p:nvGrpSpPr>
        <p:grpSpPr>
          <a:xfrm>
            <a:off x="1639071" y="4378718"/>
            <a:ext cx="2454998" cy="1010433"/>
            <a:chOff x="6585160" y="1678126"/>
            <a:chExt cx="2454998" cy="1010433"/>
          </a:xfrm>
        </p:grpSpPr>
        <p:sp>
          <p:nvSpPr>
            <p:cNvPr id="15" name="矩形 14"/>
            <p:cNvSpPr/>
            <p:nvPr/>
          </p:nvSpPr>
          <p:spPr>
            <a:xfrm>
              <a:off x="6585160" y="2030750"/>
              <a:ext cx="2454998" cy="657809"/>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lang="zh-CN" altLang="en-US" sz="1600" dirty="0">
                  <a:solidFill>
                    <a:prstClr val="black">
                      <a:lumMod val="50000"/>
                      <a:lumOff val="50000"/>
                    </a:prstClr>
                  </a:solidFill>
                  <a:latin typeface="Arial"/>
                  <a:ea typeface="微软雅黑"/>
                </a:rPr>
                <a:t>  </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由赵康伦和程澳博负责前端的设计和开发</a:t>
              </a:r>
            </a:p>
          </p:txBody>
        </p:sp>
        <p:sp>
          <p:nvSpPr>
            <p:cNvPr id="16" name="矩形 15"/>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前端</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17" name="组合 16"/>
          <p:cNvGrpSpPr/>
          <p:nvPr/>
        </p:nvGrpSpPr>
        <p:grpSpPr>
          <a:xfrm>
            <a:off x="4868501" y="4378718"/>
            <a:ext cx="2454998" cy="1305898"/>
            <a:chOff x="6585160" y="1678126"/>
            <a:chExt cx="2454998" cy="1305898"/>
          </a:xfrm>
        </p:grpSpPr>
        <p:sp>
          <p:nvSpPr>
            <p:cNvPr id="18" name="矩形 17"/>
            <p:cNvSpPr/>
            <p:nvPr/>
          </p:nvSpPr>
          <p:spPr>
            <a:xfrm>
              <a:off x="6585160" y="2030750"/>
              <a:ext cx="2454998" cy="95327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由刘一雷来负责后端的整体设计，具体代码实现由组员来共同</a:t>
              </a:r>
              <a:r>
                <a:rPr lang="zh-CN" altLang="en-US" sz="1600" dirty="0">
                  <a:solidFill>
                    <a:prstClr val="black">
                      <a:lumMod val="50000"/>
                      <a:lumOff val="50000"/>
                    </a:prstClr>
                  </a:solidFill>
                  <a:latin typeface="Arial"/>
                  <a:ea typeface="微软雅黑"/>
                </a:rPr>
                <a:t>实现。</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9" name="矩形 1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后端</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20" name="组合 19"/>
          <p:cNvGrpSpPr/>
          <p:nvPr/>
        </p:nvGrpSpPr>
        <p:grpSpPr>
          <a:xfrm>
            <a:off x="8126956" y="4378718"/>
            <a:ext cx="2454998" cy="714967"/>
            <a:chOff x="6585160" y="1678126"/>
            <a:chExt cx="2454998" cy="714967"/>
          </a:xfrm>
        </p:grpSpPr>
        <p:sp>
          <p:nvSpPr>
            <p:cNvPr id="21" name="矩形 20"/>
            <p:cNvSpPr/>
            <p:nvPr/>
          </p:nvSpPr>
          <p:spPr>
            <a:xfrm>
              <a:off x="6585160" y="2030750"/>
              <a:ext cx="2454998" cy="36234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程序的实现</a:t>
              </a:r>
            </a:p>
          </p:txBody>
        </p:sp>
        <p:sp>
          <p:nvSpPr>
            <p:cNvPr id="22" name="矩形 2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b="1" dirty="0">
                  <a:solidFill>
                    <a:prstClr val="black">
                      <a:lumMod val="65000"/>
                      <a:lumOff val="35000"/>
                    </a:prstClr>
                  </a:solidFill>
                  <a:latin typeface="Arial"/>
                  <a:ea typeface="微软雅黑"/>
                </a:rPr>
                <a:t>IGC</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sp>
        <p:nvSpPr>
          <p:cNvPr id="26" name="文本框 25">
            <a:extLst>
              <a:ext uri="{FF2B5EF4-FFF2-40B4-BE49-F238E27FC236}">
                <a16:creationId xmlns:a16="http://schemas.microsoft.com/office/drawing/2014/main" id="{85B208E0-1D26-4843-BC55-6BDDA3ACF6D6}"/>
              </a:ext>
            </a:extLst>
          </p:cNvPr>
          <p:cNvSpPr txBox="1"/>
          <p:nvPr/>
        </p:nvSpPr>
        <p:spPr>
          <a:xfrm>
            <a:off x="3073400" y="1470118"/>
            <a:ext cx="5711820" cy="646331"/>
          </a:xfrm>
          <a:prstGeom prst="rect">
            <a:avLst/>
          </a:prstGeom>
          <a:noFill/>
        </p:spPr>
        <p:txBody>
          <a:bodyPr wrap="none" rtlCol="0">
            <a:spAutoFit/>
          </a:bodyPr>
          <a:lstStyle/>
          <a:p>
            <a:r>
              <a:rPr lang="zh-CN" altLang="en-US" dirty="0"/>
              <a:t>组员：刘一雷 刘宇轩 曹力 赵康伦 李荣 程澳博 边小博 </a:t>
            </a:r>
            <a:endParaRPr lang="en-US" altLang="zh-CN" dirty="0"/>
          </a:p>
          <a:p>
            <a:r>
              <a:rPr lang="zh-CN" altLang="en-US" dirty="0"/>
              <a:t>组长：杨鑫奇</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10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0000">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14:bounceEnd="60000">
                                          <p:cBhvr additive="base">
                                            <p:cTn id="15"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fill="hold"/>
                                            <p:tgtEl>
                                              <p:spTgt spid="20"/>
                                            </p:tgtEl>
                                            <p:attrNameLst>
                                              <p:attrName>ppt_x</p:attrName>
                                            </p:attrNameLst>
                                          </p:cBhvr>
                                          <p:tavLst>
                                            <p:tav tm="0">
                                              <p:val>
                                                <p:strVal val="#ppt_x"/>
                                              </p:val>
                                            </p:tav>
                                            <p:tav tm="100000">
                                              <p:val>
                                                <p:strVal val="#ppt_x"/>
                                              </p:val>
                                            </p:tav>
                                          </p:tavLst>
                                        </p:anim>
                                        <p:anim calcmode="lin" valueType="num">
                                          <p:cBhvr additive="base">
                                            <p:cTn id="1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panose="020B0503020204020204" charset="-122"/>
                </a:rPr>
                <a:t>应用构建</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714967"/>
            <a:chOff x="6485209" y="1678126"/>
            <a:chExt cx="2654900" cy="714967"/>
          </a:xfrm>
        </p:grpSpPr>
        <p:sp>
          <p:nvSpPr>
            <p:cNvPr id="28" name="矩形 27"/>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采用</a:t>
              </a:r>
              <a:r>
                <a:rPr lang="en-US" altLang="zh-CN" sz="1600" dirty="0" err="1">
                  <a:solidFill>
                    <a:prstClr val="black">
                      <a:lumMod val="50000"/>
                      <a:lumOff val="50000"/>
                    </a:prstClr>
                  </a:solidFill>
                  <a:latin typeface="Arial"/>
                  <a:ea typeface="微软雅黑"/>
                </a:rPr>
                <a:t>mysql</a:t>
              </a:r>
              <a:r>
                <a:rPr lang="zh-CN" altLang="en-US" sz="1600" dirty="0">
                  <a:solidFill>
                    <a:prstClr val="black">
                      <a:lumMod val="50000"/>
                      <a:lumOff val="50000"/>
                    </a:prstClr>
                  </a:solidFill>
                  <a:latin typeface="Arial"/>
                  <a:ea typeface="微软雅黑"/>
                </a:rPr>
                <a:t>来存储数据。</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数据库</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30" name="组合 29"/>
          <p:cNvGrpSpPr/>
          <p:nvPr/>
        </p:nvGrpSpPr>
        <p:grpSpPr>
          <a:xfrm>
            <a:off x="8215083" y="4842109"/>
            <a:ext cx="2654900" cy="1305898"/>
            <a:chOff x="6485209" y="1678126"/>
            <a:chExt cx="2654900" cy="1305898"/>
          </a:xfrm>
        </p:grpSpPr>
        <p:sp>
          <p:nvSpPr>
            <p:cNvPr id="31" name="矩形 30"/>
            <p:cNvSpPr/>
            <p:nvPr/>
          </p:nvSpPr>
          <p:spPr>
            <a:xfrm>
              <a:off x="6485209" y="2030750"/>
              <a:ext cx="2654900" cy="95327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后端使用</a:t>
              </a:r>
              <a:r>
                <a:rPr kumimoji="0" lang="en-US" altLang="zh-CN" sz="1600" b="0" i="0" u="none" strike="noStrike" kern="1200" cap="none" spc="0" normalizeH="0" baseline="0" noProof="0" dirty="0" err="1">
                  <a:ln>
                    <a:noFill/>
                  </a:ln>
                  <a:solidFill>
                    <a:prstClr val="black">
                      <a:lumMod val="50000"/>
                      <a:lumOff val="50000"/>
                    </a:prstClr>
                  </a:solidFill>
                  <a:effectLst/>
                  <a:uLnTx/>
                  <a:uFillTx/>
                  <a:latin typeface="Arial"/>
                  <a:ea typeface="微软雅黑"/>
                  <a:cs typeface="+mn-cs"/>
                </a:rPr>
                <a:t>nodejs</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和</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express</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框架来搭建网页间路由和具体功能的实现。</a:t>
              </a: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后端</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33" name="组合 32"/>
          <p:cNvGrpSpPr/>
          <p:nvPr/>
        </p:nvGrpSpPr>
        <p:grpSpPr>
          <a:xfrm>
            <a:off x="4768548" y="1951324"/>
            <a:ext cx="2654900" cy="714967"/>
            <a:chOff x="6485209" y="1678126"/>
            <a:chExt cx="2654900" cy="714967"/>
          </a:xfrm>
        </p:grpSpPr>
        <p:sp>
          <p:nvSpPr>
            <p:cNvPr id="34" name="矩形 33"/>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前端采用</a:t>
              </a:r>
              <a:r>
                <a:rPr lang="en-US" altLang="zh-CN" sz="1600" dirty="0" err="1">
                  <a:solidFill>
                    <a:prstClr val="black">
                      <a:lumMod val="50000"/>
                      <a:lumOff val="50000"/>
                    </a:prstClr>
                  </a:solidFill>
                  <a:latin typeface="Arial"/>
                  <a:ea typeface="微软雅黑"/>
                </a:rPr>
                <a:t>ejs</a:t>
              </a:r>
              <a:r>
                <a:rPr lang="zh-CN" altLang="en-US" sz="1600" dirty="0">
                  <a:solidFill>
                    <a:prstClr val="black">
                      <a:lumMod val="50000"/>
                      <a:lumOff val="50000"/>
                    </a:prstClr>
                  </a:solidFill>
                  <a:latin typeface="Arial"/>
                  <a:ea typeface="微软雅黑"/>
                </a:rPr>
                <a:t>技术</a:t>
              </a: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前端</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spTree>
    <p:extLst>
      <p:ext uri="{BB962C8B-B14F-4D97-AF65-F5344CB8AC3E}">
        <p14:creationId xmlns:p14="http://schemas.microsoft.com/office/powerpoint/2010/main" val="11422072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lang="zh-CN" altLang="en-US" sz="4400" b="1" dirty="0">
                <a:solidFill>
                  <a:prstClr val="black"/>
                </a:solidFill>
                <a:latin typeface="Geometr415 Blk BT" panose="020B0802020204020303" pitchFamily="34" charset="0"/>
                <a:ea typeface="微软雅黑" panose="020B0503020204020204" charset="-122"/>
              </a:rPr>
              <a:t>应用测试</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PART08</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269415426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0C501B-95B3-4E2B-A597-3334F2115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176" y="2048014"/>
            <a:ext cx="7409648" cy="4042543"/>
          </a:xfrm>
          <a:prstGeom prst="rect">
            <a:avLst/>
          </a:prstGeom>
        </p:spPr>
      </p:pic>
      <p:sp>
        <p:nvSpPr>
          <p:cNvPr id="4" name="文本框 3">
            <a:extLst>
              <a:ext uri="{FF2B5EF4-FFF2-40B4-BE49-F238E27FC236}">
                <a16:creationId xmlns:a16="http://schemas.microsoft.com/office/drawing/2014/main" id="{32DC356F-7A93-407C-AAD8-91EB72CB55F6}"/>
              </a:ext>
            </a:extLst>
          </p:cNvPr>
          <p:cNvSpPr txBox="1"/>
          <p:nvPr/>
        </p:nvSpPr>
        <p:spPr>
          <a:xfrm>
            <a:off x="3630385" y="1404256"/>
            <a:ext cx="4931229" cy="369332"/>
          </a:xfrm>
          <a:prstGeom prst="rect">
            <a:avLst/>
          </a:prstGeom>
          <a:noFill/>
        </p:spPr>
        <p:txBody>
          <a:bodyPr wrap="square" rtlCol="0">
            <a:spAutoFit/>
          </a:bodyPr>
          <a:lstStyle/>
          <a:p>
            <a:r>
              <a:rPr lang="zh-CN" altLang="en-US" dirty="0"/>
              <a:t>单元测试框架选用</a:t>
            </a:r>
            <a:r>
              <a:rPr lang="en-US" altLang="zh-CN" dirty="0"/>
              <a:t>mocha</a:t>
            </a:r>
            <a:r>
              <a:rPr lang="zh-CN" altLang="en-US" dirty="0"/>
              <a:t>，断言使用</a:t>
            </a:r>
            <a:r>
              <a:rPr lang="en-US" altLang="zh-CN" dirty="0"/>
              <a:t>expect</a:t>
            </a:r>
            <a:endParaRPr lang="zh-CN" altLang="en-US" dirty="0"/>
          </a:p>
        </p:txBody>
      </p:sp>
    </p:spTree>
    <p:extLst>
      <p:ext uri="{BB962C8B-B14F-4D97-AF65-F5344CB8AC3E}">
        <p14:creationId xmlns:p14="http://schemas.microsoft.com/office/powerpoint/2010/main" val="4293425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应用运维</a:t>
            </a: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PART09</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427653171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应用运维</a:t>
              </a: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601364"/>
            <a:chOff x="6485209" y="1678126"/>
            <a:chExt cx="2654900" cy="1601364"/>
          </a:xfrm>
        </p:grpSpPr>
        <p:sp>
          <p:nvSpPr>
            <p:cNvPr id="28" name="矩形 27"/>
            <p:cNvSpPr/>
            <p:nvPr/>
          </p:nvSpPr>
          <p:spPr>
            <a:xfrm>
              <a:off x="6485209" y="2030750"/>
              <a:ext cx="2654900" cy="12487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对标签进行优化，提高搜索排名，如对</a:t>
              </a:r>
              <a:r>
                <a:rPr lang="en-US" altLang="zh-CN" sz="1600" dirty="0">
                  <a:solidFill>
                    <a:prstClr val="black">
                      <a:lumMod val="50000"/>
                      <a:lumOff val="50000"/>
                    </a:prstClr>
                  </a:solidFill>
                  <a:latin typeface="Arial"/>
                  <a:ea typeface="微软雅黑"/>
                </a:rPr>
                <a:t>&lt;title&gt;,&lt;meta&gt;</a:t>
              </a:r>
              <a:r>
                <a:rPr lang="zh-CN" altLang="en-US" sz="1600" dirty="0">
                  <a:solidFill>
                    <a:prstClr val="black">
                      <a:lumMod val="50000"/>
                      <a:lumOff val="50000"/>
                    </a:prstClr>
                  </a:solidFill>
                  <a:latin typeface="Arial"/>
                  <a:ea typeface="微软雅黑"/>
                </a:rPr>
                <a:t>等标签进行关键词的优化，集中在游戏榜单的关键词。</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关键词策略</a:t>
              </a:r>
            </a:p>
          </p:txBody>
        </p:sp>
      </p:grpSp>
      <p:grpSp>
        <p:nvGrpSpPr>
          <p:cNvPr id="30" name="组合 29"/>
          <p:cNvGrpSpPr/>
          <p:nvPr/>
        </p:nvGrpSpPr>
        <p:grpSpPr>
          <a:xfrm>
            <a:off x="8215083" y="4842109"/>
            <a:ext cx="2654900" cy="1896829"/>
            <a:chOff x="6485209" y="1678126"/>
            <a:chExt cx="2654900" cy="1896829"/>
          </a:xfrm>
        </p:grpSpPr>
        <p:sp>
          <p:nvSpPr>
            <p:cNvPr id="31" name="矩形 30"/>
            <p:cNvSpPr/>
            <p:nvPr/>
          </p:nvSpPr>
          <p:spPr>
            <a:xfrm>
              <a:off x="6485209" y="2030750"/>
              <a:ext cx="2654900" cy="154420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后续对内容进行更多的维护，增加收录的游戏，吸引用户评论和打分。得到一个公正的游戏榜单。增加没有完成的新闻版块和分类功能。</a:t>
              </a: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内容维护</a:t>
              </a:r>
            </a:p>
          </p:txBody>
        </p:sp>
      </p:grpSp>
      <p:grpSp>
        <p:nvGrpSpPr>
          <p:cNvPr id="33" name="组合 32"/>
          <p:cNvGrpSpPr/>
          <p:nvPr/>
        </p:nvGrpSpPr>
        <p:grpSpPr>
          <a:xfrm>
            <a:off x="4768548" y="1951324"/>
            <a:ext cx="2654900" cy="1010433"/>
            <a:chOff x="6485209" y="1678126"/>
            <a:chExt cx="2654900" cy="1010433"/>
          </a:xfrm>
        </p:grpSpPr>
        <p:sp>
          <p:nvSpPr>
            <p:cNvPr id="34" name="矩形 33"/>
            <p:cNvSpPr/>
            <p:nvPr/>
          </p:nvSpPr>
          <p:spPr>
            <a:xfrm>
              <a:off x="6485209" y="2030750"/>
              <a:ext cx="2654900" cy="65780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prstClr val="black">
                      <a:lumMod val="50000"/>
                      <a:lumOff val="50000"/>
                    </a:prstClr>
                  </a:solidFill>
                  <a:latin typeface="Arial"/>
                  <a:ea typeface="微软雅黑"/>
                </a:rPr>
                <a:t>建立友站，与一些游戏网站积极合作，交换链接。</a:t>
              </a: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推广营销</a:t>
              </a:r>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团队组建</a:t>
            </a: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PART10</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367459035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团队分工</a:t>
              </a:r>
              <a:endPar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sp>
        <p:nvSpPr>
          <p:cNvPr id="10" name="矩形 9"/>
          <p:cNvSpPr/>
          <p:nvPr/>
        </p:nvSpPr>
        <p:spPr>
          <a:xfrm>
            <a:off x="4201599" y="1479081"/>
            <a:ext cx="7669272" cy="470141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由赵康伦和程澳博来实现和设计前端网页。</a:t>
            </a:r>
            <a:endParaRPr lang="en-US" altLang="zh-CN" sz="2800" dirty="0">
              <a:solidFill>
                <a:prstClr val="black">
                  <a:lumMod val="50000"/>
                  <a:lumOff val="50000"/>
                </a:prstClr>
              </a:solidFill>
              <a:latin typeface="Arial"/>
              <a:ea typeface="微软雅黑"/>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杨鑫奇负责部分功能的整合和数据库的设计以及成员之间任务的分配。</a:t>
            </a:r>
            <a:endParaRPr lang="en-US" altLang="zh-CN" sz="2800" dirty="0">
              <a:solidFill>
                <a:prstClr val="black">
                  <a:lumMod val="50000"/>
                  <a:lumOff val="50000"/>
                </a:prstClr>
              </a:solidFill>
              <a:latin typeface="Arial"/>
              <a:ea typeface="微软雅黑"/>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刘宇轩负责评论和打分系统。</a:t>
            </a:r>
            <a:endParaRPr lang="en-US" altLang="zh-CN" sz="2800" dirty="0">
              <a:solidFill>
                <a:prstClr val="black">
                  <a:lumMod val="50000"/>
                  <a:lumOff val="50000"/>
                </a:prstClr>
              </a:solidFill>
              <a:latin typeface="Arial"/>
              <a:ea typeface="微软雅黑"/>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刘一雷负责排行榜和搜索功能的实现，错误管理，测试还有代码的优化。</a:t>
            </a:r>
            <a:endParaRPr lang="en-US" altLang="zh-CN" sz="2800" dirty="0">
              <a:solidFill>
                <a:prstClr val="black">
                  <a:lumMod val="50000"/>
                  <a:lumOff val="50000"/>
                </a:prstClr>
              </a:solidFill>
              <a:latin typeface="Arial"/>
              <a:ea typeface="微软雅黑"/>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边小博负责登录和注册。</a:t>
            </a:r>
            <a:endParaRPr lang="en-US" altLang="zh-CN" sz="2800" dirty="0">
              <a:solidFill>
                <a:prstClr val="black">
                  <a:lumMod val="50000"/>
                  <a:lumOff val="50000"/>
                </a:prstClr>
              </a:solidFill>
              <a:latin typeface="Arial"/>
              <a:ea typeface="微软雅黑"/>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2800" dirty="0">
                <a:solidFill>
                  <a:prstClr val="black">
                    <a:lumMod val="50000"/>
                    <a:lumOff val="50000"/>
                  </a:prstClr>
                </a:solidFill>
                <a:latin typeface="Arial"/>
                <a:ea typeface="微软雅黑"/>
              </a:rPr>
              <a:t>	</a:t>
            </a:r>
            <a:r>
              <a:rPr lang="zh-CN" altLang="en-US" sz="2800" dirty="0">
                <a:solidFill>
                  <a:prstClr val="black">
                    <a:lumMod val="50000"/>
                    <a:lumOff val="50000"/>
                  </a:prstClr>
                </a:solidFill>
                <a:latin typeface="Arial"/>
                <a:ea typeface="微软雅黑"/>
              </a:rPr>
              <a:t>李荣和曹力同学负责一些前期的工作和一些代码的完善。</a:t>
            </a:r>
            <a:endParaRPr kumimoji="0" lang="zh-CN" altLang="en-US" sz="28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pic>
        <p:nvPicPr>
          <p:cNvPr id="18" name="图片占位符 17"/>
          <p:cNvPicPr>
            <a:picLocks noGrp="1" noChangeAspect="1"/>
          </p:cNvPicPr>
          <p:nvPr>
            <p:ph type="pic" sz="quarter" idx="10"/>
          </p:nvPr>
        </p:nvPicPr>
        <p:blipFill>
          <a:blip r:embed="rId3">
            <a:grayscl/>
            <a:extLst>
              <a:ext uri="{28A0092B-C50C-407E-A947-70E740481C1C}">
                <a14:useLocalDpi xmlns:a14="http://schemas.microsoft.com/office/drawing/2010/main" val="0"/>
              </a:ext>
            </a:extLst>
          </a:blip>
          <a:srcRect l="24394" r="24394"/>
          <a:stretch>
            <a:fillRect/>
          </a:stretch>
        </p:blipFill>
        <p:spPr/>
      </p:pic>
    </p:spTree>
    <p:extLst>
      <p:ext uri="{BB962C8B-B14F-4D97-AF65-F5344CB8AC3E}">
        <p14:creationId xmlns:p14="http://schemas.microsoft.com/office/powerpoint/2010/main" val="2302271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Web</a:t>
            </a: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应用性能和可行性</a:t>
            </a:r>
          </a:p>
        </p:txBody>
      </p:sp>
      <p:sp>
        <p:nvSpPr>
          <p:cNvPr id="7" name="文本框 6"/>
          <p:cNvSpPr txBox="1"/>
          <p:nvPr/>
        </p:nvSpPr>
        <p:spPr>
          <a:xfrm>
            <a:off x="2223069" y="1924346"/>
            <a:ext cx="4463481" cy="92202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PART11</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extLst>
      <p:ext uri="{BB962C8B-B14F-4D97-AF65-F5344CB8AC3E}">
        <p14:creationId xmlns:p14="http://schemas.microsoft.com/office/powerpoint/2010/main" val="319631233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panose="020B0503020204020204" charset="-122"/>
                </a:rPr>
                <a:t>性能</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601364"/>
            <a:chOff x="6485209" y="1678126"/>
            <a:chExt cx="2654900" cy="1601364"/>
          </a:xfrm>
        </p:grpSpPr>
        <p:sp>
          <p:nvSpPr>
            <p:cNvPr id="28" name="矩形 27"/>
            <p:cNvSpPr/>
            <p:nvPr/>
          </p:nvSpPr>
          <p:spPr>
            <a:xfrm>
              <a:off x="6485209" y="2030750"/>
              <a:ext cx="2654900" cy="1248740"/>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prstClr val="black">
                      <a:lumMod val="50000"/>
                      <a:lumOff val="50000"/>
                    </a:prstClr>
                  </a:solidFill>
                  <a:latin typeface="Arial"/>
                  <a:ea typeface="微软雅黑"/>
                </a:rPr>
                <a:t>当用户数量增加时，可以对用户表以</a:t>
              </a:r>
              <a:r>
                <a:rPr lang="en-US" altLang="zh-CN" sz="1600" dirty="0">
                  <a:solidFill>
                    <a:prstClr val="black">
                      <a:lumMod val="50000"/>
                      <a:lumOff val="50000"/>
                    </a:prstClr>
                  </a:solidFill>
                  <a:latin typeface="Arial"/>
                  <a:ea typeface="微软雅黑"/>
                </a:rPr>
                <a:t>id</a:t>
              </a:r>
              <a:r>
                <a:rPr lang="zh-CN" altLang="en-US" sz="1600" dirty="0">
                  <a:solidFill>
                    <a:prstClr val="black">
                      <a:lumMod val="50000"/>
                      <a:lumOff val="50000"/>
                    </a:prstClr>
                  </a:solidFill>
                  <a:latin typeface="Arial"/>
                  <a:ea typeface="微软雅黑"/>
                </a:rPr>
                <a:t>取余为划分，进行水平分区。加快查询的速度。</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分布式数据库</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30" name="组合 29"/>
          <p:cNvGrpSpPr/>
          <p:nvPr/>
        </p:nvGrpSpPr>
        <p:grpSpPr>
          <a:xfrm>
            <a:off x="8215083" y="4842109"/>
            <a:ext cx="2654900" cy="1601364"/>
            <a:chOff x="6485209" y="1678126"/>
            <a:chExt cx="2654900" cy="1601364"/>
          </a:xfrm>
        </p:grpSpPr>
        <p:sp>
          <p:nvSpPr>
            <p:cNvPr id="31" name="矩形 30"/>
            <p:cNvSpPr/>
            <p:nvPr/>
          </p:nvSpPr>
          <p:spPr>
            <a:xfrm>
              <a:off x="6485209" y="2030750"/>
              <a:ext cx="2654900" cy="124874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基于</a:t>
              </a:r>
              <a:r>
                <a:rPr kumimoji="0" lang="en-US" altLang="zh-CN" sz="1600" b="0" i="0" u="none" strike="noStrike" kern="1200" cap="none" spc="0" normalizeH="0" baseline="0" noProof="0" dirty="0" err="1">
                  <a:ln>
                    <a:noFill/>
                  </a:ln>
                  <a:solidFill>
                    <a:prstClr val="black">
                      <a:lumMod val="50000"/>
                      <a:lumOff val="50000"/>
                    </a:prstClr>
                  </a:solidFill>
                  <a:effectLst/>
                  <a:uLnTx/>
                  <a:uFillTx/>
                  <a:latin typeface="Arial"/>
                  <a:ea typeface="微软雅黑"/>
                  <a:cs typeface="+mn-cs"/>
                </a:rPr>
                <a:t>nodejs</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的单线程不阻塞处理的特性，数据库查询时，本身性能速度上就有一些优势。</a:t>
              </a: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b="1" dirty="0">
                  <a:solidFill>
                    <a:prstClr val="black">
                      <a:lumMod val="65000"/>
                      <a:lumOff val="35000"/>
                    </a:prstClr>
                  </a:solidFill>
                  <a:latin typeface="Arial"/>
                  <a:ea typeface="微软雅黑"/>
                </a:rPr>
                <a:t>Nodejs</a:t>
              </a:r>
              <a:r>
                <a:rPr lang="zh-CN" altLang="en-US" b="1" dirty="0">
                  <a:solidFill>
                    <a:prstClr val="black">
                      <a:lumMod val="65000"/>
                      <a:lumOff val="35000"/>
                    </a:prstClr>
                  </a:solidFill>
                  <a:latin typeface="Arial"/>
                  <a:ea typeface="微软雅黑"/>
                </a:rPr>
                <a:t>特性</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33" name="组合 32"/>
          <p:cNvGrpSpPr/>
          <p:nvPr/>
        </p:nvGrpSpPr>
        <p:grpSpPr>
          <a:xfrm>
            <a:off x="4768548" y="2164388"/>
            <a:ext cx="2654900" cy="714967"/>
            <a:chOff x="6485209" y="1678126"/>
            <a:chExt cx="2654900" cy="714967"/>
          </a:xfrm>
        </p:grpSpPr>
        <p:sp>
          <p:nvSpPr>
            <p:cNvPr id="34" name="矩形 33"/>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dirty="0" err="1">
                  <a:solidFill>
                    <a:prstClr val="black">
                      <a:lumMod val="50000"/>
                      <a:lumOff val="50000"/>
                    </a:prstClr>
                  </a:solidFill>
                </a:rPr>
                <a:t>nginx</a:t>
              </a:r>
              <a:r>
                <a:rPr lang="zh-CN" altLang="en-US" sz="1600" dirty="0">
                  <a:solidFill>
                    <a:prstClr val="black">
                      <a:lumMod val="50000"/>
                      <a:lumOff val="50000"/>
                    </a:prstClr>
                  </a:solidFill>
                </a:rPr>
                <a:t>作为服务器优化策略</a:t>
              </a:r>
              <a:endParaRPr lang="zh-CN" altLang="en-US" sz="1600" dirty="0">
                <a:solidFill>
                  <a:prstClr val="black">
                    <a:lumMod val="50000"/>
                    <a:lumOff val="50000"/>
                  </a:prstClr>
                </a:solidFill>
                <a:latin typeface="Arial"/>
                <a:ea typeface="微软雅黑"/>
              </a:endParaRP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应用服务器</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spTree>
    <p:extLst>
      <p:ext uri="{BB962C8B-B14F-4D97-AF65-F5344CB8AC3E}">
        <p14:creationId xmlns:p14="http://schemas.microsoft.com/office/powerpoint/2010/main" val="12129189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panose="020B0503020204020204" charset="-122"/>
                </a:rPr>
                <a:t>可用性</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097280" y="4842109"/>
            <a:ext cx="2879634" cy="714967"/>
            <a:chOff x="6260475" y="1678126"/>
            <a:chExt cx="2879634" cy="714967"/>
          </a:xfrm>
        </p:grpSpPr>
        <p:sp>
          <p:nvSpPr>
            <p:cNvPr id="28" name="矩形 27"/>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29" name="矩形 28"/>
            <p:cNvSpPr/>
            <p:nvPr/>
          </p:nvSpPr>
          <p:spPr>
            <a:xfrm>
              <a:off x="6260475" y="1678126"/>
              <a:ext cx="2879633"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快速的注册和登录过程</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30" name="组合 29"/>
          <p:cNvGrpSpPr/>
          <p:nvPr/>
        </p:nvGrpSpPr>
        <p:grpSpPr>
          <a:xfrm>
            <a:off x="8215083" y="4842109"/>
            <a:ext cx="2654900" cy="714967"/>
            <a:chOff x="6485209" y="1678126"/>
            <a:chExt cx="2654900" cy="714967"/>
          </a:xfrm>
        </p:grpSpPr>
        <p:sp>
          <p:nvSpPr>
            <p:cNvPr id="31" name="矩形 30"/>
            <p:cNvSpPr/>
            <p:nvPr/>
          </p:nvSpPr>
          <p:spPr>
            <a:xfrm>
              <a:off x="6485209" y="2030750"/>
              <a:ext cx="2654900" cy="362343"/>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提供返回链接</a:t>
              </a:r>
            </a:p>
          </p:txBody>
        </p:sp>
      </p:grpSp>
      <p:sp>
        <p:nvSpPr>
          <p:cNvPr id="35" name="矩形 34"/>
          <p:cNvSpPr/>
          <p:nvPr/>
        </p:nvSpPr>
        <p:spPr>
          <a:xfrm>
            <a:off x="4975011" y="2716411"/>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65000"/>
                    <a:lumOff val="35000"/>
                  </a:prstClr>
                </a:solidFill>
                <a:latin typeface="Arial"/>
                <a:ea typeface="微软雅黑"/>
              </a:rPr>
              <a:t>提供游戏的搜索功能</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56461613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latin typeface="Geometr415 Blk BT" panose="020B0802020204020303" pitchFamily="34" charset="0"/>
              </a:rPr>
              <a:t>项目建议书</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PART02</a:t>
            </a:r>
            <a:endParaRPr lang="zh-CN" altLang="en-US" sz="5400" dirty="0">
              <a:latin typeface="Geometr415 Blk BT" panose="020B0802020204020303" pitchFamily="34" charset="0"/>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t>感谢您的观看</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项目简介</a:t>
              </a:r>
            </a:p>
          </p:txBody>
        </p:sp>
      </p:grpSp>
      <p:sp>
        <p:nvSpPr>
          <p:cNvPr id="100" name="文本框 99"/>
          <p:cNvSpPr txBox="1"/>
          <p:nvPr/>
        </p:nvSpPr>
        <p:spPr>
          <a:xfrm>
            <a:off x="2526030" y="1739900"/>
            <a:ext cx="7140575" cy="3539430"/>
          </a:xfrm>
          <a:prstGeom prst="rect">
            <a:avLst/>
          </a:prstGeom>
          <a:noFill/>
          <a:ln w="9525">
            <a:noFill/>
          </a:ln>
        </p:spPr>
        <p:txBody>
          <a:bodyPr wrap="square">
            <a:spAutoFit/>
          </a:bodyPr>
          <a:lstStyle/>
          <a:p>
            <a:pPr indent="266700"/>
            <a:r>
              <a:rPr lang="zh-CN" sz="2800" b="0" dirty="0">
                <a:ea typeface="等线" panose="02010600030101010101" charset="-122"/>
              </a:rPr>
              <a:t>游戏论坛式网站。提供用户游戏排名的榜单，榜单排名的产生由注册用户的评论结合打分来产生。提供游戏的分类和搜索功能，用户可以搜索游戏，进入该游戏的相应的介绍界面。社区中，注册用户可以评论和为相应游戏打分。管理员会在社区中提供该游戏的相关攻略。不提供游戏的下载，但可以提供相关的链接和渠道。</a:t>
            </a:r>
            <a:endParaRPr lang="zh-CN" altLang="en-US" sz="280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项目背景</a:t>
              </a: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29" name="矩形 28"/>
          <p:cNvSpPr/>
          <p:nvPr/>
        </p:nvSpPr>
        <p:spPr>
          <a:xfrm>
            <a:off x="1528445" y="4841875"/>
            <a:ext cx="2242185"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如今游戏业发展迅速，产生了大量的玩家。</a:t>
            </a:r>
          </a:p>
        </p:txBody>
      </p:sp>
      <p:sp>
        <p:nvSpPr>
          <p:cNvPr id="32" name="矩形 31"/>
          <p:cNvSpPr/>
          <p:nvPr/>
        </p:nvSpPr>
        <p:spPr>
          <a:xfrm>
            <a:off x="8421370" y="4841875"/>
            <a:ext cx="2242185" cy="17519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想要能有一个权威公正的游戏评分榜单帮助他们找到优质的游戏和对自己玩过的游戏进行评价。</a:t>
            </a:r>
          </a:p>
        </p:txBody>
      </p:sp>
      <p:sp>
        <p:nvSpPr>
          <p:cNvPr id="35" name="矩形 34"/>
          <p:cNvSpPr/>
          <p:nvPr/>
        </p:nvSpPr>
        <p:spPr>
          <a:xfrm>
            <a:off x="4974590" y="1555115"/>
            <a:ext cx="2242185" cy="17519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玩家们都希望能够有一个网站能供他们交流探讨游戏的相关问题，学习游戏的攻略知识。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组成部分</a:t>
              </a:r>
            </a:p>
          </p:txBody>
        </p:sp>
      </p:grpSp>
      <p:grpSp>
        <p:nvGrpSpPr>
          <p:cNvPr id="18" name="组合 17"/>
          <p:cNvGrpSpPr/>
          <p:nvPr/>
        </p:nvGrpSpPr>
        <p:grpSpPr>
          <a:xfrm>
            <a:off x="2692399" y="2337959"/>
            <a:ext cx="6226629" cy="2408213"/>
            <a:chOff x="2438399" y="2337959"/>
            <a:chExt cx="6226629" cy="2408213"/>
          </a:xfrm>
        </p:grpSpPr>
        <p:cxnSp>
          <p:nvCxnSpPr>
            <p:cNvPr id="12" name="直接连接符 11"/>
            <p:cNvCxnSpPr>
              <a:endCxn id="8" idx="1"/>
            </p:cNvCxnSpPr>
            <p:nvPr/>
          </p:nvCxnSpPr>
          <p:spPr>
            <a:xfrm flipV="1">
              <a:off x="2931885" y="3055258"/>
              <a:ext cx="1328523" cy="7910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438399" y="3846286"/>
              <a:ext cx="493486" cy="49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60408" y="2931886"/>
              <a:ext cx="246744" cy="2467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464550" y="3027526"/>
            <a:ext cx="2454998" cy="665044"/>
            <a:chOff x="6585160" y="1678126"/>
            <a:chExt cx="2454998" cy="665044"/>
          </a:xfrm>
        </p:grpSpPr>
        <p:sp>
          <p:nvSpPr>
            <p:cNvPr id="20" name="矩形 19"/>
            <p:cNvSpPr/>
            <p:nvPr/>
          </p:nvSpPr>
          <p:spPr>
            <a:xfrm>
              <a:off x="6585160" y="2030750"/>
              <a:ext cx="2454998" cy="31242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1" name="矩形 20"/>
            <p:cNvSpPr/>
            <p:nvPr/>
          </p:nvSpPr>
          <p:spPr>
            <a:xfrm>
              <a:off x="6585160" y="167812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游戏攻略</a:t>
              </a:r>
            </a:p>
          </p:txBody>
        </p:sp>
      </p:grpSp>
      <p:grpSp>
        <p:nvGrpSpPr>
          <p:cNvPr id="28" name="组合 27"/>
          <p:cNvGrpSpPr/>
          <p:nvPr/>
        </p:nvGrpSpPr>
        <p:grpSpPr>
          <a:xfrm>
            <a:off x="3185621" y="2337833"/>
            <a:ext cx="4175340" cy="576262"/>
            <a:chOff x="3533350" y="-959465"/>
            <a:chExt cx="4175340" cy="576262"/>
          </a:xfrm>
        </p:grpSpPr>
        <p:sp>
          <p:nvSpPr>
            <p:cNvPr id="29" name="矩形 28"/>
            <p:cNvSpPr/>
            <p:nvPr/>
          </p:nvSpPr>
          <p:spPr>
            <a:xfrm>
              <a:off x="3533350" y="-959465"/>
              <a:ext cx="4175340" cy="31242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p:cNvSpPr/>
            <p:nvPr/>
          </p:nvSpPr>
          <p:spPr>
            <a:xfrm>
              <a:off x="4006516" y="-806748"/>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游戏简介</a:t>
              </a:r>
            </a:p>
          </p:txBody>
        </p:sp>
      </p:grpSp>
      <p:sp>
        <p:nvSpPr>
          <p:cNvPr id="2" name="文本框 1"/>
          <p:cNvSpPr txBox="1"/>
          <p:nvPr/>
        </p:nvSpPr>
        <p:spPr>
          <a:xfrm>
            <a:off x="6360160" y="4947285"/>
            <a:ext cx="1652905" cy="368300"/>
          </a:xfrm>
          <a:prstGeom prst="rect">
            <a:avLst/>
          </a:prstGeom>
          <a:noFill/>
        </p:spPr>
        <p:txBody>
          <a:bodyPr wrap="square" rtlCol="0">
            <a:spAutoFit/>
          </a:bodyPr>
          <a:lstStyle/>
          <a:p>
            <a:pPr algn="l">
              <a:lnSpc>
                <a:spcPct val="120000"/>
              </a:lnSpc>
              <a:buClrTx/>
              <a:buSzTx/>
              <a:buFontTx/>
            </a:pPr>
            <a:r>
              <a:rPr lang="zh-CN" altLang="en-US" b="1" dirty="0">
                <a:solidFill>
                  <a:schemeClr val="tx1">
                    <a:lumMod val="65000"/>
                    <a:lumOff val="35000"/>
                  </a:schemeClr>
                </a:solidFill>
              </a:rPr>
              <a:t>游戏搜索</a:t>
            </a:r>
          </a:p>
        </p:txBody>
      </p:sp>
      <p:sp>
        <p:nvSpPr>
          <p:cNvPr id="11" name="文本框 10">
            <a:extLst>
              <a:ext uri="{FF2B5EF4-FFF2-40B4-BE49-F238E27FC236}">
                <a16:creationId xmlns:a16="http://schemas.microsoft.com/office/drawing/2014/main" id="{AFA7B52C-B844-41AD-B639-28C4679ED894}"/>
              </a:ext>
            </a:extLst>
          </p:cNvPr>
          <p:cNvSpPr txBox="1"/>
          <p:nvPr/>
        </p:nvSpPr>
        <p:spPr>
          <a:xfrm>
            <a:off x="1914101" y="3441281"/>
            <a:ext cx="1403960" cy="369332"/>
          </a:xfrm>
          <a:prstGeom prst="rect">
            <a:avLst/>
          </a:prstGeom>
          <a:noFill/>
        </p:spPr>
        <p:txBody>
          <a:bodyPr wrap="square" rtlCol="0">
            <a:spAutoFit/>
          </a:bodyPr>
          <a:lstStyle/>
          <a:p>
            <a:r>
              <a:rPr lang="zh-CN" altLang="en-US" b="1" dirty="0"/>
              <a:t>游戏榜单</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14:presetBounceEnd="6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14:bounceEnd="60000">
                                          <p:cBhvr additive="base">
                                            <p:cTn id="15" dur="10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1+#ppt_w/2"/>
                                              </p:val>
                                            </p:tav>
                                            <p:tav tm="100000">
                                              <p:val>
                                                <p:strVal val="#ppt_x"/>
                                              </p:val>
                                            </p:tav>
                                          </p:tavLst>
                                        </p:anim>
                                        <p:anim calcmode="lin" valueType="num">
                                          <p:cBhvr additive="base">
                                            <p:cTn id="16"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7184"/>
            <a:chOff x="4388795" y="199351"/>
            <a:chExt cx="3414409" cy="111718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defRPr kumimoji="0" sz="5400" b="0" i="0" u="none" strike="noStrike" cap="none" spc="0" normalizeH="0" baseline="0">
                  <a:ln>
                    <a:noFill/>
                  </a:ln>
                  <a:solidFill>
                    <a:prstClr val="black"/>
                  </a:solidFill>
                  <a:effectLst/>
                  <a:uLnTx/>
                  <a:uFillTx/>
                  <a:latin typeface="Geometr415 Blk BT" panose="020B0802020204020303"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
          <p:nvSpPr>
            <p:cNvPr id="4" name="文本框 3"/>
            <p:cNvSpPr txBox="1"/>
            <p:nvPr/>
          </p:nvSpPr>
          <p:spPr>
            <a:xfrm>
              <a:off x="4507151" y="794565"/>
              <a:ext cx="3177700" cy="52197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业务建议</a:t>
              </a:r>
            </a:p>
          </p:txBody>
        </p:sp>
      </p:gr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680" y="2107565"/>
            <a:ext cx="2454910" cy="2214468"/>
            <a:chOff x="6585160" y="1274751"/>
            <a:chExt cx="2454998" cy="656667"/>
          </a:xfrm>
        </p:grpSpPr>
        <p:sp>
          <p:nvSpPr>
            <p:cNvPr id="13" name="矩形 12"/>
            <p:cNvSpPr/>
            <p:nvPr/>
          </p:nvSpPr>
          <p:spPr>
            <a:xfrm>
              <a:off x="6585160" y="1467071"/>
              <a:ext cx="2454998" cy="464347"/>
            </a:xfrm>
            <a:prstGeom prst="rect">
              <a:avLst/>
            </a:prstGeom>
          </p:spPr>
          <p:txBody>
            <a:bodyPr wrap="square">
              <a:spAutoFit/>
              <a:scene3d>
                <a:camera prst="orthographicFront"/>
                <a:lightRig rig="threePt" dir="t"/>
              </a:scene3d>
              <a:sp3d contourW="12700"/>
            </a:bodyPr>
            <a:lstStyle/>
            <a:p>
              <a:pPr algn="ctr">
                <a:lnSpc>
                  <a:spcPct val="120000"/>
                </a:lnSpc>
                <a:buClrTx/>
                <a:buSzTx/>
                <a:buNone/>
              </a:pPr>
              <a:r>
                <a:rPr lang="zh-CN" altLang="en-US" sz="1600" b="1" dirty="0">
                  <a:solidFill>
                    <a:schemeClr val="tx1">
                      <a:lumMod val="50000"/>
                      <a:lumOff val="50000"/>
                    </a:schemeClr>
                  </a:solidFill>
                </a:rPr>
                <a:t>1)用户评分容易出现恶意评分现象。</a:t>
              </a:r>
            </a:p>
            <a:p>
              <a:pPr algn="ctr">
                <a:lnSpc>
                  <a:spcPct val="120000"/>
                </a:lnSpc>
                <a:buClrTx/>
                <a:buSzTx/>
                <a:buNone/>
              </a:pPr>
              <a:r>
                <a:rPr lang="zh-CN" altLang="en-US" sz="1600" b="1" dirty="0">
                  <a:solidFill>
                    <a:schemeClr val="tx1">
                      <a:lumMod val="50000"/>
                      <a:lumOff val="50000"/>
                    </a:schemeClr>
                  </a:solidFill>
                </a:rPr>
                <a:t>2)会有广告、引战和不文明信息等低素质的评论出现。</a:t>
              </a:r>
            </a:p>
          </p:txBody>
        </p:sp>
        <p:sp>
          <p:nvSpPr>
            <p:cNvPr id="14" name="矩形 13"/>
            <p:cNvSpPr/>
            <p:nvPr/>
          </p:nvSpPr>
          <p:spPr>
            <a:xfrm>
              <a:off x="6691672" y="1274751"/>
              <a:ext cx="2241974" cy="1255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核心问题及解决</a:t>
              </a:r>
            </a:p>
          </p:txBody>
        </p:sp>
      </p:grpSp>
      <p:grpSp>
        <p:nvGrpSpPr>
          <p:cNvPr id="15" name="组合 14"/>
          <p:cNvGrpSpPr/>
          <p:nvPr/>
        </p:nvGrpSpPr>
        <p:grpSpPr>
          <a:xfrm>
            <a:off x="4868500" y="2107596"/>
            <a:ext cx="2454998" cy="4766792"/>
            <a:chOff x="6585160" y="1274751"/>
            <a:chExt cx="2454998" cy="4766792"/>
          </a:xfrm>
        </p:grpSpPr>
        <p:sp>
          <p:nvSpPr>
            <p:cNvPr id="16" name="矩形 15"/>
            <p:cNvSpPr/>
            <p:nvPr/>
          </p:nvSpPr>
          <p:spPr>
            <a:xfrm>
              <a:off x="6585160" y="1820698"/>
              <a:ext cx="2454998" cy="42208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50000"/>
                      <a:lumOff val="50000"/>
                    </a:schemeClr>
                  </a:solidFill>
                </a:rPr>
                <a:t>1)游戏的评分公平公正公开，让我们的游戏分数榜单成为玩家们心中最权威可信的。</a:t>
              </a:r>
            </a:p>
            <a:p>
              <a:pPr algn="ctr">
                <a:lnSpc>
                  <a:spcPct val="120000"/>
                </a:lnSpc>
              </a:pPr>
              <a:r>
                <a:rPr lang="zh-CN" altLang="en-US" sz="1600" b="1" dirty="0">
                  <a:solidFill>
                    <a:schemeClr val="tx1">
                      <a:lumMod val="50000"/>
                      <a:lumOff val="50000"/>
                    </a:schemeClr>
                  </a:solidFill>
                </a:rPr>
                <a:t>2)游戏社区及时清除低素质的评论，确保玩家们在友好和谐的环境下交流。让它成为以分享游戏体验和结识游戏好友为目的的社区。</a:t>
              </a:r>
            </a:p>
            <a:p>
              <a:pPr algn="ctr">
                <a:lnSpc>
                  <a:spcPct val="120000"/>
                </a:lnSpc>
              </a:pPr>
              <a:r>
                <a:rPr lang="zh-CN" altLang="en-US" sz="1600" b="1" dirty="0">
                  <a:solidFill>
                    <a:schemeClr val="tx1">
                      <a:lumMod val="50000"/>
                      <a:lumOff val="50000"/>
                    </a:schemeClr>
                  </a:solidFill>
                </a:rPr>
                <a:t>3)保证论坛中有一批大神级玩家，鼓励他们经常发布一些高质量的游戏攻略供玩家学习。</a:t>
              </a:r>
            </a:p>
          </p:txBody>
        </p:sp>
        <p:sp>
          <p:nvSpPr>
            <p:cNvPr id="17" name="矩形 16"/>
            <p:cNvSpPr/>
            <p:nvPr/>
          </p:nvSpPr>
          <p:spPr>
            <a:xfrm>
              <a:off x="6691672" y="1274751"/>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目标</a:t>
              </a:r>
            </a:p>
          </p:txBody>
        </p:sp>
      </p:grpSp>
      <p:grpSp>
        <p:nvGrpSpPr>
          <p:cNvPr id="18" name="组合 17"/>
          <p:cNvGrpSpPr/>
          <p:nvPr/>
        </p:nvGrpSpPr>
        <p:grpSpPr>
          <a:xfrm>
            <a:off x="8614548" y="2107596"/>
            <a:ext cx="2454998" cy="2849092"/>
            <a:chOff x="6585160" y="1274751"/>
            <a:chExt cx="2454998" cy="2849092"/>
          </a:xfrm>
        </p:grpSpPr>
        <p:sp>
          <p:nvSpPr>
            <p:cNvPr id="19" name="矩形 18"/>
            <p:cNvSpPr/>
            <p:nvPr/>
          </p:nvSpPr>
          <p:spPr>
            <a:xfrm>
              <a:off x="6585160" y="1820698"/>
              <a:ext cx="2454998" cy="2303145"/>
            </a:xfrm>
            <a:prstGeom prst="rect">
              <a:avLst/>
            </a:prstGeom>
          </p:spPr>
          <p:txBody>
            <a:bodyPr wrap="square">
              <a:spAutoFit/>
              <a:scene3d>
                <a:camera prst="orthographicFront"/>
                <a:lightRig rig="threePt" dir="t"/>
              </a:scene3d>
              <a:sp3d contourW="12700"/>
            </a:bodyPr>
            <a:lstStyle/>
            <a:p>
              <a:pPr algn="ctr">
                <a:lnSpc>
                  <a:spcPct val="120000"/>
                </a:lnSpc>
                <a:buClrTx/>
                <a:buSzTx/>
                <a:buNone/>
              </a:pPr>
              <a:r>
                <a:rPr lang="zh-CN" altLang="en-US" sz="1600" b="1" dirty="0">
                  <a:solidFill>
                    <a:schemeClr val="tx1">
                      <a:lumMod val="50000"/>
                      <a:lumOff val="50000"/>
                    </a:schemeClr>
                  </a:solidFill>
                </a:rPr>
                <a:t>1)广告收入。接收一些高质量游戏厂商的广告，帮助它们宣传，让玩家了解到这些优质游戏，同时还能赚取广告费用。</a:t>
              </a:r>
            </a:p>
            <a:p>
              <a:pPr algn="ctr">
                <a:lnSpc>
                  <a:spcPct val="120000"/>
                </a:lnSpc>
                <a:buClrTx/>
                <a:buSzTx/>
                <a:buNone/>
              </a:pPr>
              <a:r>
                <a:rPr lang="zh-CN" altLang="en-US" sz="1600" b="1" dirty="0">
                  <a:solidFill>
                    <a:schemeClr val="tx1">
                      <a:lumMod val="50000"/>
                      <a:lumOff val="50000"/>
                    </a:schemeClr>
                  </a:solidFill>
                </a:rPr>
                <a:t>2)渠道分成。为Steam、腾讯等游戏平台导入一定的流量，从而带来一定的分成。</a:t>
              </a:r>
            </a:p>
            <a:p>
              <a:pPr algn="ctr">
                <a:lnSpc>
                  <a:spcPct val="120000"/>
                </a:lnSpc>
                <a:buClrTx/>
                <a:buSzTx/>
                <a:buNone/>
              </a:pPr>
              <a:r>
                <a:rPr lang="zh-CN" altLang="en-US" sz="1600" b="1" dirty="0">
                  <a:solidFill>
                    <a:schemeClr val="tx1">
                      <a:lumMod val="50000"/>
                      <a:lumOff val="50000"/>
                    </a:schemeClr>
                  </a:solidFill>
                </a:rPr>
                <a:t>3)收费开通和续订VIP会员。VIP能帮助用户解锁更华丽好看的称号、背景和头像框等。</a:t>
              </a:r>
              <a:endParaRPr lang="zh-CN" altLang="en-US" sz="1200" dirty="0">
                <a:solidFill>
                  <a:schemeClr val="tx1">
                    <a:lumMod val="50000"/>
                    <a:lumOff val="50000"/>
                  </a:schemeClr>
                </a:solidFill>
              </a:endParaRPr>
            </a:p>
          </p:txBody>
        </p:sp>
        <p:sp>
          <p:nvSpPr>
            <p:cNvPr id="20" name="矩形 19"/>
            <p:cNvSpPr/>
            <p:nvPr/>
          </p:nvSpPr>
          <p:spPr>
            <a:xfrm>
              <a:off x="6691672" y="1274751"/>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效益</a:t>
              </a:r>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2" fill="hold" nodeType="afterEffect" p14:presetBounceEnd="60000">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14:bounceEnd="60000">
                                          <p:cBhvr additive="base">
                                            <p:cTn id="23"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0000">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14:bounceEnd="60000">
                                          <p:cBhvr additive="base">
                                            <p:cTn id="27"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60000">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14:bounceEnd="60000">
                                          <p:cBhvr additive="base">
                                            <p:cTn id="31"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1+#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1+#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1" fmla="*/ 0 w 3505845"/>
              <a:gd name="connsiteY0-2" fmla="*/ 0 h 4673580"/>
              <a:gd name="connsiteX1-3" fmla="*/ 3505845 w 3505845"/>
              <a:gd name="connsiteY1-4" fmla="*/ 0 h 4673580"/>
              <a:gd name="connsiteX2-5" fmla="*/ 3486795 w 3505845"/>
              <a:gd name="connsiteY2-6" fmla="*/ 2247900 h 4673580"/>
              <a:gd name="connsiteX3-7" fmla="*/ 3505845 w 3505845"/>
              <a:gd name="connsiteY3-8" fmla="*/ 4673580 h 4673580"/>
              <a:gd name="connsiteX4-9" fmla="*/ 0 w 3505845"/>
              <a:gd name="connsiteY4-10" fmla="*/ 4673580 h 4673580"/>
              <a:gd name="connsiteX5" fmla="*/ 0 w 3505845"/>
              <a:gd name="connsiteY5" fmla="*/ 0 h 4673580"/>
              <a:gd name="connsiteX0-11" fmla="*/ 0 w 3505845"/>
              <a:gd name="connsiteY0-12" fmla="*/ 0 h 4673580"/>
              <a:gd name="connsiteX1-13" fmla="*/ 3505845 w 3505845"/>
              <a:gd name="connsiteY1-14" fmla="*/ 0 h 4673580"/>
              <a:gd name="connsiteX2-15" fmla="*/ 3486795 w 3505845"/>
              <a:gd name="connsiteY2-16" fmla="*/ 2247900 h 4673580"/>
              <a:gd name="connsiteX3-17" fmla="*/ 3486795 w 3505845"/>
              <a:gd name="connsiteY3-18" fmla="*/ 3524250 h 4673580"/>
              <a:gd name="connsiteX4-19" fmla="*/ 3505845 w 3505845"/>
              <a:gd name="connsiteY4-20" fmla="*/ 4673580 h 4673580"/>
              <a:gd name="connsiteX5-21" fmla="*/ 0 w 3505845"/>
              <a:gd name="connsiteY5-22" fmla="*/ 4673580 h 4673580"/>
              <a:gd name="connsiteX6" fmla="*/ 0 w 3505845"/>
              <a:gd name="connsiteY6" fmla="*/ 0 h 4673580"/>
              <a:gd name="connsiteX0-23" fmla="*/ 0 w 3505845"/>
              <a:gd name="connsiteY0-24" fmla="*/ 0 h 4673580"/>
              <a:gd name="connsiteX1-25" fmla="*/ 3505845 w 3505845"/>
              <a:gd name="connsiteY1-26" fmla="*/ 0 h 4673580"/>
              <a:gd name="connsiteX2-27" fmla="*/ 3486795 w 3505845"/>
              <a:gd name="connsiteY2-28" fmla="*/ 2247900 h 4673580"/>
              <a:gd name="connsiteX3-29" fmla="*/ 3467745 w 3505845"/>
              <a:gd name="connsiteY3-30" fmla="*/ 2857500 h 4673580"/>
              <a:gd name="connsiteX4-31" fmla="*/ 3486795 w 3505845"/>
              <a:gd name="connsiteY4-32" fmla="*/ 3524250 h 4673580"/>
              <a:gd name="connsiteX5-33" fmla="*/ 3505845 w 3505845"/>
              <a:gd name="connsiteY5-34" fmla="*/ 4673580 h 4673580"/>
              <a:gd name="connsiteX6-35" fmla="*/ 0 w 3505845"/>
              <a:gd name="connsiteY6-36" fmla="*/ 4673580 h 4673580"/>
              <a:gd name="connsiteX7" fmla="*/ 0 w 3505845"/>
              <a:gd name="connsiteY7" fmla="*/ 0 h 4673580"/>
              <a:gd name="connsiteX0-37" fmla="*/ 3467745 w 3559185"/>
              <a:gd name="connsiteY0-38" fmla="*/ 2857500 h 4673580"/>
              <a:gd name="connsiteX1-39" fmla="*/ 3486795 w 3559185"/>
              <a:gd name="connsiteY1-40" fmla="*/ 3524250 h 4673580"/>
              <a:gd name="connsiteX2-41" fmla="*/ 3505845 w 3559185"/>
              <a:gd name="connsiteY2-42" fmla="*/ 4673580 h 4673580"/>
              <a:gd name="connsiteX3-43" fmla="*/ 0 w 3559185"/>
              <a:gd name="connsiteY3-44" fmla="*/ 4673580 h 4673580"/>
              <a:gd name="connsiteX4-45" fmla="*/ 0 w 3559185"/>
              <a:gd name="connsiteY4-46" fmla="*/ 0 h 4673580"/>
              <a:gd name="connsiteX5-47" fmla="*/ 3505845 w 3559185"/>
              <a:gd name="connsiteY5-48" fmla="*/ 0 h 4673580"/>
              <a:gd name="connsiteX6-49" fmla="*/ 3486795 w 3559185"/>
              <a:gd name="connsiteY6-50" fmla="*/ 2247900 h 4673580"/>
              <a:gd name="connsiteX7-51" fmla="*/ 3559185 w 3559185"/>
              <a:gd name="connsiteY7-52" fmla="*/ 2948940 h 4673580"/>
              <a:gd name="connsiteX0-53" fmla="*/ 3467745 w 3505845"/>
              <a:gd name="connsiteY0-54" fmla="*/ 2857500 h 4673580"/>
              <a:gd name="connsiteX1-55" fmla="*/ 3486795 w 3505845"/>
              <a:gd name="connsiteY1-56" fmla="*/ 3524250 h 4673580"/>
              <a:gd name="connsiteX2-57" fmla="*/ 3505845 w 3505845"/>
              <a:gd name="connsiteY2-58" fmla="*/ 4673580 h 4673580"/>
              <a:gd name="connsiteX3-59" fmla="*/ 0 w 3505845"/>
              <a:gd name="connsiteY3-60" fmla="*/ 4673580 h 4673580"/>
              <a:gd name="connsiteX4-61" fmla="*/ 0 w 3505845"/>
              <a:gd name="connsiteY4-62" fmla="*/ 0 h 4673580"/>
              <a:gd name="connsiteX5-63" fmla="*/ 3505845 w 3505845"/>
              <a:gd name="connsiteY5-64" fmla="*/ 0 h 4673580"/>
              <a:gd name="connsiteX6-65" fmla="*/ 3486795 w 3505845"/>
              <a:gd name="connsiteY6-66" fmla="*/ 2247900 h 4673580"/>
              <a:gd name="connsiteX0-67" fmla="*/ 3486795 w 3505845"/>
              <a:gd name="connsiteY0-68" fmla="*/ 3524250 h 4673580"/>
              <a:gd name="connsiteX1-69" fmla="*/ 3505845 w 3505845"/>
              <a:gd name="connsiteY1-70" fmla="*/ 4673580 h 4673580"/>
              <a:gd name="connsiteX2-71" fmla="*/ 0 w 3505845"/>
              <a:gd name="connsiteY2-72" fmla="*/ 4673580 h 4673580"/>
              <a:gd name="connsiteX3-73" fmla="*/ 0 w 3505845"/>
              <a:gd name="connsiteY3-74" fmla="*/ 0 h 4673580"/>
              <a:gd name="connsiteX4-75" fmla="*/ 3505845 w 3505845"/>
              <a:gd name="connsiteY4-76" fmla="*/ 0 h 4673580"/>
              <a:gd name="connsiteX5-77" fmla="*/ 3486795 w 3505845"/>
              <a:gd name="connsiteY5-78" fmla="*/ 2247900 h 4673580"/>
              <a:gd name="connsiteX0-79" fmla="*/ 3515978 w 3515978"/>
              <a:gd name="connsiteY0-80" fmla="*/ 3524250 h 4673580"/>
              <a:gd name="connsiteX1-81" fmla="*/ 3505845 w 3515978"/>
              <a:gd name="connsiteY1-82" fmla="*/ 4673580 h 4673580"/>
              <a:gd name="connsiteX2-83" fmla="*/ 0 w 3515978"/>
              <a:gd name="connsiteY2-84" fmla="*/ 4673580 h 4673580"/>
              <a:gd name="connsiteX3-85" fmla="*/ 0 w 3515978"/>
              <a:gd name="connsiteY3-86" fmla="*/ 0 h 4673580"/>
              <a:gd name="connsiteX4-87" fmla="*/ 3505845 w 3515978"/>
              <a:gd name="connsiteY4-88" fmla="*/ 0 h 4673580"/>
              <a:gd name="connsiteX5-89" fmla="*/ 3486795 w 3515978"/>
              <a:gd name="connsiteY5-90" fmla="*/ 2247900 h 4673580"/>
              <a:gd name="connsiteX0-91" fmla="*/ 3506250 w 3506869"/>
              <a:gd name="connsiteY0-92" fmla="*/ 3524250 h 4673580"/>
              <a:gd name="connsiteX1-93" fmla="*/ 3505845 w 3506869"/>
              <a:gd name="connsiteY1-94" fmla="*/ 4673580 h 4673580"/>
              <a:gd name="connsiteX2-95" fmla="*/ 0 w 3506869"/>
              <a:gd name="connsiteY2-96" fmla="*/ 4673580 h 4673580"/>
              <a:gd name="connsiteX3-97" fmla="*/ 0 w 3506869"/>
              <a:gd name="connsiteY3-98" fmla="*/ 0 h 4673580"/>
              <a:gd name="connsiteX4-99" fmla="*/ 3505845 w 3506869"/>
              <a:gd name="connsiteY4-100" fmla="*/ 0 h 4673580"/>
              <a:gd name="connsiteX5-101" fmla="*/ 3486795 w 3506869"/>
              <a:gd name="connsiteY5-102" fmla="*/ 2247900 h 4673580"/>
              <a:gd name="connsiteX0-103" fmla="*/ 3506250 w 3506869"/>
              <a:gd name="connsiteY0-104" fmla="*/ 3524250 h 4673580"/>
              <a:gd name="connsiteX1-105" fmla="*/ 3505845 w 3506869"/>
              <a:gd name="connsiteY1-106" fmla="*/ 4673580 h 4673580"/>
              <a:gd name="connsiteX2-107" fmla="*/ 0 w 3506869"/>
              <a:gd name="connsiteY2-108" fmla="*/ 4673580 h 4673580"/>
              <a:gd name="connsiteX3-109" fmla="*/ 0 w 3506869"/>
              <a:gd name="connsiteY3-110" fmla="*/ 0 h 4673580"/>
              <a:gd name="connsiteX4-111" fmla="*/ 3505845 w 3506869"/>
              <a:gd name="connsiteY4-112" fmla="*/ 0 h 4673580"/>
              <a:gd name="connsiteX5-113" fmla="*/ 3496523 w 3506869"/>
              <a:gd name="connsiteY5-114" fmla="*/ 2247900 h 4673580"/>
              <a:gd name="connsiteX0-115" fmla="*/ 3506250 w 3525963"/>
              <a:gd name="connsiteY0-116" fmla="*/ 3524250 h 4673580"/>
              <a:gd name="connsiteX1-117" fmla="*/ 3505845 w 3525963"/>
              <a:gd name="connsiteY1-118" fmla="*/ 4673580 h 4673580"/>
              <a:gd name="connsiteX2-119" fmla="*/ 0 w 3525963"/>
              <a:gd name="connsiteY2-120" fmla="*/ 4673580 h 4673580"/>
              <a:gd name="connsiteX3-121" fmla="*/ 0 w 3525963"/>
              <a:gd name="connsiteY3-122" fmla="*/ 0 h 4673580"/>
              <a:gd name="connsiteX4-123" fmla="*/ 3505845 w 3525963"/>
              <a:gd name="connsiteY4-124" fmla="*/ 0 h 4673580"/>
              <a:gd name="connsiteX5-125" fmla="*/ 3525706 w 3525963"/>
              <a:gd name="connsiteY5-126" fmla="*/ 2257628 h 4673580"/>
              <a:gd name="connsiteX0-127" fmla="*/ 3506250 w 3516372"/>
              <a:gd name="connsiteY0-128" fmla="*/ 3524250 h 4673580"/>
              <a:gd name="connsiteX1-129" fmla="*/ 3505845 w 3516372"/>
              <a:gd name="connsiteY1-130" fmla="*/ 4673580 h 4673580"/>
              <a:gd name="connsiteX2-131" fmla="*/ 0 w 3516372"/>
              <a:gd name="connsiteY2-132" fmla="*/ 4673580 h 4673580"/>
              <a:gd name="connsiteX3-133" fmla="*/ 0 w 3516372"/>
              <a:gd name="connsiteY3-134" fmla="*/ 0 h 4673580"/>
              <a:gd name="connsiteX4-135" fmla="*/ 3505845 w 3516372"/>
              <a:gd name="connsiteY4-136" fmla="*/ 0 h 4673580"/>
              <a:gd name="connsiteX5-137" fmla="*/ 3515978 w 3516372"/>
              <a:gd name="connsiteY5-138" fmla="*/ 2257628 h 4673580"/>
              <a:gd name="connsiteX0-139" fmla="*/ 3506250 w 3506869"/>
              <a:gd name="connsiteY0-140" fmla="*/ 3524250 h 4673580"/>
              <a:gd name="connsiteX1-141" fmla="*/ 3505845 w 3506869"/>
              <a:gd name="connsiteY1-142" fmla="*/ 4673580 h 4673580"/>
              <a:gd name="connsiteX2-143" fmla="*/ 0 w 3506869"/>
              <a:gd name="connsiteY2-144" fmla="*/ 4673580 h 4673580"/>
              <a:gd name="connsiteX3-145" fmla="*/ 0 w 3506869"/>
              <a:gd name="connsiteY3-146" fmla="*/ 0 h 4673580"/>
              <a:gd name="connsiteX4-147" fmla="*/ 3505845 w 3506869"/>
              <a:gd name="connsiteY4-148" fmla="*/ 0 h 4673580"/>
              <a:gd name="connsiteX5-149" fmla="*/ 3496523 w 3506869"/>
              <a:gd name="connsiteY5-150" fmla="*/ 2257628 h 46735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grpSp>
      <p:sp>
        <p:nvSpPr>
          <p:cNvPr id="6" name="文本框 5"/>
          <p:cNvSpPr txBox="1"/>
          <p:nvPr/>
        </p:nvSpPr>
        <p:spPr>
          <a:xfrm>
            <a:off x="3504877" y="3602275"/>
            <a:ext cx="5839795" cy="76835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需求规格说明书</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panose="020B0503020204020204" charset="-122"/>
              <a:cs typeface="+mn-cs"/>
            </a:endParaRP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902741916"/>
  <p:tag name="KSO_WM_UNIT_PLACING_PICTURE_USER_VIEWPORT" val="{&quot;height&quot;:7633,&quot;width&quot;:83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1210</Words>
  <Application>Microsoft Office PowerPoint</Application>
  <PresentationFormat>宽屏</PresentationFormat>
  <Paragraphs>180</Paragraphs>
  <Slides>40</Slides>
  <Notes>30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40</vt:i4>
      </vt:variant>
    </vt:vector>
  </HeadingPairs>
  <TitlesOfParts>
    <vt:vector size="44" baseType="lpstr">
      <vt:lpstr>Geometr415 Blk BT</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鑫奇 杨</cp:lastModifiedBy>
  <cp:revision>75</cp:revision>
  <dcterms:created xsi:type="dcterms:W3CDTF">2017-05-25T01:38:00Z</dcterms:created>
  <dcterms:modified xsi:type="dcterms:W3CDTF">2020-06-09T11:14:49Z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