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Sheet1!$F$2:$F$4</c:f>
              <c:numCache>
                <c:formatCode>General</c:formatCode>
                <c:ptCount val="3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</c:numCache>
            </c:numRef>
          </c:cat>
          <c:val>
            <c:numRef>
              <c:f>Sheet1!$G$2:$G$4</c:f>
              <c:numCache>
                <c:formatCode>0.00%</c:formatCode>
                <c:ptCount val="3"/>
                <c:pt idx="0">
                  <c:v>0.4778</c:v>
                </c:pt>
                <c:pt idx="1">
                  <c:v>0.3262</c:v>
                </c:pt>
                <c:pt idx="2">
                  <c:v>0.1501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21072032"/>
        <c:axId val="-121472704"/>
      </c:barChart>
      <c:catAx>
        <c:axId val="-12107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472704"/>
        <c:crosses val="autoZero"/>
        <c:auto val="1"/>
        <c:lblAlgn val="ctr"/>
        <c:lblOffset val="100"/>
        <c:noMultiLvlLbl val="0"/>
      </c:catAx>
      <c:valAx>
        <c:axId val="-1214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072032"/>
        <c:crossesAt val="0.0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74F2-3D7F-7B46-99A1-27B1E9D78F92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ED05-84CB-B846-A7F6-7F85CDAA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John_Hopfield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Hopfield Neural Network Solving Shortest path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Hopfield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5169" cy="4351338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Hopfield network</a:t>
            </a:r>
            <a:r>
              <a:rPr lang="en-US" dirty="0"/>
              <a:t> is a form of 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recurrent artificial neural network</a:t>
            </a:r>
            <a:r>
              <a:rPr lang="en-US" dirty="0" smtClean="0"/>
              <a:t> </a:t>
            </a:r>
            <a:r>
              <a:rPr lang="en-US" dirty="0"/>
              <a:t> popularized by </a:t>
            </a:r>
            <a:r>
              <a:rPr lang="en-US" dirty="0">
                <a:hlinkClick r:id="rId2" tooltip="John Hopfield"/>
              </a:rPr>
              <a:t>John Hopfield</a:t>
            </a:r>
            <a:r>
              <a:rPr lang="en-US" dirty="0"/>
              <a:t> in </a:t>
            </a:r>
            <a:r>
              <a:rPr lang="en-US" dirty="0" smtClean="0"/>
              <a:t>1982.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serve </a:t>
            </a:r>
            <a:r>
              <a:rPr lang="en-US" dirty="0"/>
              <a:t>as </a:t>
            </a:r>
            <a:r>
              <a:rPr lang="en-US" dirty="0" smtClean="0"/>
              <a:t>content-addressable memory</a:t>
            </a:r>
            <a:r>
              <a:rPr lang="en-US" dirty="0"/>
              <a:t> systems with </a:t>
            </a:r>
            <a:r>
              <a:rPr lang="en-US" dirty="0" smtClean="0"/>
              <a:t>binary </a:t>
            </a:r>
            <a:r>
              <a:rPr lang="en-US" dirty="0"/>
              <a:t> threshold </a:t>
            </a:r>
            <a:r>
              <a:rPr lang="en-US" dirty="0" smtClean="0"/>
              <a:t>nodes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365125"/>
            <a:ext cx="4710112" cy="57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HNN for SP                              </a:t>
            </a:r>
            <a:br>
              <a:rPr lang="en-US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Graph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Directed graph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G=(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u="sng" dirty="0" smtClean="0">
                <a:solidFill>
                  <a:schemeClr val="accent1"/>
                </a:solidFill>
              </a:rPr>
              <a:t>arc(</a:t>
            </a:r>
            <a:r>
              <a:rPr lang="en-US" i="1" u="sng" dirty="0" err="1" smtClean="0">
                <a:solidFill>
                  <a:schemeClr val="accent1"/>
                </a:solidFill>
              </a:rPr>
              <a:t>i</a:t>
            </a:r>
            <a:r>
              <a:rPr lang="en-US" u="sng" dirty="0" err="1" smtClean="0">
                <a:solidFill>
                  <a:schemeClr val="accent1"/>
                </a:solidFill>
              </a:rPr>
              <a:t>,</a:t>
            </a:r>
            <a:r>
              <a:rPr lang="en-US" i="1" u="sng" dirty="0" err="1" smtClean="0">
                <a:solidFill>
                  <a:schemeClr val="accent1"/>
                </a:solidFill>
              </a:rPr>
              <a:t>j</a:t>
            </a:r>
            <a:r>
              <a:rPr lang="en-US" u="sng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has nonnegative cost of </a:t>
            </a:r>
            <a:r>
              <a:rPr lang="en-US" i="1" u="sng" dirty="0" err="1" smtClean="0">
                <a:solidFill>
                  <a:schemeClr val="accent1">
                    <a:lumMod val="75000"/>
                  </a:schemeClr>
                </a:solidFill>
              </a:rPr>
              <a:t>Cij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Distance from source to destination  </a:t>
            </a:r>
            <a:r>
              <a:rPr lang="en-US" i="1" u="sng" dirty="0" err="1" smtClean="0">
                <a:solidFill>
                  <a:schemeClr val="accent1"/>
                </a:solidFill>
              </a:rPr>
              <a:t>Lsd</a:t>
            </a:r>
            <a:r>
              <a:rPr lang="en-US" i="1" u="sng" dirty="0" smtClean="0">
                <a:solidFill>
                  <a:schemeClr val="accent1"/>
                </a:solidFill>
              </a:rPr>
              <a:t> </a:t>
            </a:r>
            <a:r>
              <a:rPr lang="en-US" u="sng" dirty="0">
                <a:solidFill>
                  <a:schemeClr val="accent1"/>
                </a:solidFill>
              </a:rPr>
              <a:t>= ∑ </a:t>
            </a:r>
            <a:r>
              <a:rPr lang="en-US" i="1" u="sng" dirty="0" err="1" smtClean="0">
                <a:solidFill>
                  <a:schemeClr val="accent1"/>
                </a:solidFill>
              </a:rPr>
              <a:t>Cij</a:t>
            </a:r>
            <a:r>
              <a:rPr lang="en-US" i="1" u="sng" dirty="0" smtClean="0">
                <a:solidFill>
                  <a:schemeClr val="accent1"/>
                </a:solidFill>
              </a:rPr>
              <a:t> </a:t>
            </a:r>
            <a:r>
              <a:rPr lang="en-US" u="sng" dirty="0" smtClean="0">
                <a:solidFill>
                  <a:schemeClr val="accent1"/>
                </a:solidFill>
              </a:rPr>
              <a:t>thus</a:t>
            </a:r>
            <a:r>
              <a:rPr lang="en-US" u="sng" dirty="0">
                <a:solidFill>
                  <a:schemeClr val="accent1"/>
                </a:solidFill>
              </a:rPr>
              <a:t>, (</a:t>
            </a:r>
            <a:r>
              <a:rPr lang="en-US" i="1" u="sng" dirty="0" err="1">
                <a:solidFill>
                  <a:schemeClr val="accent1"/>
                </a:solidFill>
              </a:rPr>
              <a:t>i</a:t>
            </a:r>
            <a:r>
              <a:rPr lang="en-US" u="sng" dirty="0">
                <a:solidFill>
                  <a:schemeClr val="accent1"/>
                </a:solidFill>
              </a:rPr>
              <a:t>, </a:t>
            </a:r>
            <a:r>
              <a:rPr lang="en-US" i="1" u="sng" dirty="0">
                <a:solidFill>
                  <a:schemeClr val="accent1"/>
                </a:solidFill>
              </a:rPr>
              <a:t>j</a:t>
            </a:r>
            <a:r>
              <a:rPr lang="en-US" u="sng" dirty="0">
                <a:solidFill>
                  <a:schemeClr val="accent1"/>
                </a:solidFill>
              </a:rPr>
              <a:t>)∈</a:t>
            </a:r>
            <a:r>
              <a:rPr lang="en-US" i="1" u="sng" dirty="0">
                <a:solidFill>
                  <a:schemeClr val="accent1"/>
                </a:solidFill>
              </a:rPr>
              <a:t>P</a:t>
            </a:r>
            <a:r>
              <a:rPr lang="en-US" i="1" dirty="0"/>
              <a:t>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/>
              <a:t>F</a:t>
            </a:r>
            <a:r>
              <a:rPr lang="en-US" dirty="0" smtClean="0"/>
              <a:t>inding </a:t>
            </a:r>
            <a:r>
              <a:rPr lang="en-US" dirty="0"/>
              <a:t>a path from </a:t>
            </a:r>
            <a:r>
              <a:rPr lang="en-US" i="1" dirty="0" smtClean="0"/>
              <a:t>source </a:t>
            </a:r>
            <a:r>
              <a:rPr lang="en-US" dirty="0"/>
              <a:t>to </a:t>
            </a:r>
            <a:r>
              <a:rPr lang="en-US" i="1" dirty="0" smtClean="0"/>
              <a:t>destination </a:t>
            </a:r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minimum</a:t>
            </a:r>
            <a:r>
              <a:rPr lang="en-US" dirty="0"/>
              <a:t> </a:t>
            </a:r>
            <a:r>
              <a:rPr lang="en-US" dirty="0" smtClean="0"/>
              <a:t>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HNN for SP                              </a:t>
            </a:r>
            <a:br>
              <a:rPr lang="en-US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Output and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568"/>
            <a:ext cx="5845000" cy="14182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6683"/>
            <a:ext cx="3050193" cy="730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9622" y="4002144"/>
            <a:ext cx="4146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 = output</a:t>
            </a: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U</a:t>
            </a:r>
            <a:r>
              <a:rPr lang="en-US" sz="2400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= input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 = external Bias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T</a:t>
            </a:r>
            <a:r>
              <a:rPr lang="en-US" sz="2400" baseline="-25000" dirty="0" err="1" smtClean="0">
                <a:solidFill>
                  <a:schemeClr val="accent1"/>
                </a:solidFill>
              </a:rPr>
              <a:t>ij</a:t>
            </a:r>
            <a:r>
              <a:rPr lang="en-US" sz="2400" dirty="0" smtClean="0">
                <a:solidFill>
                  <a:schemeClr val="accent1"/>
                </a:solidFill>
              </a:rPr>
              <a:t> = connection matrix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01110"/>
            <a:ext cx="20828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28" y="365125"/>
            <a:ext cx="4460833" cy="54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HNN for SP                              </a:t>
            </a:r>
            <a:br>
              <a:rPr lang="en-US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Dynamics of HNN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343645"/>
            <a:ext cx="2870200" cy="9271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51" y="2476995"/>
            <a:ext cx="22606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393" y="3301813"/>
            <a:ext cx="166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τ</a:t>
            </a:r>
            <a:r>
              <a:rPr lang="en-US" sz="1200" dirty="0"/>
              <a:t> </a:t>
            </a:r>
            <a:r>
              <a:rPr lang="en-US" sz="1200" dirty="0" smtClean="0"/>
              <a:t>circuit’s </a:t>
            </a:r>
            <a:r>
              <a:rPr lang="en-US" sz="1200" dirty="0"/>
              <a:t>time constant </a:t>
            </a:r>
            <a:endParaRPr lang="en-US" sz="12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74950" y="3434616"/>
            <a:ext cx="3550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Hopfield (1984) shown that for symmetric </a:t>
            </a:r>
            <a:r>
              <a:rPr lang="en-US" i="1" dirty="0"/>
              <a:t>T </a:t>
            </a:r>
            <a:r>
              <a:rPr lang="en-US" dirty="0"/>
              <a:t>with sufficiently large </a:t>
            </a:r>
            <a:r>
              <a:rPr lang="en-US" dirty="0" err="1"/>
              <a:t>λ</a:t>
            </a:r>
            <a:r>
              <a:rPr lang="en-US" i="1" dirty="0" err="1"/>
              <a:t>i</a:t>
            </a:r>
            <a:r>
              <a:rPr lang="en-US" dirty="0"/>
              <a:t>, the dynamics of the neurons follow a gradient descent of the quadratic energy function.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149462" y="2675463"/>
            <a:ext cx="2912334" cy="26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HNN for SP                              </a:t>
            </a:r>
            <a:br>
              <a:rPr lang="en-US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Energy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562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μ1 </a:t>
            </a:r>
            <a:r>
              <a:rPr lang="en-US" dirty="0"/>
              <a:t>minimizes total length of a </a:t>
            </a:r>
            <a:r>
              <a:rPr lang="en-US" dirty="0" smtClean="0"/>
              <a:t>path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μ2 </a:t>
            </a:r>
            <a:r>
              <a:rPr lang="en-US" dirty="0" smtClean="0"/>
              <a:t>penalty </a:t>
            </a:r>
            <a:r>
              <a:rPr lang="en-US" dirty="0"/>
              <a:t>to </a:t>
            </a:r>
            <a:r>
              <a:rPr lang="en-US" dirty="0" smtClean="0"/>
              <a:t>including nonexistent path into solution</a:t>
            </a:r>
            <a:endParaRPr lang="en-US" dirty="0"/>
          </a:p>
          <a:p>
            <a:r>
              <a:rPr lang="en-US" dirty="0" smtClean="0"/>
              <a:t>μ3 number of incoming arc equal outgoing arc</a:t>
            </a:r>
          </a:p>
          <a:p>
            <a:r>
              <a:rPr lang="en-US" dirty="0" smtClean="0"/>
              <a:t>μ4 pushes </a:t>
            </a:r>
            <a:r>
              <a:rPr lang="en-US" dirty="0"/>
              <a:t>the state of the neural network to converge </a:t>
            </a:r>
            <a:endParaRPr lang="en-US" dirty="0" smtClean="0"/>
          </a:p>
          <a:p>
            <a:r>
              <a:rPr lang="en-US" dirty="0" smtClean="0"/>
              <a:t>μ5 preference of include </a:t>
            </a:r>
            <a:r>
              <a:rPr lang="en-US" dirty="0" err="1" smtClean="0"/>
              <a:t>V</a:t>
            </a:r>
            <a:r>
              <a:rPr lang="en-US" altLang="zh-CN" baseline="-25000" dirty="0" err="1" smtClean="0"/>
              <a:t>ds</a:t>
            </a:r>
            <a:r>
              <a:rPr lang="en-US" dirty="0" smtClean="0"/>
              <a:t> as part of solution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99" y="1690688"/>
            <a:ext cx="5339109" cy="25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HNN for SP                              </a:t>
            </a:r>
            <a:br>
              <a:rPr lang="en-US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Connection Matrix and Biases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6" y="1910351"/>
            <a:ext cx="22606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47" y="1782128"/>
            <a:ext cx="4134140" cy="195615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8" y="2570751"/>
            <a:ext cx="2870200" cy="927100"/>
          </a:xfrm>
        </p:spPr>
      </p:pic>
      <p:sp>
        <p:nvSpPr>
          <p:cNvPr id="8" name="Frame 7"/>
          <p:cNvSpPr/>
          <p:nvPr/>
        </p:nvSpPr>
        <p:spPr>
          <a:xfrm>
            <a:off x="319045" y="1604626"/>
            <a:ext cx="7447975" cy="2225096"/>
          </a:xfrm>
          <a:prstGeom prst="frame">
            <a:avLst>
              <a:gd name="adj1" fmla="val 6721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3258" y="3421016"/>
            <a:ext cx="320886" cy="600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9" y="4313447"/>
            <a:ext cx="5045168" cy="1651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4" y="5743691"/>
            <a:ext cx="2336930" cy="873619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243740" y="4044007"/>
            <a:ext cx="11223911" cy="2722552"/>
          </a:xfrm>
          <a:prstGeom prst="frame">
            <a:avLst>
              <a:gd name="adj1" fmla="val 609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17" y="4389120"/>
            <a:ext cx="5755893" cy="1500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17" y="5760786"/>
            <a:ext cx="5045168" cy="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HNN for SP                              </a:t>
            </a:r>
            <a:br>
              <a:rPr lang="en-US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533940"/>
              </p:ext>
            </p:extLst>
          </p:nvPr>
        </p:nvGraphicFramePr>
        <p:xfrm>
          <a:off x="838200" y="1857372"/>
          <a:ext cx="3986213" cy="446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9543"/>
                <a:gridCol w="1926670"/>
              </a:tblGrid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Parameter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Value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µ1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 smtClean="0">
                          <a:effectLst/>
                        </a:rPr>
                        <a:t>950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>
                          <a:effectLst/>
                        </a:rPr>
                        <a:t>µ2</a:t>
                      </a:r>
                      <a:endParaRPr lang="is-I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>
                          <a:effectLst/>
                        </a:rPr>
                        <a:t>2500</a:t>
                      </a:r>
                      <a:endParaRPr lang="is-I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µ3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>
                          <a:effectLst/>
                        </a:rPr>
                        <a:t>1500</a:t>
                      </a:r>
                      <a:endParaRPr lang="is-I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µ4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µ5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>
                          <a:effectLst/>
                        </a:rPr>
                        <a:t>2500</a:t>
                      </a:r>
                      <a:endParaRPr lang="is-I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0.0001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 dirty="0">
                          <a:effectLst/>
                        </a:rPr>
                        <a:t>0.00001</a:t>
                      </a:r>
                      <a:endParaRPr lang="nb-N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0.00001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𝜆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input update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>
                          <a:effectLst/>
                        </a:rPr>
                        <a:t>1000</a:t>
                      </a:r>
                      <a:endParaRPr lang="is-I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274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graph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>
                          <a:effectLst/>
                        </a:rPr>
                        <a:t>5000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HNN for SP                              </a:t>
            </a:r>
            <a:br>
              <a:rPr lang="en-US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Result and Discussion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Compare with Dijkstra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00750" y="3086100"/>
            <a:ext cx="5753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Advantage</a:t>
            </a:r>
            <a:r>
              <a:rPr lang="en-US" sz="2800" dirty="0" smtClean="0"/>
              <a:t>: </a:t>
            </a:r>
            <a:r>
              <a:rPr lang="en-US" sz="2800" dirty="0"/>
              <a:t>C</a:t>
            </a:r>
            <a:r>
              <a:rPr lang="en-US" altLang="zh-CN" sz="2800" dirty="0" smtClean="0"/>
              <a:t>haracteristic of ANN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accent1"/>
                </a:solidFill>
              </a:rPr>
              <a:t>Disadvantage</a:t>
            </a:r>
            <a:r>
              <a:rPr lang="en-US" sz="2800" dirty="0" smtClean="0"/>
              <a:t>: Converge to local minimum</a:t>
            </a:r>
            <a:endParaRPr lang="en-US" sz="2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28071"/>
              </p:ext>
            </p:extLst>
          </p:nvPr>
        </p:nvGraphicFramePr>
        <p:xfrm>
          <a:off x="488949" y="2143125"/>
          <a:ext cx="521176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210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DengXian</vt:lpstr>
      <vt:lpstr>Arial</vt:lpstr>
      <vt:lpstr>Office Theme</vt:lpstr>
      <vt:lpstr>Hopfield Neural Network Solving Shortest path problem</vt:lpstr>
      <vt:lpstr>Hopfield Neural Network</vt:lpstr>
      <vt:lpstr>Modeling HNN for SP                               Graph</vt:lpstr>
      <vt:lpstr>Modeling HNN for SP                               Output and Input</vt:lpstr>
      <vt:lpstr>Modeling HNN for SP                               Dynamics of HNN</vt:lpstr>
      <vt:lpstr>Modeling HNN for SP                               Energy Function</vt:lpstr>
      <vt:lpstr>Modeling HNN for SP                               Connection Matrix and Biases</vt:lpstr>
      <vt:lpstr>Modeling HNN for SP                               Implementation</vt:lpstr>
      <vt:lpstr>Modeling HNN for SP                               Result and Discussion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Hopfield Neural Network</dc:title>
  <dc:creator>Shu He</dc:creator>
  <cp:lastModifiedBy>Shu He</cp:lastModifiedBy>
  <cp:revision>21</cp:revision>
  <dcterms:created xsi:type="dcterms:W3CDTF">2017-12-10T23:08:59Z</dcterms:created>
  <dcterms:modified xsi:type="dcterms:W3CDTF">2017-12-11T06:09:15Z</dcterms:modified>
</cp:coreProperties>
</file>