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7"/>
  </p:notesMasterIdLst>
  <p:sldIdLst>
    <p:sldId id="256" r:id="rId5"/>
    <p:sldId id="257" r:id="rId6"/>
    <p:sldId id="258" r:id="rId7"/>
    <p:sldId id="265" r:id="rId8"/>
    <p:sldId id="262" r:id="rId9"/>
    <p:sldId id="259" r:id="rId10"/>
    <p:sldId id="263" r:id="rId11"/>
    <p:sldId id="268" r:id="rId12"/>
    <p:sldId id="269" r:id="rId13"/>
    <p:sldId id="267" r:id="rId14"/>
    <p:sldId id="266" r:id="rId15"/>
    <p:sldId id="270" r:id="rId16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93CC4A3-5445-4609-AEF2-8B31C688A22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FFC918-7E3D-4516-A1B4-B38477D8383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00C0FF-C8D3-47C1-A646-BFF64B7296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FFC918-7E3D-4516-A1B4-B38477D8383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00C0FF-C8D3-47C1-A646-BFF64B7296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FFC918-7E3D-4516-A1B4-B38477D8383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00C0FF-C8D3-47C1-A646-BFF64B7296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7"/>
          <p:cNvPicPr>
            <a:picLocks noChangeAspect="1"/>
          </p:cNvPicPr>
          <p:nvPr/>
        </p:nvPicPr>
        <p:blipFill>
          <a:blip r:embed="rId2"/>
          <a:srcRect l="2812" t="3610" r="2812" b="3056"/>
          <a:stretch>
            <a:fillRect/>
          </a:stretch>
        </p:blipFill>
        <p:spPr>
          <a:xfrm>
            <a:off x="0" y="0"/>
            <a:ext cx="9156700" cy="6838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65338" y="2428875"/>
            <a:ext cx="5362575" cy="571500"/>
          </a:xfrm>
        </p:spPr>
        <p:txBody>
          <a:bodyPr/>
          <a:lstStyle>
            <a:lvl1pPr algn="ctr">
              <a:lnSpc>
                <a:spcPct val="110000"/>
              </a:lnSpc>
              <a:defRPr sz="3200"/>
            </a:lvl1pPr>
          </a:lstStyle>
          <a:p>
            <a:pPr lvl="0" fontAlgn="base"/>
            <a:r>
              <a:rPr lang="zh-CN" altLang="zh-CN" strike="noStrike" noProof="0"/>
              <a:t>单击此处编辑母版标题样式</a:t>
            </a:r>
            <a:endParaRPr lang="zh-CN" altLang="zh-CN" strike="noStrike" noProof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68513" y="3143250"/>
            <a:ext cx="5356225" cy="488950"/>
          </a:xfrm>
        </p:spPr>
        <p:txBody>
          <a:bodyPr/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zh-CN" strike="noStrike" noProof="0"/>
              <a:t>单击此处编辑母版副标题样式</a:t>
            </a:r>
            <a:endParaRPr lang="zh-CN" altLang="zh-CN" strike="noStrike" noProof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6B6DC23-F8E8-4426-9FCA-305F5415D3A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82C62D4-6E36-4CA6-9DEC-FA7710AAA03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A44D15F-6D19-4F91-AE96-3BB44126C75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A44D15F-6D19-4F91-AE96-3BB44126C75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19188"/>
            <a:ext cx="4032250" cy="505618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2963" y="1119188"/>
            <a:ext cx="4033837" cy="505618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A44D15F-6D19-4F91-AE96-3BB44126C75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A44D15F-6D19-4F91-AE96-3BB44126C75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A44D15F-6D19-4F91-AE96-3BB44126C75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A44D15F-6D19-4F91-AE96-3BB44126C75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A44D15F-6D19-4F91-AE96-3BB44126C75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FFC918-7E3D-4516-A1B4-B38477D8383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00C0FF-C8D3-47C1-A646-BFF64B7296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A44D15F-6D19-4F91-AE96-3BB44126C75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A44D15F-6D19-4F91-AE96-3BB44126C75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2575" y="152400"/>
            <a:ext cx="2054225" cy="602297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52400"/>
            <a:ext cx="6011862" cy="60229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A44D15F-6D19-4F91-AE96-3BB44126C75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7"/>
          <p:cNvPicPr>
            <a:picLocks noChangeAspect="1"/>
          </p:cNvPicPr>
          <p:nvPr/>
        </p:nvPicPr>
        <p:blipFill>
          <a:blip r:embed="rId2"/>
          <a:srcRect l="2812" t="3610" r="2812" b="3056"/>
          <a:stretch>
            <a:fillRect/>
          </a:stretch>
        </p:blipFill>
        <p:spPr>
          <a:xfrm>
            <a:off x="0" y="0"/>
            <a:ext cx="9156700" cy="6838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65338" y="2428875"/>
            <a:ext cx="5362575" cy="571500"/>
          </a:xfrm>
        </p:spPr>
        <p:txBody>
          <a:bodyPr/>
          <a:lstStyle>
            <a:lvl1pPr algn="ctr">
              <a:lnSpc>
                <a:spcPct val="110000"/>
              </a:lnSpc>
              <a:defRPr sz="3200"/>
            </a:lvl1pPr>
          </a:lstStyle>
          <a:p>
            <a:pPr lvl="0" fontAlgn="base"/>
            <a:r>
              <a:rPr lang="zh-CN" altLang="zh-CN" strike="noStrike" noProof="0"/>
              <a:t>单击此处编辑母版标题样式</a:t>
            </a:r>
            <a:endParaRPr lang="zh-CN" altLang="zh-CN" strike="noStrike" noProof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68513" y="3143250"/>
            <a:ext cx="5356225" cy="488950"/>
          </a:xfrm>
        </p:spPr>
        <p:txBody>
          <a:bodyPr/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zh-CN" strike="noStrike" noProof="0"/>
              <a:t>单击此处编辑母版副标题样式</a:t>
            </a:r>
            <a:endParaRPr lang="zh-CN" altLang="zh-CN" strike="noStrike" noProof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6B6DC23-F8E8-4426-9FCA-305F5415D3A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068FCC-B86A-4327-9368-9488D9935D5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20590A-571E-4A62-8C0D-D48FC6F0DE4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20590A-571E-4A62-8C0D-D48FC6F0DE4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19188"/>
            <a:ext cx="4032250" cy="505618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2963" y="1119188"/>
            <a:ext cx="4033837" cy="505618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20590A-571E-4A62-8C0D-D48FC6F0DE4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20590A-571E-4A62-8C0D-D48FC6F0DE4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20590A-571E-4A62-8C0D-D48FC6F0DE4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20590A-571E-4A62-8C0D-D48FC6F0DE4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FFC918-7E3D-4516-A1B4-B38477D8383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00C0FF-C8D3-47C1-A646-BFF64B7296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20590A-571E-4A62-8C0D-D48FC6F0DE4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20590A-571E-4A62-8C0D-D48FC6F0DE4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20590A-571E-4A62-8C0D-D48FC6F0DE4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2575" y="152400"/>
            <a:ext cx="2054225" cy="602297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52400"/>
            <a:ext cx="6011862" cy="60229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20590A-571E-4A62-8C0D-D48FC6F0DE4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FFC918-7E3D-4516-A1B4-B38477D8383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00C0FF-C8D3-47C1-A646-BFF64B7296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FFC918-7E3D-4516-A1B4-B38477D8383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00C0FF-C8D3-47C1-A646-BFF64B7296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FFC918-7E3D-4516-A1B4-B38477D8383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00C0FF-C8D3-47C1-A646-BFF64B7296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FFC918-7E3D-4516-A1B4-B38477D8383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00C0FF-C8D3-47C1-A646-BFF64B7296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FFC918-7E3D-4516-A1B4-B38477D8383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00C0FF-C8D3-47C1-A646-BFF64B7296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FFC918-7E3D-4516-A1B4-B38477D8383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00C0FF-C8D3-47C1-A646-BFF64B7296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85750"/>
            <a:r>
              <a:rPr lang="zh-CN" altLang="zh-CN" dirty="0"/>
              <a:t>第二级</a:t>
            </a:r>
            <a:endParaRPr lang="zh-CN" altLang="zh-CN" dirty="0"/>
          </a:p>
          <a:p>
            <a:pPr lvl="2" indent="-228600"/>
            <a:r>
              <a:rPr lang="zh-CN" altLang="zh-CN" dirty="0"/>
              <a:t>第三级</a:t>
            </a:r>
            <a:endParaRPr lang="zh-CN" altLang="zh-CN" dirty="0"/>
          </a:p>
          <a:p>
            <a:pPr lvl="3" indent="-228600"/>
            <a:r>
              <a:rPr lang="zh-CN" altLang="zh-CN" dirty="0"/>
              <a:t>第四级</a:t>
            </a:r>
            <a:endParaRPr lang="zh-CN" altLang="zh-CN" dirty="0"/>
          </a:p>
          <a:p>
            <a:pPr lvl="4" indent="-22860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FFC918-7E3D-4516-A1B4-B38477D8383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00C0FF-C8D3-47C1-A646-BFF64B7296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2"/>
          <p:cNvSpPr>
            <a:spLocks noGrp="1"/>
          </p:cNvSpPr>
          <p:nvPr>
            <p:ph type="title"/>
          </p:nvPr>
        </p:nvSpPr>
        <p:spPr>
          <a:xfrm>
            <a:off x="468313" y="152400"/>
            <a:ext cx="8218487" cy="711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2" name="Rectangle 3"/>
          <p:cNvSpPr>
            <a:spLocks noGrp="1"/>
          </p:cNvSpPr>
          <p:nvPr>
            <p:ph type="body"/>
          </p:nvPr>
        </p:nvSpPr>
        <p:spPr>
          <a:xfrm>
            <a:off x="468313" y="1119188"/>
            <a:ext cx="8218487" cy="5056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0"/>
            <a:r>
              <a:rPr lang="zh-CN" altLang="zh-CN" dirty="0"/>
              <a:t>第二级</a:t>
            </a:r>
            <a:endParaRPr lang="zh-CN" altLang="zh-CN" dirty="0"/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A44D15F-6D19-4F91-AE96-3BB44126C75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ts val="1800"/>
        </a:spcBef>
        <a:spcAft>
          <a:spcPct val="0"/>
        </a:spcAft>
        <a:buClr>
          <a:schemeClr val="accent1"/>
        </a:buClr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57505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2"/>
          <p:cNvSpPr>
            <a:spLocks noGrp="1"/>
          </p:cNvSpPr>
          <p:nvPr>
            <p:ph type="title"/>
          </p:nvPr>
        </p:nvSpPr>
        <p:spPr>
          <a:xfrm>
            <a:off x="468313" y="152400"/>
            <a:ext cx="8218487" cy="711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3076" name="Rectangle 3"/>
          <p:cNvSpPr>
            <a:spLocks noGrp="1"/>
          </p:cNvSpPr>
          <p:nvPr>
            <p:ph type="body"/>
          </p:nvPr>
        </p:nvSpPr>
        <p:spPr>
          <a:xfrm>
            <a:off x="468313" y="1119188"/>
            <a:ext cx="8218487" cy="5056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0"/>
            <a:r>
              <a:rPr lang="zh-CN" altLang="zh-CN" dirty="0"/>
              <a:t>第二级</a:t>
            </a:r>
            <a:endParaRPr lang="zh-CN" altLang="zh-CN" dirty="0"/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20590A-571E-4A62-8C0D-D48FC6F0DE4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ts val="1800"/>
        </a:spcBef>
        <a:spcAft>
          <a:spcPct val="0"/>
        </a:spcAft>
        <a:buClr>
          <a:schemeClr val="accent1"/>
        </a:buClr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57505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vert="horz" wrap="square" lIns="91440" tIns="45720" rIns="91440" bIns="45720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 algn="ctr" eaLnBrk="1" hangingPunct="1">
              <a:lnSpc>
                <a:spcPct val="110000"/>
              </a:lnSpc>
            </a:pPr>
            <a:r>
              <a:rPr lang="zh-CN" altLang="zh-CN" sz="3200" dirty="0"/>
              <a:t>综合课程设计说明</a:t>
            </a:r>
            <a:endParaRPr lang="zh-CN" altLang="zh-CN" sz="3200" dirty="0"/>
          </a:p>
        </p:txBody>
      </p:sp>
      <p:sp>
        <p:nvSpPr>
          <p:cNvPr id="7170" name="Rectangle 3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chemeClr val="accent1"/>
              </a:buClr>
              <a:buSzTx/>
              <a:buFontTx/>
              <a:defRPr/>
            </a:lvl1pPr>
            <a:lvl2pPr marL="457200" lvl="1" indent="-99695" algn="ctr">
              <a:buClrTx/>
              <a:buSzTx/>
              <a:buFontTx/>
              <a:defRPr/>
            </a:lvl2pPr>
            <a:lvl3pPr marL="914400" lvl="2" indent="0" algn="ctr">
              <a:buClrTx/>
              <a:buSzTx/>
              <a:buFontTx/>
              <a:defRPr/>
            </a:lvl3pPr>
            <a:lvl4pPr marL="1371600" lvl="3" indent="0" algn="ctr">
              <a:buClrTx/>
              <a:buSzTx/>
              <a:buFontTx/>
              <a:defRPr/>
            </a:lvl4pPr>
            <a:lvl5pPr marL="1828800" lvl="4" indent="0" algn="ctr">
              <a:buClrTx/>
              <a:buSzTx/>
              <a:buFontTx/>
              <a:defRPr/>
            </a:lvl5pPr>
          </a:lstStyle>
          <a:p>
            <a:pPr marL="0" lvl="0" indent="0" algn="ctr" eaLnBrk="1" hangingPunct="1">
              <a:buNone/>
            </a:pPr>
            <a:r>
              <a:rPr lang="zh-CN" altLang="zh-CN" sz="1400" dirty="0">
                <a:solidFill>
                  <a:schemeClr val="bg1"/>
                </a:solidFill>
              </a:rPr>
              <a:t>学生版本</a:t>
            </a:r>
            <a:endParaRPr lang="zh-CN" altLang="zh-CN" sz="1400" dirty="0">
              <a:solidFill>
                <a:schemeClr val="bg1"/>
              </a:solidFill>
            </a:endParaRPr>
          </a:p>
        </p:txBody>
      </p:sp>
      <p:sp>
        <p:nvSpPr>
          <p:cNvPr id="7171" name="Rectangle 2"/>
          <p:cNvSpPr>
            <a:spLocks noGrp="1"/>
          </p:cNvSpPr>
          <p:nvPr/>
        </p:nvSpPr>
        <p:spPr>
          <a:xfrm>
            <a:off x="1939925" y="1892300"/>
            <a:ext cx="5834063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</a:rPr>
              <a:t>综合课程设计说明</a:t>
            </a:r>
            <a:endParaRPr lang="zh-CN" altLang="en-US" sz="4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172" name="Rectangle 2"/>
          <p:cNvSpPr>
            <a:spLocks noGrp="1"/>
          </p:cNvSpPr>
          <p:nvPr/>
        </p:nvSpPr>
        <p:spPr>
          <a:xfrm>
            <a:off x="1939925" y="3886200"/>
            <a:ext cx="5834063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学生版</a:t>
            </a:r>
            <a:b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20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23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.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 idx="4294967295"/>
          </p:nvPr>
        </p:nvSpPr>
        <p:spPr>
          <a:xfrm>
            <a:off x="628650" y="69850"/>
            <a:ext cx="7886700" cy="1325563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b="1" dirty="0"/>
              <a:t>提交材料说明</a:t>
            </a:r>
            <a:endParaRPr lang="zh-CN" altLang="zh-CN" dirty="0"/>
          </a:p>
        </p:txBody>
      </p:sp>
      <p:sp>
        <p:nvSpPr>
          <p:cNvPr id="16386" name="内容占位符 2"/>
          <p:cNvSpPr>
            <a:spLocks noGrp="1"/>
          </p:cNvSpPr>
          <p:nvPr>
            <p:ph idx="4294967295"/>
          </p:nvPr>
        </p:nvSpPr>
        <p:spPr>
          <a:xfrm>
            <a:off x="628650" y="1735138"/>
            <a:ext cx="7886700" cy="4351337"/>
          </a:xfrm>
        </p:spPr>
        <p:txBody>
          <a:bodyPr vert="horz" wrap="square" lIns="91440" tIns="45720" rIns="91440" bIns="45720" anchor="t" anchorCtr="0"/>
          <a:p>
            <a:pPr marL="0" indent="0" eaLnBrk="1" hangingPunct="1"/>
            <a:r>
              <a:rPr lang="zh-CN" altLang="en-US" b="1" dirty="0"/>
              <a:t>1、计算机使用技能培训中，学生根据自学内容完成一个小型制作并提交电子档给指导教师；（电子档：以姓名+学号命名）</a:t>
            </a:r>
            <a:endParaRPr lang="zh-CN" altLang="en-US" b="1" dirty="0"/>
          </a:p>
          <a:p>
            <a:pPr marL="0" indent="0" eaLnBrk="1" hangingPunct="1"/>
            <a:r>
              <a:rPr lang="zh-CN" altLang="en-US" b="1" dirty="0"/>
              <a:t>2、一份源程序代码给指导教师； </a:t>
            </a:r>
            <a:endParaRPr lang="zh-CN" altLang="en-US" b="1" dirty="0"/>
          </a:p>
          <a:p>
            <a:pPr marL="0" indent="0" eaLnBrk="1" hangingPunct="1"/>
            <a:r>
              <a:rPr lang="zh-CN" altLang="en-US" b="1" dirty="0"/>
              <a:t>3、课程设计报告纸质版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69863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b="1" dirty="0"/>
              <a:t>学生常见问题汇总</a:t>
            </a:r>
            <a:endParaRPr lang="zh-CN" altLang="zh-CN" b="1" dirty="0"/>
          </a:p>
        </p:txBody>
      </p:sp>
      <p:sp>
        <p:nvSpPr>
          <p:cNvPr id="8194" name="Rectangle 3"/>
          <p:cNvSpPr>
            <a:spLocks noGrp="1"/>
          </p:cNvSpPr>
          <p:nvPr>
            <p:ph type="body" idx="4294967295"/>
          </p:nvPr>
        </p:nvSpPr>
        <p:spPr>
          <a:xfrm>
            <a:off x="142875" y="1050925"/>
            <a:ext cx="8858250" cy="5543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Q1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：我对这个题目感兴趣，但是难度等级太低或太高，可以调整吗？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A1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：可以跟该题目的指导老师商量，根据学生实际情况调整题目要求，在增加或减少相应任务的情况下，可以调整难度等级。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调整流程：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在班级汇总表中写出更新后的题目等信息，并在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汇总表备注栏注明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调整的内容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，待学院审核后可调整。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Q2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：我对题目的方向感兴趣，但是题目的内容想做调整，可以吗？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A2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：可以跟该题目的指导老师商量，商定最终题目，调整流程参见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A1.</a:t>
            </a:r>
            <a:endParaRPr kumimoji="0" lang="en-US" altLang="zh-CN" sz="1800" b="1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Q3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：班级内题目不能重复吗？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A3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：学生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人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题，班级内的题目不能重复。前期已为每个学生指定指导老师，</a:t>
            </a:r>
            <a:r>
              <a:rPr lang="zh-CN" altLang="en-US" sz="1800" b="1" strike="noStrike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sym typeface="+mn-ea"/>
              </a:rPr>
              <a:t>为避免选题重复，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请同一指导老师名下的学生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自行协调选题。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或者可以和题目指导教师协商，增加一个和学生水平相当的题目。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调整流程：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在班级汇总表中写出调整后的题目等信息，并在备注栏注明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“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新拟定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”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，待学院审核后可调整。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Q4：如果一个组题目总数不够，怎么办？</a:t>
            </a:r>
            <a:endParaRPr kumimoji="0" lang="en-US" altLang="zh-CN" sz="1800" b="1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A4：请与教务科（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61831481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）联系。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69863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b="1" dirty="0"/>
              <a:t>学生常见问题汇总</a:t>
            </a:r>
            <a:r>
              <a:rPr lang="en-US" altLang="zh-CN" b="1" dirty="0"/>
              <a:t>-</a:t>
            </a:r>
            <a:r>
              <a:rPr lang="zh-CN" altLang="en-US" b="1" dirty="0"/>
              <a:t>续</a:t>
            </a:r>
            <a:endParaRPr lang="zh-CN" altLang="zh-CN" b="1" dirty="0"/>
          </a:p>
        </p:txBody>
      </p:sp>
      <p:sp>
        <p:nvSpPr>
          <p:cNvPr id="8194" name="Rectangle 3"/>
          <p:cNvSpPr>
            <a:spLocks noGrp="1"/>
          </p:cNvSpPr>
          <p:nvPr>
            <p:ph type="body" idx="4294967295"/>
          </p:nvPr>
        </p:nvSpPr>
        <p:spPr>
          <a:xfrm>
            <a:off x="142875" y="1050925"/>
            <a:ext cx="8858250" cy="5543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kumimoji="0" lang="en-US" altLang="zh-CN" sz="1800" b="1" i="0" u="none" strike="noStrike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Q4</a:t>
            </a:r>
            <a:r>
              <a:rPr kumimoji="0" lang="zh-CN" altLang="en-US" sz="1800" b="1" i="0" u="none" strike="noStrike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：我的基础较差，没办法选择难度等级高的题目，还能取得比较满意的分数吗？</a:t>
            </a:r>
            <a:endParaRPr kumimoji="0" lang="zh-CN" altLang="en-US" sz="1800" b="1" i="0" u="none" strike="noStrike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kumimoji="0" lang="en-US" altLang="zh-CN" sz="1800" b="1" i="0" u="none" strike="noStrike" kern="1200" cap="none" spc="0" normalizeH="0" baseline="0" noProof="1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A4</a:t>
            </a:r>
            <a:r>
              <a:rPr kumimoji="0" lang="zh-CN" altLang="en-US" sz="1800" b="1" i="0" u="none" strike="noStrike" kern="1200" cap="none" spc="0" normalizeH="0" baseline="0" noProof="1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：对于不同难度，会有与之相对应的分数。此外，计算机使用技能培训占</a:t>
            </a:r>
            <a:r>
              <a:rPr kumimoji="0" lang="en-US" altLang="zh-CN" sz="1800" b="1" i="0" u="none" strike="noStrike" kern="1200" cap="none" spc="0" normalizeH="0" baseline="0" noProof="1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1800" b="1" i="0" u="none" strike="noStrike" kern="1200" cap="none" spc="0" normalizeH="0" baseline="0" noProof="1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分，课设报告质量占</a:t>
            </a:r>
            <a:r>
              <a:rPr kumimoji="0" lang="en-US" altLang="zh-CN" sz="1800" b="1" i="0" u="none" strike="noStrike" kern="1200" cap="none" spc="0" normalizeH="0" baseline="0" noProof="1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30</a:t>
            </a:r>
            <a:r>
              <a:rPr kumimoji="0" lang="zh-CN" altLang="en-US" sz="1800" b="1" i="0" u="none" strike="noStrike" kern="1200" cap="none" spc="0" normalizeH="0" baseline="0" noProof="1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分，学生如果能认真撰写报告，并且完成使用技能培训，还是能取得不错的成绩。</a:t>
            </a:r>
            <a:endParaRPr kumimoji="0" lang="zh-CN" altLang="en-US" sz="1800" b="1" i="0" u="none" strike="noStrike" kern="1200" cap="none" spc="0" normalizeH="0" baseline="0" noProof="1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kumimoji="0" lang="en-US" altLang="zh-CN" sz="1800" b="1" i="0" u="none" strike="noStrike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Q5</a:t>
            </a:r>
            <a:r>
              <a:rPr kumimoji="0" lang="zh-CN" altLang="en-US" sz="1800" b="1" i="0" u="none" strike="noStrike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：教学班号是入学时的班号还是大类分流之后的班号？</a:t>
            </a:r>
            <a:endParaRPr kumimoji="0" lang="zh-CN" altLang="en-US" sz="1800" b="1" i="0" u="none" strike="noStrike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kumimoji="0" lang="en-US" altLang="zh-CN" sz="1800" b="1" i="0" u="none" strike="noStrike" kern="1200" cap="none" spc="0" normalizeH="0" baseline="0" noProof="1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A5</a:t>
            </a:r>
            <a:r>
              <a:rPr kumimoji="0" lang="zh-CN" altLang="en-US" sz="1800" b="1" i="0" u="none" strike="noStrike" kern="1200" cap="none" spc="0" normalizeH="0" baseline="0" noProof="1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：教学班号是指大类分流之后的班号。各位同学的教学班号可查看附件信息。</a:t>
            </a:r>
            <a:endParaRPr kumimoji="0" lang="zh-CN" altLang="en-US" sz="1800" b="1" i="0" u="none" strike="noStrike" kern="1200" cap="none" spc="0" normalizeH="0" baseline="0" noProof="1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lang="en-US" altLang="zh-CN" sz="1800" b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sym typeface="+mn-ea"/>
              </a:rPr>
              <a:t>Q6</a:t>
            </a:r>
            <a:r>
              <a:rPr lang="zh-CN" altLang="en-US" sz="1800" b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sym typeface="+mn-ea"/>
              </a:rPr>
              <a:t>：我想选其他班其他老师的题目，或者本班其他老师的题目，可以</a:t>
            </a:r>
            <a:r>
              <a:rPr lang="zh-CN" altLang="en-US" sz="1800" b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sym typeface="+mn-ea"/>
              </a:rPr>
              <a:t>吗？</a:t>
            </a:r>
            <a:endParaRPr lang="zh-CN" altLang="en-US" sz="1800" b="1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lang="en-US" altLang="zh-CN" sz="1800" b="1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sym typeface="+mn-ea"/>
              </a:rPr>
              <a:t>A6</a:t>
            </a:r>
            <a:r>
              <a:rPr lang="zh-CN" altLang="en-US" sz="1800" b="1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sym typeface="+mn-ea"/>
              </a:rPr>
              <a:t>：不建议。每个老师名下都已经安排</a:t>
            </a:r>
            <a:r>
              <a:rPr lang="zh-CN" altLang="en-US" sz="1800" b="1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sym typeface="+mn-ea"/>
              </a:rPr>
              <a:t>有一定数量的学生。请学生根据安排进行选题。如果对题目信息需要做修改，可以参照</a:t>
            </a:r>
            <a:r>
              <a:rPr lang="en-US" altLang="zh-CN" sz="1800" b="1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sym typeface="+mn-ea"/>
              </a:rPr>
              <a:t>Q1</a:t>
            </a:r>
            <a:r>
              <a:rPr lang="zh-CN" altLang="en-US" sz="1800" b="1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sym typeface="+mn-ea"/>
              </a:rPr>
              <a:t>、</a:t>
            </a:r>
            <a:r>
              <a:rPr lang="en-US" altLang="zh-CN" sz="1800" b="1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sym typeface="+mn-ea"/>
              </a:rPr>
              <a:t>Q2</a:t>
            </a:r>
            <a:r>
              <a:rPr lang="zh-CN" altLang="en-US" sz="1800" b="1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sym typeface="+mn-ea"/>
              </a:rPr>
              <a:t>、</a:t>
            </a:r>
            <a:r>
              <a:rPr lang="en-US" altLang="zh-CN" sz="1800" b="1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sym typeface="+mn-ea"/>
              </a:rPr>
              <a:t>Q3</a:t>
            </a:r>
            <a:r>
              <a:rPr lang="zh-CN" altLang="en-US" sz="1800" b="1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sym typeface="+mn-ea"/>
              </a:rPr>
              <a:t>的解答</a:t>
            </a:r>
            <a:r>
              <a:rPr lang="zh-CN" altLang="en-US" sz="1800" b="1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sym typeface="+mn-ea"/>
              </a:rPr>
              <a:t>进行。</a:t>
            </a:r>
            <a:endParaRPr kumimoji="0" lang="zh-CN" altLang="en-US" sz="1800" b="1" i="0" u="none" strike="noStrike" kern="1200" cap="none" spc="0" normalizeH="0" baseline="0" noProof="1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endParaRPr lang="zh-CN" altLang="en-US" sz="1800" b="1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endParaRPr kumimoji="0" lang="zh-CN" altLang="en-US" sz="1800" b="1" i="0" u="none" strike="noStrike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endParaRPr kumimoji="0" lang="zh-CN" altLang="en-US" sz="1800" b="1" i="0" u="none" strike="noStrike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endParaRPr kumimoji="0" lang="zh-CN" altLang="en-US" sz="1800" b="1" i="0" u="none" strike="noStrike" kern="1200" cap="none" spc="0" normalizeH="0" baseline="0" noProof="1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endParaRPr kumimoji="0" lang="zh-CN" altLang="en-US" sz="1800" b="1" i="0" u="none" strike="noStrike" kern="1200" cap="none" spc="0" normalizeH="0" baseline="0" noProof="1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dirty="0"/>
              <a:t>目的与意义</a:t>
            </a:r>
            <a:endParaRPr lang="zh-CN" altLang="zh-CN" dirty="0"/>
          </a:p>
        </p:txBody>
      </p:sp>
      <p:sp>
        <p:nvSpPr>
          <p:cNvPr id="8194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zh-CN" b="1" dirty="0">
                <a:solidFill>
                  <a:schemeClr val="tx1"/>
                </a:solidFill>
              </a:rPr>
              <a:t>通过本次课程设计，对先修专业课程做一个总结与提高；为后续课程的学习打下扎实的基础。</a:t>
            </a:r>
            <a:endParaRPr lang="zh-CN" altLang="zh-CN" b="1" dirty="0">
              <a:solidFill>
                <a:schemeClr val="tx1"/>
              </a:solidFill>
            </a:endParaRPr>
          </a:p>
          <a:p>
            <a:pPr eaLnBrk="1" hangingPunct="1"/>
            <a:r>
              <a:rPr lang="zh-CN" altLang="zh-CN" b="1" dirty="0">
                <a:solidFill>
                  <a:schemeClr val="tx1"/>
                </a:solidFill>
              </a:rPr>
              <a:t>让所有同学都能够</a:t>
            </a:r>
            <a:r>
              <a:rPr lang="zh-CN" altLang="zh-CN" b="1" dirty="0">
                <a:solidFill>
                  <a:srgbClr val="FF0000"/>
                </a:solidFill>
              </a:rPr>
              <a:t>独立完成</a:t>
            </a:r>
            <a:r>
              <a:rPr lang="zh-CN" altLang="zh-CN" b="1" dirty="0">
                <a:solidFill>
                  <a:schemeClr val="tx1"/>
                </a:solidFill>
              </a:rPr>
              <a:t>一个符合自己技术水平的项目开发，通过本次课程设计认识到自己的不足，通过导师辅导、自己查资料等各种手段解决问题，最终提高学习能力与技术开发水平。</a:t>
            </a:r>
            <a:endParaRPr lang="zh-CN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47625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dirty="0"/>
              <a:t>教学安排</a:t>
            </a:r>
            <a:endParaRPr lang="zh-CN" altLang="zh-CN" dirty="0"/>
          </a:p>
        </p:txBody>
      </p:sp>
      <p:sp>
        <p:nvSpPr>
          <p:cNvPr id="9218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时间：第</a:t>
            </a:r>
            <a:r>
              <a:rPr lang="en-US" altLang="zh-CN" b="1" dirty="0"/>
              <a:t>12</a:t>
            </a:r>
            <a:r>
              <a:rPr lang="zh-CN" altLang="en-US" b="1" dirty="0"/>
              <a:t>周完成</a:t>
            </a:r>
            <a:endParaRPr lang="zh-CN" altLang="en-US" b="1" dirty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b="1" dirty="0"/>
              <a:t>要求：</a:t>
            </a:r>
            <a:endParaRPr lang="zh-CN" altLang="en-US" b="1" dirty="0"/>
          </a:p>
          <a:p>
            <a:pPr lvl="1" indent="0" eaLnBrk="1" hangingPunct="1"/>
            <a:r>
              <a:rPr lang="zh-CN" altLang="en-US" b="1" dirty="0">
                <a:solidFill>
                  <a:schemeClr val="tx1"/>
                </a:solidFill>
              </a:rPr>
              <a:t>选择</a:t>
            </a:r>
            <a:r>
              <a:rPr lang="zh-CN" altLang="en-US" b="1" dirty="0">
                <a:solidFill>
                  <a:srgbClr val="FF0000"/>
                </a:solidFill>
              </a:rPr>
              <a:t>符合自己技术水平的题目</a:t>
            </a:r>
            <a:r>
              <a:rPr lang="zh-CN" altLang="en-US" b="1" dirty="0">
                <a:solidFill>
                  <a:schemeClr val="tx1"/>
                </a:solidFill>
              </a:rPr>
              <a:t>，不能选择到符合自己水平的题目，则和导师协商修改题目与任务书，经学院专家审核通过后按照新的任务书执行。</a:t>
            </a:r>
            <a:endParaRPr lang="zh-CN" altLang="en-US" b="1" dirty="0">
              <a:solidFill>
                <a:schemeClr val="tx1"/>
              </a:solidFill>
            </a:endParaRPr>
          </a:p>
          <a:p>
            <a:pPr lvl="1" indent="0" eaLnBrk="1" hangingPunct="1"/>
            <a:r>
              <a:rPr lang="zh-CN" altLang="en-US" b="1" dirty="0">
                <a:solidFill>
                  <a:schemeClr val="tx1"/>
                </a:solidFill>
              </a:rPr>
              <a:t>课程设计要求</a:t>
            </a:r>
            <a:r>
              <a:rPr lang="zh-CN" altLang="en-US" b="1" dirty="0">
                <a:solidFill>
                  <a:srgbClr val="FF0000"/>
                </a:solidFill>
              </a:rPr>
              <a:t>独立完成</a:t>
            </a:r>
            <a:r>
              <a:rPr lang="zh-CN" altLang="en-US" b="1" dirty="0">
                <a:solidFill>
                  <a:schemeClr val="tx1"/>
                </a:solidFill>
              </a:rPr>
              <a:t>，遇到困难应该及时向导师</a:t>
            </a:r>
            <a:r>
              <a:rPr lang="zh-CN" altLang="en-US" b="1" dirty="0">
                <a:solidFill>
                  <a:srgbClr val="FF0000"/>
                </a:solidFill>
              </a:rPr>
              <a:t>求助</a:t>
            </a:r>
            <a:r>
              <a:rPr lang="zh-CN" altLang="en-US" b="1" dirty="0">
                <a:solidFill>
                  <a:schemeClr val="tx1"/>
                </a:solidFill>
              </a:rPr>
              <a:t>。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47625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dirty="0"/>
              <a:t>教学安排（续）</a:t>
            </a:r>
            <a:endParaRPr lang="zh-CN" altLang="zh-CN" dirty="0"/>
          </a:p>
        </p:txBody>
      </p:sp>
      <p:sp>
        <p:nvSpPr>
          <p:cNvPr id="1024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课程设计成绩构成包括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个</a:t>
            </a:r>
            <a:r>
              <a:rPr lang="zh-CN" altLang="en-US" b="1" dirty="0"/>
              <a:t>方面：</a:t>
            </a:r>
            <a:endParaRPr lang="zh-CN" altLang="en-US" b="1" dirty="0">
              <a:solidFill>
                <a:schemeClr val="tx1"/>
              </a:solidFill>
            </a:endParaRPr>
          </a:p>
          <a:p>
            <a:pPr lvl="1" indent="0" eaLnBrk="1" hangingPunct="1"/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、计算机专业技能培训（</a:t>
            </a:r>
            <a:r>
              <a:rPr lang="en-US" altLang="zh-CN" b="1" dirty="0">
                <a:solidFill>
                  <a:srgbClr val="FF0000"/>
                </a:solidFill>
              </a:rPr>
              <a:t>60</a:t>
            </a:r>
            <a:r>
              <a:rPr lang="zh-CN" altLang="en-US" b="1" dirty="0">
                <a:solidFill>
                  <a:srgbClr val="FF0000"/>
                </a:solidFill>
              </a:rPr>
              <a:t>分）：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 indent="0" eaLnBrk="1" hangingPunct="1"/>
            <a:r>
              <a:rPr lang="zh-CN" altLang="en-US" b="1" dirty="0">
                <a:solidFill>
                  <a:schemeClr val="tx1"/>
                </a:solidFill>
              </a:rPr>
              <a:t>主要配合软件类先修课程（C/C++/Java/C#、数据结构与算法、计算机网络、数据库原理及应用等），培训学生软件开发的算法分析与设计能力、程序设计能力、编码与测试能力，让学生能够制作出一个小型应用系统。</a:t>
            </a:r>
            <a:endParaRPr lang="zh-CN" altLang="en-US" b="1" dirty="0">
              <a:solidFill>
                <a:schemeClr val="tx1"/>
              </a:solidFill>
            </a:endParaRPr>
          </a:p>
          <a:p>
            <a:pPr lvl="1" indent="0" eaLnBrk="1" hangingPunct="1"/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、计算机使用技能培训（</a:t>
            </a:r>
            <a:r>
              <a:rPr lang="en-US" altLang="zh-CN" b="1" dirty="0">
                <a:solidFill>
                  <a:srgbClr val="FF0000"/>
                </a:solidFill>
              </a:rPr>
              <a:t>10</a:t>
            </a:r>
            <a:r>
              <a:rPr lang="zh-CN" altLang="en-US" b="1" dirty="0">
                <a:solidFill>
                  <a:srgbClr val="FF0000"/>
                </a:solidFill>
              </a:rPr>
              <a:t>分）：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 indent="0" eaLnBrk="1" hangingPunct="1"/>
            <a:r>
              <a:rPr lang="zh-CN" altLang="en-US" b="1" dirty="0">
                <a:solidFill>
                  <a:schemeClr val="tx1"/>
                </a:solidFill>
              </a:rPr>
              <a:t>如word文字处理软件、Excel、PowerPoint、网站设计等。该部分任务学生自主完成。学生根据自学内容完成一个小型制作并提交电子档给指导教师，指导教师负责考查。</a:t>
            </a:r>
            <a:endParaRPr lang="zh-CN" altLang="en-US" b="1" dirty="0">
              <a:solidFill>
                <a:schemeClr val="tx1"/>
              </a:solidFill>
            </a:endParaRPr>
          </a:p>
          <a:p>
            <a:pPr lvl="1" indent="0" eaLnBrk="1" hangingPunct="1"/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、课程设计报告质量（</a:t>
            </a:r>
            <a:r>
              <a:rPr lang="en-US" altLang="zh-CN" b="1" dirty="0">
                <a:solidFill>
                  <a:srgbClr val="FF0000"/>
                </a:solidFill>
              </a:rPr>
              <a:t>30</a:t>
            </a:r>
            <a:r>
              <a:rPr lang="zh-CN" altLang="en-US" b="1" dirty="0">
                <a:solidFill>
                  <a:srgbClr val="FF0000"/>
                </a:solidFill>
              </a:rPr>
              <a:t>分）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69863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b="1" dirty="0"/>
              <a:t>教学安排（续）</a:t>
            </a:r>
            <a:endParaRPr lang="zh-CN" altLang="zh-CN" b="1" dirty="0"/>
          </a:p>
        </p:txBody>
      </p:sp>
      <p:sp>
        <p:nvSpPr>
          <p:cNvPr id="11266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要求：</a:t>
            </a:r>
            <a:endParaRPr lang="zh-CN" altLang="en-US" b="1" dirty="0"/>
          </a:p>
          <a:p>
            <a:pPr lvl="1" indent="0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</a:rPr>
              <a:t>第</a:t>
            </a:r>
            <a:r>
              <a:rPr lang="en-US" altLang="zh-CN" sz="2400" b="1" dirty="0">
                <a:solidFill>
                  <a:srgbClr val="FF0000"/>
                </a:solidFill>
              </a:rPr>
              <a:t>12</a:t>
            </a:r>
            <a:r>
              <a:rPr lang="zh-CN" altLang="en-US" sz="2400" b="1" dirty="0">
                <a:solidFill>
                  <a:srgbClr val="FF0000"/>
                </a:solidFill>
              </a:rPr>
              <a:t>周前</a:t>
            </a:r>
            <a:r>
              <a:rPr lang="zh-CN" altLang="en-US" sz="2400" b="1" dirty="0">
                <a:solidFill>
                  <a:schemeClr val="tx1"/>
                </a:solidFill>
              </a:rPr>
              <a:t>要完成课程设计和课程设计报告，最终要向导师</a:t>
            </a:r>
            <a:r>
              <a:rPr lang="zh-CN" altLang="en-US" sz="2400" b="1" dirty="0">
                <a:solidFill>
                  <a:srgbClr val="FF0000"/>
                </a:solidFill>
              </a:rPr>
              <a:t>演示可执行程序</a:t>
            </a:r>
            <a:r>
              <a:rPr lang="zh-CN" altLang="en-US" sz="2400" b="1" dirty="0">
                <a:solidFill>
                  <a:schemeClr val="tx1"/>
                </a:solidFill>
              </a:rPr>
              <a:t>，完成任务书要求的主要功能才能够及格。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lvl="1" indent="0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一旦发现</a:t>
            </a:r>
            <a:r>
              <a:rPr lang="zh-CN" altLang="en-US" sz="2400" b="1" dirty="0">
                <a:solidFill>
                  <a:srgbClr val="FF0000"/>
                </a:solidFill>
              </a:rPr>
              <a:t>抄袭</a:t>
            </a:r>
            <a:r>
              <a:rPr lang="zh-CN" altLang="en-US" sz="2400" b="1" dirty="0">
                <a:solidFill>
                  <a:schemeClr val="tx1"/>
                </a:solidFill>
              </a:rPr>
              <a:t>行为，直接给予</a:t>
            </a:r>
            <a:r>
              <a:rPr lang="zh-CN" altLang="en-US" sz="2400" b="1" dirty="0">
                <a:solidFill>
                  <a:srgbClr val="FF0000"/>
                </a:solidFill>
              </a:rPr>
              <a:t>0分</a:t>
            </a:r>
            <a:r>
              <a:rPr lang="zh-CN" altLang="en-US" sz="2400" b="1" dirty="0">
                <a:solidFill>
                  <a:schemeClr val="tx1"/>
                </a:solidFill>
              </a:rPr>
              <a:t>。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lvl="1" indent="0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学院</a:t>
            </a:r>
            <a:r>
              <a:rPr lang="zh-CN" altLang="en-US" sz="2400" b="1" dirty="0">
                <a:solidFill>
                  <a:srgbClr val="FF0000"/>
                </a:solidFill>
              </a:rPr>
              <a:t>抽查</a:t>
            </a:r>
            <a:r>
              <a:rPr lang="zh-CN" altLang="en-US" sz="2400" b="1" dirty="0">
                <a:solidFill>
                  <a:schemeClr val="tx1"/>
                </a:solidFill>
              </a:rPr>
              <a:t>将会检查课程设计报告、程序演示；并让同学现场写其完成的课程设计的部分代码，抽查不合格则课程设计认定不合格。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 idx="4294967295"/>
          </p:nvPr>
        </p:nvSpPr>
        <p:spPr>
          <a:xfrm>
            <a:off x="458788" y="98425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dirty="0"/>
              <a:t>计算机专业技能题目等级说明</a:t>
            </a:r>
            <a:endParaRPr lang="zh-CN" altLang="zh-CN" dirty="0"/>
          </a:p>
        </p:txBody>
      </p:sp>
      <p:sp>
        <p:nvSpPr>
          <p:cNvPr id="12290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8788" y="1600200"/>
            <a:ext cx="7651750" cy="795338"/>
          </a:xfrm>
        </p:spPr>
        <p:txBody>
          <a:bodyPr vert="horz" wrap="square" lIns="91440" tIns="45720" rIns="91440" bIns="45720" anchor="t" anchorCtr="0"/>
          <a:lstStyle>
            <a:lvl1pPr lvl="0">
              <a:buClr>
                <a:schemeClr val="accent1"/>
              </a:buClr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indent="-342900" eaLnBrk="1" hangingPunct="1"/>
            <a:r>
              <a:rPr lang="zh-CN" altLang="zh-CN" sz="2400" b="1" dirty="0"/>
              <a:t>计算机专业技能最高得分与题目难度相关，相关性见下表</a:t>
            </a:r>
            <a:endParaRPr lang="zh-CN" altLang="zh-CN" sz="2400" b="1" dirty="0"/>
          </a:p>
        </p:txBody>
      </p:sp>
      <p:graphicFrame>
        <p:nvGraphicFramePr>
          <p:cNvPr id="9220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1068388" y="2954338"/>
          <a:ext cx="7620000" cy="3287713"/>
        </p:xfrm>
        <a:graphic>
          <a:graphicData uri="http://schemas.openxmlformats.org/drawingml/2006/table">
            <a:tbl>
              <a:tblPr/>
              <a:tblGrid>
                <a:gridCol w="1501775"/>
                <a:gridCol w="1223962"/>
                <a:gridCol w="1222375"/>
                <a:gridCol w="1223963"/>
                <a:gridCol w="1223962"/>
                <a:gridCol w="1223963"/>
              </a:tblGrid>
              <a:tr h="1660300">
                <a:tc>
                  <a:txBody>
                    <a:bodyPr/>
                    <a:lstStyle>
                      <a:lvl1pPr>
                        <a:spcBef>
                          <a:spcPts val="18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1pPr>
                      <a:lvl2pPr marL="742950" indent="-38608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幼圆" panose="02010509060101010101" pitchFamily="49" charset="-122"/>
                          <a:sym typeface="宋体" panose="02010600030101010101" pitchFamily="2" charset="-122"/>
                        </a:rPr>
                        <a:t>题目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难度等级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宋体" panose="02010600030101010101" pitchFamily="2" charset="-122"/>
                        <a:ea typeface="幼圆" panose="020105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8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1pPr>
                      <a:lvl2pPr marL="742950" indent="-38608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幼圆" panose="02010509060101010101" pitchFamily="49" charset="-122"/>
                          <a:sym typeface="宋体" panose="02010600030101010101" pitchFamily="2" charset="-122"/>
                        </a:rPr>
                        <a:t>1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幼圆" panose="020105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8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1pPr>
                      <a:lvl2pPr marL="742950" indent="-38608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幼圆" panose="02010509060101010101" pitchFamily="49" charset="-122"/>
                          <a:sym typeface="宋体" panose="02010600030101010101" pitchFamily="2" charset="-122"/>
                        </a:rPr>
                        <a:t>2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幼圆" panose="020105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8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1pPr>
                      <a:lvl2pPr marL="742950" indent="-38608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幼圆" panose="02010509060101010101" pitchFamily="49" charset="-122"/>
                          <a:sym typeface="宋体" panose="02010600030101010101" pitchFamily="2" charset="-122"/>
                        </a:rPr>
                        <a:t>3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幼圆" panose="020105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8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1pPr>
                      <a:lvl2pPr marL="742950" indent="-38608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幼圆" panose="02010509060101010101" pitchFamily="49" charset="-122"/>
                          <a:sym typeface="宋体" panose="02010600030101010101" pitchFamily="2" charset="-122"/>
                        </a:rPr>
                        <a:t>4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幼圆" panose="020105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8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1pPr>
                      <a:lvl2pPr marL="742950" indent="-38608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幼圆" panose="02010509060101010101" pitchFamily="49" charset="-122"/>
                          <a:sym typeface="宋体" panose="02010600030101010101" pitchFamily="2" charset="-122"/>
                        </a:rPr>
                        <a:t>5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幼圆" panose="020105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7412">
                <a:tc>
                  <a:txBody>
                    <a:bodyPr/>
                    <a:lstStyle>
                      <a:lvl1pPr>
                        <a:spcBef>
                          <a:spcPts val="18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1pPr>
                      <a:lvl2pPr marL="742950" indent="-38608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幼圆" panose="02010509060101010101" pitchFamily="49" charset="-122"/>
                          <a:sym typeface="宋体" panose="02010600030101010101" pitchFamily="2" charset="-122"/>
                        </a:rPr>
                        <a:t>计算机专业技能</a:t>
                      </a:r>
                      <a:r>
                        <a:rPr lang="zh-CN" altLang="en-US" sz="2400" b="1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最高成绩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宋体" panose="02010600030101010101" pitchFamily="2" charset="-122"/>
                        <a:ea typeface="幼圆" panose="020105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8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1pPr>
                      <a:lvl2pPr marL="742950" indent="-38608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幼圆" panose="02010509060101010101" pitchFamily="49" charset="-122"/>
                          <a:sym typeface="宋体" panose="02010600030101010101" pitchFamily="2" charset="-122"/>
                        </a:rPr>
                        <a:t>80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幼圆" panose="020105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8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1pPr>
                      <a:lvl2pPr marL="742950" indent="-38608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幼圆" panose="02010509060101010101" pitchFamily="49" charset="-122"/>
                          <a:sym typeface="宋体" panose="02010600030101010101" pitchFamily="2" charset="-122"/>
                        </a:rPr>
                        <a:t>85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幼圆" panose="020105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8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1pPr>
                      <a:lvl2pPr marL="742950" indent="-38608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幼圆" panose="02010509060101010101" pitchFamily="49" charset="-122"/>
                          <a:sym typeface="宋体" panose="02010600030101010101" pitchFamily="2" charset="-122"/>
                        </a:rPr>
                        <a:t>90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幼圆" panose="020105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8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1pPr>
                      <a:lvl2pPr marL="742950" indent="-38608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幼圆" panose="02010509060101010101" pitchFamily="49" charset="-122"/>
                          <a:sym typeface="宋体" panose="02010600030101010101" pitchFamily="2" charset="-122"/>
                        </a:rPr>
                        <a:t>95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幼圆" panose="020105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8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1pPr>
                      <a:lvl2pPr marL="742950" indent="-38608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幼圆" panose="02010509060101010101" pitchFamily="49" charset="-122"/>
                          <a:sym typeface="宋体" panose="02010600030101010101" pitchFamily="2" charset="-122"/>
                        </a:rPr>
                        <a:t>100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幼圆" panose="020105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 idx="4294967295"/>
          </p:nvPr>
        </p:nvSpPr>
        <p:spPr>
          <a:xfrm>
            <a:off x="628650" y="69850"/>
            <a:ext cx="7886700" cy="1325563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b="1" dirty="0"/>
              <a:t>考核说明</a:t>
            </a:r>
            <a:endParaRPr lang="zh-CN" altLang="zh-CN" dirty="0"/>
          </a:p>
        </p:txBody>
      </p:sp>
      <p:sp>
        <p:nvSpPr>
          <p:cNvPr id="13314" name="内容占位符 2"/>
          <p:cNvSpPr>
            <a:spLocks noGrp="1"/>
          </p:cNvSpPr>
          <p:nvPr>
            <p:ph idx="4294967295"/>
          </p:nvPr>
        </p:nvSpPr>
        <p:spPr>
          <a:xfrm>
            <a:off x="628650" y="1395413"/>
            <a:ext cx="7886700" cy="4351337"/>
          </a:xfrm>
        </p:spPr>
        <p:txBody>
          <a:bodyPr vert="horz" wrap="square" lIns="91440" tIns="45720" rIns="91440" bIns="45720" anchor="t" anchorCtr="0"/>
          <a:p>
            <a:pPr marL="0" indent="0" eaLnBrk="1" hangingPunct="1"/>
            <a:r>
              <a:rPr lang="zh-CN" altLang="en-US" b="1" dirty="0"/>
              <a:t>计算机专业技能（</a:t>
            </a:r>
            <a:r>
              <a:rPr lang="en-US" altLang="zh-CN" b="1" dirty="0"/>
              <a:t>60</a:t>
            </a:r>
            <a:r>
              <a:rPr lang="zh-CN" altLang="en-US" b="1" dirty="0"/>
              <a:t>分）考核说明：</a:t>
            </a:r>
            <a:endParaRPr lang="zh-CN" altLang="en-US" b="1" dirty="0"/>
          </a:p>
          <a:p>
            <a:pPr marL="457200" lvl="1" indent="-99695" eaLnBrk="1" hangingPunct="1"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程序完成任务书要求的所有功能，但有bug或者健壮性问题，或者少量功能不完善，指导老师酌情予以扣分。如果主要功能没有完成则不及格，最低可以0分。</a:t>
            </a:r>
            <a:endParaRPr lang="zh-CN" altLang="en-US" b="1" dirty="0">
              <a:solidFill>
                <a:schemeClr val="tx1"/>
              </a:solidFill>
            </a:endParaRPr>
          </a:p>
          <a:p>
            <a:pPr marL="0" indent="0" eaLnBrk="1" hangingPunct="1"/>
            <a:r>
              <a:rPr lang="zh-CN" altLang="en-US" b="1" dirty="0"/>
              <a:t>举例</a:t>
            </a:r>
            <a:endParaRPr lang="zh-CN" altLang="en-US" b="1" dirty="0"/>
          </a:p>
          <a:p>
            <a:pPr marL="457200" lvl="1" indent="-99695" eaLnBrk="1" hangingPunct="1"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张三，选择题目等级3，最终完成主要功能，但有bug, 则在最高分</a:t>
            </a:r>
            <a:r>
              <a:rPr lang="en-US" altLang="zh-CN" b="1" dirty="0">
                <a:solidFill>
                  <a:schemeClr val="tx1"/>
                </a:solidFill>
              </a:rPr>
              <a:t>90</a:t>
            </a:r>
            <a:r>
              <a:rPr lang="zh-CN" altLang="en-US" b="1" dirty="0">
                <a:solidFill>
                  <a:schemeClr val="tx1"/>
                </a:solidFill>
              </a:rPr>
              <a:t>分的基础上酌情减分，专业技能部分最终得分</a:t>
            </a:r>
            <a:r>
              <a:rPr lang="en-US" altLang="zh-CN" b="1" dirty="0">
                <a:solidFill>
                  <a:schemeClr val="tx1"/>
                </a:solidFill>
              </a:rPr>
              <a:t>85</a:t>
            </a:r>
            <a:endParaRPr lang="zh-CN" altLang="en-US" b="1" dirty="0">
              <a:solidFill>
                <a:schemeClr val="tx1"/>
              </a:solidFill>
            </a:endParaRPr>
          </a:p>
          <a:p>
            <a:pPr marL="457200" lvl="1" indent="-99695" eaLnBrk="1" hangingPunct="1"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李四，选择题目等级2，没有完成主要功能，3个功能完成2个，且未完成的是最主要的功能，最终成绩不及格。</a:t>
            </a:r>
            <a:endParaRPr lang="zh-CN" altLang="en-US" b="1" dirty="0">
              <a:solidFill>
                <a:schemeClr val="tx1"/>
              </a:solidFill>
            </a:endParaRPr>
          </a:p>
          <a:p>
            <a:pPr marL="457200" lvl="1" indent="-99695" eaLnBrk="1" hangingPunct="1">
              <a:buChar char="•"/>
            </a:pPr>
            <a:endParaRPr lang="zh-CN" altLang="en-US" b="1" dirty="0">
              <a:solidFill>
                <a:schemeClr val="tx1"/>
              </a:solidFill>
            </a:endParaRPr>
          </a:p>
          <a:p>
            <a:pPr marL="457200" lvl="1" indent="-99695" eaLnBrk="1" hangingPunct="1">
              <a:buChar char="•"/>
            </a:pP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 idx="4294967295"/>
          </p:nvPr>
        </p:nvSpPr>
        <p:spPr>
          <a:xfrm>
            <a:off x="628650" y="69850"/>
            <a:ext cx="7886700" cy="1325563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b="1" dirty="0"/>
              <a:t>考核说明（续）</a:t>
            </a:r>
            <a:endParaRPr lang="zh-CN" altLang="zh-CN" dirty="0"/>
          </a:p>
        </p:txBody>
      </p:sp>
      <p:sp>
        <p:nvSpPr>
          <p:cNvPr id="14338" name="内容占位符 2"/>
          <p:cNvSpPr>
            <a:spLocks noGrp="1"/>
          </p:cNvSpPr>
          <p:nvPr>
            <p:ph idx="4294967295"/>
          </p:nvPr>
        </p:nvSpPr>
        <p:spPr>
          <a:xfrm>
            <a:off x="628650" y="1395413"/>
            <a:ext cx="7886700" cy="4351337"/>
          </a:xfrm>
        </p:spPr>
        <p:txBody>
          <a:bodyPr vert="horz" wrap="square" lIns="91440" tIns="45720" rIns="91440" bIns="45720" anchor="t" anchorCtr="0"/>
          <a:p>
            <a:pPr>
              <a:lnSpc>
                <a:spcPct val="70000"/>
              </a:lnSpc>
            </a:pPr>
            <a:r>
              <a:rPr lang="en-US" altLang="zh-CN" b="1" dirty="0"/>
              <a:t>“</a:t>
            </a:r>
            <a:r>
              <a:rPr lang="zh-CN" altLang="en-US" b="1" dirty="0"/>
              <a:t>计算机使用技能（</a:t>
            </a:r>
            <a:r>
              <a:rPr lang="en-US" altLang="zh-CN" b="1" dirty="0"/>
              <a:t>10</a:t>
            </a:r>
            <a:r>
              <a:rPr lang="zh-CN" altLang="en-US" b="1" dirty="0"/>
              <a:t>分）</a:t>
            </a:r>
            <a:r>
              <a:rPr lang="en-US" altLang="zh-CN" b="1" dirty="0"/>
              <a:t>”</a:t>
            </a:r>
            <a:r>
              <a:rPr lang="zh-CN" altLang="en-US" b="1" dirty="0"/>
              <a:t>考核说明：</a:t>
            </a:r>
            <a:endParaRPr lang="zh-CN" altLang="en-US" b="1" dirty="0"/>
          </a:p>
          <a:p>
            <a:pPr lvl="1" indent="0">
              <a:lnSpc>
                <a:spcPct val="150000"/>
              </a:lnSpc>
            </a:pPr>
            <a:r>
              <a:rPr lang="zh-CN" altLang="en-US" sz="2400" b="1" dirty="0">
                <a:sym typeface="Arial" panose="020B0604020202020204" pitchFamily="34" charset="0"/>
              </a:rPr>
              <a:t>考察学生完成一个小型制作的能力，如</a:t>
            </a:r>
            <a:r>
              <a:rPr lang="en-US" altLang="zh-CN" sz="2400" b="1" dirty="0">
                <a:sym typeface="Arial" panose="020B0604020202020204" pitchFamily="34" charset="0"/>
              </a:rPr>
              <a:t>PPT</a:t>
            </a:r>
            <a:r>
              <a:rPr lang="zh-CN" altLang="zh-CN" sz="2400" b="1" dirty="0">
                <a:sym typeface="Arial" panose="020B0604020202020204" pitchFamily="34" charset="0"/>
              </a:rPr>
              <a:t>等。</a:t>
            </a:r>
            <a:endParaRPr lang="zh-CN" altLang="zh-CN" sz="2400" b="1" dirty="0">
              <a:sym typeface="Arial" panose="020B0604020202020204" pitchFamily="34" charset="0"/>
            </a:endParaRPr>
          </a:p>
          <a:p>
            <a:pPr lvl="1" indent="0">
              <a:lnSpc>
                <a:spcPct val="150000"/>
              </a:lnSpc>
            </a:pPr>
            <a:endParaRPr lang="zh-CN" altLang="en-US" sz="2400" b="1" dirty="0">
              <a:sym typeface="Arial" panose="020B0604020202020204" pitchFamily="34" charset="0"/>
            </a:endParaRPr>
          </a:p>
          <a:p>
            <a:pPr>
              <a:lnSpc>
                <a:spcPct val="70000"/>
              </a:lnSpc>
            </a:pPr>
            <a:r>
              <a:rPr lang="zh-CN" altLang="en-US" b="1" dirty="0"/>
              <a:t>课程设计报告质量（</a:t>
            </a:r>
            <a:r>
              <a:rPr lang="en-US" altLang="zh-CN" b="1" dirty="0"/>
              <a:t>30</a:t>
            </a:r>
            <a:r>
              <a:rPr lang="zh-CN" altLang="en-US" b="1" dirty="0"/>
              <a:t>分）考核说明：</a:t>
            </a:r>
            <a:endParaRPr lang="zh-CN" altLang="en-US" b="1" dirty="0"/>
          </a:p>
          <a:p>
            <a:pPr lvl="1" indent="0">
              <a:lnSpc>
                <a:spcPct val="70000"/>
              </a:lnSpc>
            </a:pPr>
            <a:endParaRPr lang="zh-CN" altLang="en-US" sz="2400" b="1" dirty="0"/>
          </a:p>
          <a:p>
            <a:pPr lvl="1" indent="0">
              <a:lnSpc>
                <a:spcPct val="70000"/>
              </a:lnSpc>
            </a:pPr>
            <a:r>
              <a:rPr lang="zh-CN" altLang="en-US" sz="2400" b="1" dirty="0"/>
              <a:t>考察学生报告写作能力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 idx="4294967295"/>
          </p:nvPr>
        </p:nvSpPr>
        <p:spPr>
          <a:xfrm>
            <a:off x="628650" y="69850"/>
            <a:ext cx="7886700" cy="1325563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b="1" dirty="0"/>
              <a:t>考核说明（续）</a:t>
            </a:r>
            <a:endParaRPr lang="zh-CN" altLang="zh-CN" dirty="0"/>
          </a:p>
        </p:txBody>
      </p:sp>
      <p:sp>
        <p:nvSpPr>
          <p:cNvPr id="15362" name="内容占位符 2"/>
          <p:cNvSpPr>
            <a:spLocks noGrp="1"/>
          </p:cNvSpPr>
          <p:nvPr>
            <p:ph idx="4294967295"/>
          </p:nvPr>
        </p:nvSpPr>
        <p:spPr>
          <a:xfrm>
            <a:off x="546100" y="1966913"/>
            <a:ext cx="7886700" cy="2671762"/>
          </a:xfrm>
        </p:spPr>
        <p:txBody>
          <a:bodyPr vert="horz" wrap="square" lIns="91440" tIns="45720" rIns="91440" bIns="45720" anchor="t" anchorCtr="0"/>
          <a:p>
            <a:pPr>
              <a:lnSpc>
                <a:spcPct val="70000"/>
              </a:lnSpc>
            </a:pPr>
            <a:r>
              <a:rPr lang="zh-CN" altLang="en-US" b="1" dirty="0"/>
              <a:t>学院将组织专家抽查答辩，抽查答辩检查方式如下：</a:t>
            </a:r>
            <a:endParaRPr lang="zh-CN" altLang="en-US" b="1" dirty="0"/>
          </a:p>
          <a:p>
            <a:pPr lvl="1" indent="0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演示学生程序，看是否符合任务书的要求与评分标准；不符合的则直接评定课程设计不合格。</a:t>
            </a:r>
            <a:endParaRPr lang="zh-CN" altLang="en-US" sz="2400" b="1" dirty="0"/>
          </a:p>
          <a:p>
            <a:pPr lvl="1" indent="0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要求学生现场编写起课程设计类似的其中的一个功能，不能完成的则评定课程设计不合格。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8a236470-c0fb-4ec8-a6fc-a6cbc164689e"/>
  <p:tag name="COMMONDATA" val="eyJoZGlkIjoiMDE1NDc4ZWNmYThmMzkxNWI0Y2Y4MGQxZjhhZTk0NmQ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520141126A02PWBG">
  <a:themeElements>
    <a:clrScheme name="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7DAE21"/>
      </a:accent1>
      <a:accent2>
        <a:srgbClr val="BCC327"/>
      </a:accent2>
      <a:accent3>
        <a:srgbClr val="FFFFFF"/>
      </a:accent3>
      <a:accent4>
        <a:srgbClr val="000000"/>
      </a:accent4>
      <a:accent5>
        <a:srgbClr val="BFD3AB"/>
      </a:accent5>
      <a:accent6>
        <a:srgbClr val="AAB022"/>
      </a:accent6>
      <a:hlink>
        <a:srgbClr val="7F723D"/>
      </a:hlink>
      <a:folHlink>
        <a:srgbClr val="626B51"/>
      </a:folHlink>
    </a:clrScheme>
    <a:fontScheme name="A000520141126A02PWBG">
      <a:majorFont>
        <a:latin typeface="Arial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520141126A02PWB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00520141126A02PWB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00520141126A02PWB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00520141126A02PWB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00520141126A02PWB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00520141126A02PWB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520141126A02PWB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520141126A02PWB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520141126A02PWB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520141126A02PWB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520141126A02PWB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520141126A02PWB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A000520141126A02PWBG">
  <a:themeElements>
    <a:clrScheme name="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7DAE21"/>
      </a:accent1>
      <a:accent2>
        <a:srgbClr val="BCC327"/>
      </a:accent2>
      <a:accent3>
        <a:srgbClr val="FFFFFF"/>
      </a:accent3>
      <a:accent4>
        <a:srgbClr val="000000"/>
      </a:accent4>
      <a:accent5>
        <a:srgbClr val="BFD3AB"/>
      </a:accent5>
      <a:accent6>
        <a:srgbClr val="AAB022"/>
      </a:accent6>
      <a:hlink>
        <a:srgbClr val="7F723D"/>
      </a:hlink>
      <a:folHlink>
        <a:srgbClr val="626B51"/>
      </a:folHlink>
    </a:clrScheme>
    <a:fontScheme name="A000520141126A02PWBG">
      <a:majorFont>
        <a:latin typeface="Arial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520141126A02PWB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00520141126A02PWB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00520141126A02PWB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00520141126A02PWB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00520141126A02PWB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00520141126A02PWB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520141126A02PWB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520141126A02PWB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520141126A02PWB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520141126A02PWB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520141126A02PWB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520141126A02PWB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1901</Words>
  <Application>WPS 演示</Application>
  <PresentationFormat>全屏显示(4:3)</PresentationFormat>
  <Paragraphs>122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幼圆</vt:lpstr>
      <vt:lpstr>Times New Roman</vt:lpstr>
      <vt:lpstr>Arial Unicode MS</vt:lpstr>
      <vt:lpstr>默认设计模板</vt:lpstr>
      <vt:lpstr>A000520141126A02PWBG</vt:lpstr>
      <vt:lpstr>1_A000520141126A02PWBG</vt:lpstr>
      <vt:lpstr>综合课程设计说明</vt:lpstr>
      <vt:lpstr>目的与意义</vt:lpstr>
      <vt:lpstr>教学安排</vt:lpstr>
      <vt:lpstr>教学安排（续）</vt:lpstr>
      <vt:lpstr>教学安排（续）</vt:lpstr>
      <vt:lpstr>计算机专业技能题目等级说明</vt:lpstr>
      <vt:lpstr>考核说明</vt:lpstr>
      <vt:lpstr>考核说明（续）</vt:lpstr>
      <vt:lpstr>考核说明（续）</vt:lpstr>
      <vt:lpstr>提交材料说明</vt:lpstr>
      <vt:lpstr>学生常见问题汇总</vt:lpstr>
      <vt:lpstr>学生常见问题汇总-续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惜缘</cp:lastModifiedBy>
  <cp:revision>44</cp:revision>
  <dcterms:created xsi:type="dcterms:W3CDTF">2013-01-25T01:44:00Z</dcterms:created>
  <dcterms:modified xsi:type="dcterms:W3CDTF">2023-02-28T02:01:30Z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5D250513697C4B388CB9F0610249DF48</vt:lpwstr>
  </property>
</Properties>
</file>