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665900-5750-4B9A-A572-A00C8C3F27BE}">
  <a:tblStyle styleId="{53665900-5750-4B9A-A572-A00C8C3F27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5ac30bce1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5ac30bce1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ac30bce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5ac30bce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ac30bce1_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5ac30bce1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ac30bce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5ac30bce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ac30bce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5ac30bce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5ac30bce1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5ac30bce1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5ac30bce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5ac30bce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5ac30bce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5ac30bce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ac30bce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5ac30bce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5ac30bce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5ac30bce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ac30bc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ac30bc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ac30bce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ac30bce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5ac30bce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5ac30bce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ac30bce1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5ac30bce1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5ac30bce1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5ac30bce1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ac30bce1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ac30bce1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5ac30bce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5ac30bce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84625" y="1069575"/>
            <a:ext cx="5094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Bot Busters</a:t>
            </a:r>
            <a:endParaRPr sz="6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25" y="3644650"/>
            <a:ext cx="33337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ctrTitle"/>
          </p:nvPr>
        </p:nvSpPr>
        <p:spPr>
          <a:xfrm>
            <a:off x="668575" y="577900"/>
            <a:ext cx="7260900" cy="42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Explore new 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WoC signals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33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Similarity of Commit Messages</a:t>
            </a:r>
            <a:endParaRPr sz="2400"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225" y="1522600"/>
            <a:ext cx="3578649" cy="31291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894100" y="1595875"/>
            <a:ext cx="36447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Levenshtein Distance: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 or simply the minimum number of character edits required to change one string into another</a:t>
            </a:r>
            <a:r>
              <a:rPr lang="en"/>
              <a:t>. Very handy for automatically generated strings! 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5" y="2047200"/>
            <a:ext cx="3261875" cy="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33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Similarity of Commit Messages</a:t>
            </a:r>
            <a:endParaRPr sz="2400"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894100" y="1595875"/>
            <a:ext cx="36447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00" y="1833775"/>
            <a:ext cx="4113027" cy="30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200" y="2203075"/>
            <a:ext cx="4334126" cy="8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200" y="3368775"/>
            <a:ext cx="4168050" cy="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/>
        </p:nvSpPr>
        <p:spPr>
          <a:xfrm>
            <a:off x="1376925" y="1413375"/>
            <a:ext cx="5915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Turns out, this naive approach works pretty well…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timestamps</a:t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636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should have: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Either round the clock activity, 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at specific times of the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Humans should have: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Activity during the day, likely concentrated on the working hours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activities of suspected bots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0" y="1597875"/>
            <a:ext cx="3269600" cy="34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50" y="1642888"/>
            <a:ext cx="3184750" cy="33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activities of suspected non-bots</a:t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5" y="1597875"/>
            <a:ext cx="2797451" cy="27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5" y="1597874"/>
            <a:ext cx="2797451" cy="279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026" y="1597875"/>
            <a:ext cx="2797451" cy="27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Touched by (suspected) bots vs. non-bots</a:t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419600" cy="231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50275"/>
            <a:ext cx="4267200" cy="223485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/>
        </p:nvSpPr>
        <p:spPr>
          <a:xfrm>
            <a:off x="1179350" y="4165700"/>
            <a:ext cx="2449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5771775" y="4058550"/>
            <a:ext cx="2778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Non-Bots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patterns via CNN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 the </a:t>
            </a:r>
            <a:r>
              <a:rPr lang="en"/>
              <a:t>training</a:t>
            </a:r>
            <a:r>
              <a:rPr lang="en"/>
              <a:t>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subset of bot commit message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subset of human commit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embeddings for the selected messages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GloVe: Obtaining vectors representation for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CNN network on the selected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797200"/>
            <a:ext cx="4470769" cy="30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75" y="1750275"/>
            <a:ext cx="4311824" cy="30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question: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identify bots in WoC?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reasons why useful: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Potentially biased statistics of WoC authors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Census of bots / automation practices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Human - bot interaction research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...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0" y="0"/>
            <a:ext cx="81728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2" y="0"/>
            <a:ext cx="78996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792950"/>
            <a:ext cx="70305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Stamp of the commit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Files touched by the bot authors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repos to which the author opens Issues, PRs, or commits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name or bio of author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Maybe the profile picture of the authors</a:t>
            </a:r>
            <a:endParaRPr/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 goal: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signals to identify bots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668575" y="577900"/>
            <a:ext cx="7260900" cy="42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Collect some </a:t>
            </a:r>
            <a:endParaRPr sz="4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ground truth data</a:t>
            </a:r>
            <a:endParaRPr sz="4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792950"/>
            <a:ext cx="74451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*{Helper Bot &lt;h3lperb0t@gmail.com&gt;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@dhis2-bot &lt;ci@dhis2.org&gt;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ACG Build Bot (123D-ACG-Hickory_write) &lt;Dinu.Bunduchi@autodesk.com&gt;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AUR Archive Bot &lt;arch@carsten-teibes.de&gt;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Actor Bot &lt;bot@actor.im&gt;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Agile CI Bot &lt;bot@http://agile-iot.eu/&gt;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Anton Gustafsson Bot &lt;antag99bot@gmail.com&gt;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Authenticator Bot &lt;47196923+authenticator-bot@users.noreply.github.com&gt;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Crawled WoC for commit authors with the term ‘bot’ (~12k total)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894100" y="1595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GHTorrent ~1 month in May 2019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262150" y="15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{53665900-5750-4B9A-A572-A00C8C3F27BE}</a:tableStyleId>
              </a:tblPr>
              <a:tblGrid>
                <a:gridCol w="783400"/>
                <a:gridCol w="1714125"/>
                <a:gridCol w="933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login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num_repos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13810377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snyk-bot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4081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11000206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pyup-bot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1816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41425235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regro-cf-autotick-bot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32562891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codacy-badger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46203337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hail-ci-test-1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45952018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scala-steward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36774104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fossabot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2167527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BendingBender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46416266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hail-hephaestus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46062067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jenkins-x-bot-test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32280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olleolleolle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7954512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GulajavaMinistudio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286192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arlac77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210251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bastelfreak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aschnell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447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 distinct repos where user opened PRs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894100" y="1595875"/>
            <a:ext cx="31212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Interesting</a:t>
            </a:r>
            <a:r>
              <a:rPr lang="en"/>
              <a:t>: Different results using GitHub Archive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GitHub feature: apps (</a:t>
            </a:r>
            <a:r>
              <a:rPr b="1" lang="en" sz="10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dependabot[bot]</a:t>
            </a:r>
            <a:r>
              <a:rPr lang="en"/>
              <a:t>, </a:t>
            </a:r>
            <a:r>
              <a:rPr b="1" lang="en" sz="10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renovate[bot]</a:t>
            </a:r>
            <a:r>
              <a:rPr lang="en"/>
              <a:t>, 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Apps are not users! e.g., will not appear in GHTorrent</a:t>
            </a:r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4242625" y="14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{53665900-5750-4B9A-A572-A00C8C3F27BE}</a:tableStyleId>
              </a:tblPr>
              <a:tblGrid>
                <a:gridCol w="952500"/>
                <a:gridCol w="20669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actors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distinct_repos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49699333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dependabot[bot]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514832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10810283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direwolf-github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64660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27856297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dependabot-preview[bot]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23396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39814207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pull[bot]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9956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19733683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snyk-bot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7896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29139614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renovate[bot]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6915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31301654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imgbot[bot]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5517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23040076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greenkeeper[bot]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3224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7571158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xmo-odoo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1916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42819689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whitesource-bolt-for-github[bot]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1892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16239342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pyup-bot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1861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37936606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github-learning-lab[bot]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1398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36490558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regro-cf-autotick-bot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1166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43237426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jenkins-x-bot-test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23717796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depfu[bot]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43047562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scala-steward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53303753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</a:rPr>
                        <a:t>daniel-beck-bot</a:t>
                      </a:r>
                      <a:endParaRPr b="1" sz="1000">
                        <a:highlight>
                          <a:srgbClr val="FFFF00"/>
                        </a:highlight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46447321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allcontributors[bot]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333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 distinct repos where user opened PRs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