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64b0a00c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64b0a00c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64b0a00cc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64b0a00cc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64b0a00cc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64b0a00cc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4b0a00cc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4b0a00cc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64b0a00cc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64b0a00cc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64b0a00cc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64b0a00cc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64b0a00cc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64b0a00cc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64b0a00cc_1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64b0a00cc_1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64b0a00c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64b0a00c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642151c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642151c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42151c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42151c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642151c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642151c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642151ca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642151ca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7d28464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7d28464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d28464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d28464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42151c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42151c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42151ca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42151ca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4b0a00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4b0a00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4b0a00cc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4b0a00cc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4b0a00c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4b0a00c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4b0a00c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4b0a00c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PLD-COMP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116575"/>
            <a:ext cx="3178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H4212</a:t>
            </a:r>
            <a:endParaRPr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Joan CAPELL GRACIA - Etienne CHAUVET - Jean-Baptiste DE MARTEL - Pierre FAURE--GIOVAGNOLI - Alexandre FOURNIER -  Raphaël MORALES HERNÁNDEZ - William OCCELLI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CFG::merge_branch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4499250" y="1942450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4757925" y="1770700"/>
            <a:ext cx="6039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3844100" y="27859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5140125" y="27859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22"/>
          <p:cNvCxnSpPr>
            <a:stCxn id="177" idx="3"/>
            <a:endCxn id="179" idx="7"/>
          </p:cNvCxnSpPr>
          <p:nvPr/>
        </p:nvCxnSpPr>
        <p:spPr>
          <a:xfrm flipH="1">
            <a:off x="3968258" y="2066642"/>
            <a:ext cx="552300" cy="7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2"/>
          <p:cNvCxnSpPr>
            <a:stCxn id="177" idx="5"/>
            <a:endCxn id="180" idx="1"/>
          </p:cNvCxnSpPr>
          <p:nvPr/>
        </p:nvCxnSpPr>
        <p:spPr>
          <a:xfrm>
            <a:off x="4623442" y="2066642"/>
            <a:ext cx="537900" cy="7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2"/>
          <p:cNvSpPr/>
          <p:nvPr/>
        </p:nvSpPr>
        <p:spPr>
          <a:xfrm>
            <a:off x="4499250" y="3753200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2"/>
          <p:cNvCxnSpPr>
            <a:stCxn id="179" idx="5"/>
            <a:endCxn id="183" idx="1"/>
          </p:cNvCxnSpPr>
          <p:nvPr/>
        </p:nvCxnSpPr>
        <p:spPr>
          <a:xfrm>
            <a:off x="3968292" y="2910167"/>
            <a:ext cx="552300" cy="8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2"/>
          <p:cNvCxnSpPr>
            <a:stCxn id="180" idx="3"/>
            <a:endCxn id="183" idx="7"/>
          </p:cNvCxnSpPr>
          <p:nvPr/>
        </p:nvCxnSpPr>
        <p:spPr>
          <a:xfrm flipH="1">
            <a:off x="4623533" y="2910167"/>
            <a:ext cx="537900" cy="8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2"/>
          <p:cNvSpPr txBox="1"/>
          <p:nvPr/>
        </p:nvSpPr>
        <p:spPr>
          <a:xfrm>
            <a:off x="5361825" y="2635650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3368075" y="2635650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L0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4757925" y="3632375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4442250" y="3696200"/>
            <a:ext cx="259500" cy="259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1012975" y="2130750"/>
            <a:ext cx="1680600" cy="14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if(condition){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Block;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}else{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Block;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endParaRPr/>
          </a:p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1012975" y="2130750"/>
            <a:ext cx="1680600" cy="14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condition</a:t>
            </a:r>
            <a:r>
              <a:rPr lang="en"/>
              <a:t>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Block;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4499250" y="11894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4709925" y="1017725"/>
            <a:ext cx="6039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4442250" y="1132475"/>
            <a:ext cx="259500" cy="259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du Double Diamant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1012975" y="2130750"/>
            <a:ext cx="1680600" cy="14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while(</a:t>
            </a:r>
            <a:r>
              <a:rPr lang="en">
                <a:solidFill>
                  <a:srgbClr val="FF0000"/>
                </a:solidFill>
              </a:rPr>
              <a:t>condition?</a:t>
            </a:r>
            <a:r>
              <a:rPr lang="en"/>
              <a:t>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Block;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4499250" y="21038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4709925" y="1932125"/>
            <a:ext cx="6039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5292525" y="3432800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4499250" y="4667600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5564950" y="3261050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</a:t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4757925" y="4546775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</a:t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3732250" y="2932625"/>
            <a:ext cx="259500" cy="259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3789250" y="298962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3416713" y="34113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4173450" y="34113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25"/>
          <p:cNvCxnSpPr>
            <a:stCxn id="221" idx="3"/>
            <a:endCxn id="222" idx="7"/>
          </p:cNvCxnSpPr>
          <p:nvPr/>
        </p:nvCxnSpPr>
        <p:spPr>
          <a:xfrm flipH="1">
            <a:off x="3540858" y="3113817"/>
            <a:ext cx="2697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5"/>
          <p:cNvCxnSpPr>
            <a:stCxn id="221" idx="5"/>
            <a:endCxn id="223" idx="1"/>
          </p:cNvCxnSpPr>
          <p:nvPr/>
        </p:nvCxnSpPr>
        <p:spPr>
          <a:xfrm>
            <a:off x="3913442" y="3113817"/>
            <a:ext cx="2814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5"/>
          <p:cNvSpPr/>
          <p:nvPr/>
        </p:nvSpPr>
        <p:spPr>
          <a:xfrm>
            <a:off x="3789250" y="3858372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25"/>
          <p:cNvCxnSpPr>
            <a:stCxn id="222" idx="5"/>
            <a:endCxn id="226" idx="1"/>
          </p:cNvCxnSpPr>
          <p:nvPr/>
        </p:nvCxnSpPr>
        <p:spPr>
          <a:xfrm>
            <a:off x="3540905" y="3535567"/>
            <a:ext cx="2697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5"/>
          <p:cNvCxnSpPr>
            <a:stCxn id="223" idx="3"/>
            <a:endCxn id="226" idx="7"/>
          </p:cNvCxnSpPr>
          <p:nvPr/>
        </p:nvCxnSpPr>
        <p:spPr>
          <a:xfrm flipH="1">
            <a:off x="3913358" y="3535567"/>
            <a:ext cx="2814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5"/>
          <p:cNvSpPr txBox="1"/>
          <p:nvPr/>
        </p:nvSpPr>
        <p:spPr>
          <a:xfrm>
            <a:off x="3381850" y="2714438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L0</a:t>
            </a:r>
            <a:endParaRPr/>
          </a:p>
        </p:txBody>
      </p:sp>
      <p:cxnSp>
        <p:nvCxnSpPr>
          <p:cNvPr id="230" name="Google Shape;230;p25"/>
          <p:cNvCxnSpPr>
            <a:stCxn id="214" idx="4"/>
            <a:endCxn id="221" idx="7"/>
          </p:cNvCxnSpPr>
          <p:nvPr/>
        </p:nvCxnSpPr>
        <p:spPr>
          <a:xfrm flipH="1">
            <a:off x="3913500" y="2249375"/>
            <a:ext cx="658500" cy="7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5"/>
          <p:cNvCxnSpPr>
            <a:stCxn id="214" idx="4"/>
          </p:cNvCxnSpPr>
          <p:nvPr/>
        </p:nvCxnSpPr>
        <p:spPr>
          <a:xfrm>
            <a:off x="4572000" y="2249375"/>
            <a:ext cx="782400" cy="12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5"/>
          <p:cNvCxnSpPr>
            <a:stCxn id="226" idx="5"/>
            <a:endCxn id="217" idx="1"/>
          </p:cNvCxnSpPr>
          <p:nvPr/>
        </p:nvCxnSpPr>
        <p:spPr>
          <a:xfrm>
            <a:off x="3913442" y="3982564"/>
            <a:ext cx="60720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5"/>
          <p:cNvCxnSpPr>
            <a:stCxn id="216" idx="3"/>
            <a:endCxn id="217" idx="7"/>
          </p:cNvCxnSpPr>
          <p:nvPr/>
        </p:nvCxnSpPr>
        <p:spPr>
          <a:xfrm flipH="1">
            <a:off x="4623533" y="3556992"/>
            <a:ext cx="690300" cy="11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5"/>
          <p:cNvSpPr txBox="1"/>
          <p:nvPr/>
        </p:nvSpPr>
        <p:spPr>
          <a:xfrm>
            <a:off x="3030550" y="3241638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L3</a:t>
            </a:r>
            <a:endParaRPr/>
          </a:p>
        </p:txBody>
      </p:sp>
      <p:sp>
        <p:nvSpPr>
          <p:cNvPr id="235" name="Google Shape;235;p25"/>
          <p:cNvSpPr txBox="1"/>
          <p:nvPr/>
        </p:nvSpPr>
        <p:spPr>
          <a:xfrm>
            <a:off x="4297750" y="3252313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L4</a:t>
            </a: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3403175" y="3878438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L5</a:t>
            </a:r>
            <a:endParaRPr/>
          </a:p>
        </p:txBody>
      </p:sp>
      <p:cxnSp>
        <p:nvCxnSpPr>
          <p:cNvPr id="237" name="Google Shape;237;p25"/>
          <p:cNvCxnSpPr>
            <a:stCxn id="223" idx="4"/>
            <a:endCxn id="217" idx="0"/>
          </p:cNvCxnSpPr>
          <p:nvPr/>
        </p:nvCxnSpPr>
        <p:spPr>
          <a:xfrm>
            <a:off x="4246200" y="3556875"/>
            <a:ext cx="325800" cy="1110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8" name="Google Shape;238;p25"/>
          <p:cNvCxnSpPr/>
          <p:nvPr/>
        </p:nvCxnSpPr>
        <p:spPr>
          <a:xfrm rot="10800000">
            <a:off x="3862000" y="3135072"/>
            <a:ext cx="0" cy="723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39" name="Google Shape;239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/>
          <p:nvPr/>
        </p:nvSpPr>
        <p:spPr>
          <a:xfrm>
            <a:off x="4499250" y="21038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4709925" y="1932125"/>
            <a:ext cx="6039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5292525" y="3432800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4499250" y="4667600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 txBox="1"/>
          <p:nvPr/>
        </p:nvSpPr>
        <p:spPr>
          <a:xfrm>
            <a:off x="5564950" y="3261050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</a:t>
            </a:r>
            <a:endParaRPr/>
          </a:p>
        </p:txBody>
      </p:sp>
      <p:sp>
        <p:nvSpPr>
          <p:cNvPr id="249" name="Google Shape;249;p26"/>
          <p:cNvSpPr txBox="1"/>
          <p:nvPr/>
        </p:nvSpPr>
        <p:spPr>
          <a:xfrm>
            <a:off x="4757925" y="4546775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</a:t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3365900" y="3354375"/>
            <a:ext cx="259500" cy="259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3789250" y="298962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3416713" y="34113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4173450" y="34113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" name="Google Shape;254;p26"/>
          <p:cNvCxnSpPr>
            <a:stCxn id="251" idx="3"/>
            <a:endCxn id="252" idx="7"/>
          </p:cNvCxnSpPr>
          <p:nvPr/>
        </p:nvCxnSpPr>
        <p:spPr>
          <a:xfrm flipH="1">
            <a:off x="3540858" y="3113817"/>
            <a:ext cx="2697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6"/>
          <p:cNvCxnSpPr>
            <a:stCxn id="251" idx="5"/>
            <a:endCxn id="253" idx="1"/>
          </p:cNvCxnSpPr>
          <p:nvPr/>
        </p:nvCxnSpPr>
        <p:spPr>
          <a:xfrm>
            <a:off x="3913442" y="3113817"/>
            <a:ext cx="2814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6"/>
          <p:cNvSpPr/>
          <p:nvPr/>
        </p:nvSpPr>
        <p:spPr>
          <a:xfrm>
            <a:off x="3789250" y="3858372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6"/>
          <p:cNvCxnSpPr>
            <a:stCxn id="252" idx="5"/>
            <a:endCxn id="256" idx="1"/>
          </p:cNvCxnSpPr>
          <p:nvPr/>
        </p:nvCxnSpPr>
        <p:spPr>
          <a:xfrm>
            <a:off x="3540905" y="3535567"/>
            <a:ext cx="2697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6"/>
          <p:cNvCxnSpPr>
            <a:stCxn id="253" idx="3"/>
            <a:endCxn id="256" idx="7"/>
          </p:cNvCxnSpPr>
          <p:nvPr/>
        </p:nvCxnSpPr>
        <p:spPr>
          <a:xfrm flipH="1">
            <a:off x="3913358" y="3535567"/>
            <a:ext cx="2814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6"/>
          <p:cNvSpPr txBox="1"/>
          <p:nvPr/>
        </p:nvSpPr>
        <p:spPr>
          <a:xfrm>
            <a:off x="3381850" y="2714438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L0</a:t>
            </a:r>
            <a:endParaRPr/>
          </a:p>
        </p:txBody>
      </p:sp>
      <p:cxnSp>
        <p:nvCxnSpPr>
          <p:cNvPr id="260" name="Google Shape;260;p26"/>
          <p:cNvCxnSpPr>
            <a:stCxn id="244" idx="4"/>
            <a:endCxn id="251" idx="7"/>
          </p:cNvCxnSpPr>
          <p:nvPr/>
        </p:nvCxnSpPr>
        <p:spPr>
          <a:xfrm flipH="1">
            <a:off x="3913500" y="2249375"/>
            <a:ext cx="658500" cy="7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6"/>
          <p:cNvCxnSpPr>
            <a:stCxn id="244" idx="4"/>
          </p:cNvCxnSpPr>
          <p:nvPr/>
        </p:nvCxnSpPr>
        <p:spPr>
          <a:xfrm>
            <a:off x="4572000" y="2249375"/>
            <a:ext cx="782400" cy="12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6"/>
          <p:cNvCxnSpPr>
            <a:stCxn id="256" idx="5"/>
            <a:endCxn id="247" idx="1"/>
          </p:cNvCxnSpPr>
          <p:nvPr/>
        </p:nvCxnSpPr>
        <p:spPr>
          <a:xfrm>
            <a:off x="3913442" y="3982564"/>
            <a:ext cx="60720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6"/>
          <p:cNvCxnSpPr>
            <a:stCxn id="246" idx="3"/>
            <a:endCxn id="247" idx="7"/>
          </p:cNvCxnSpPr>
          <p:nvPr/>
        </p:nvCxnSpPr>
        <p:spPr>
          <a:xfrm flipH="1">
            <a:off x="4623533" y="3556992"/>
            <a:ext cx="690300" cy="11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26"/>
          <p:cNvSpPr txBox="1"/>
          <p:nvPr/>
        </p:nvSpPr>
        <p:spPr>
          <a:xfrm>
            <a:off x="3030550" y="3241638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L3</a:t>
            </a:r>
            <a:endParaRPr/>
          </a:p>
        </p:txBody>
      </p:sp>
      <p:sp>
        <p:nvSpPr>
          <p:cNvPr id="265" name="Google Shape;265;p26"/>
          <p:cNvSpPr txBox="1"/>
          <p:nvPr/>
        </p:nvSpPr>
        <p:spPr>
          <a:xfrm>
            <a:off x="4297750" y="3252313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L4</a:t>
            </a:r>
            <a:endParaRPr/>
          </a:p>
        </p:txBody>
      </p:sp>
      <p:sp>
        <p:nvSpPr>
          <p:cNvPr id="266" name="Google Shape;266;p26"/>
          <p:cNvSpPr txBox="1"/>
          <p:nvPr/>
        </p:nvSpPr>
        <p:spPr>
          <a:xfrm>
            <a:off x="3403175" y="3878438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L5</a:t>
            </a:r>
            <a:endParaRPr/>
          </a:p>
        </p:txBody>
      </p:sp>
      <p:cxnSp>
        <p:nvCxnSpPr>
          <p:cNvPr id="267" name="Google Shape;267;p26"/>
          <p:cNvCxnSpPr>
            <a:stCxn id="253" idx="4"/>
            <a:endCxn id="247" idx="0"/>
          </p:cNvCxnSpPr>
          <p:nvPr/>
        </p:nvCxnSpPr>
        <p:spPr>
          <a:xfrm>
            <a:off x="4246200" y="3556875"/>
            <a:ext cx="325800" cy="1110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68" name="Google Shape;268;p26"/>
          <p:cNvCxnSpPr>
            <a:stCxn id="256" idx="0"/>
            <a:endCxn id="251" idx="4"/>
          </p:cNvCxnSpPr>
          <p:nvPr/>
        </p:nvCxnSpPr>
        <p:spPr>
          <a:xfrm rot="10800000">
            <a:off x="3862000" y="3135072"/>
            <a:ext cx="0" cy="723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69" name="Google Shape;269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block principal est sécurisé</a:t>
            </a:r>
            <a:endParaRPr/>
          </a:p>
        </p:txBody>
      </p:sp>
      <p:sp>
        <p:nvSpPr>
          <p:cNvPr id="270" name="Google Shape;270;p26"/>
          <p:cNvSpPr txBox="1"/>
          <p:nvPr/>
        </p:nvSpPr>
        <p:spPr>
          <a:xfrm>
            <a:off x="1012975" y="2130750"/>
            <a:ext cx="1680600" cy="14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while(</a:t>
            </a:r>
            <a:r>
              <a:rPr lang="en">
                <a:solidFill>
                  <a:srgbClr val="38761D"/>
                </a:solidFill>
              </a:rPr>
              <a:t>condition</a:t>
            </a:r>
            <a:r>
              <a:rPr lang="en"/>
              <a:t>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Block;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71" name="Google Shape;27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Retour à L0</a:t>
            </a:r>
            <a:endParaRPr/>
          </a:p>
        </p:txBody>
      </p:sp>
      <p:sp>
        <p:nvSpPr>
          <p:cNvPr id="277" name="Google Shape;277;p27"/>
          <p:cNvSpPr txBox="1"/>
          <p:nvPr/>
        </p:nvSpPr>
        <p:spPr>
          <a:xfrm>
            <a:off x="1012975" y="2130750"/>
            <a:ext cx="1680600" cy="14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while(</a:t>
            </a:r>
            <a:r>
              <a:rPr lang="en">
                <a:solidFill>
                  <a:srgbClr val="38761D"/>
                </a:solidFill>
              </a:rPr>
              <a:t>condition</a:t>
            </a:r>
            <a:r>
              <a:rPr lang="en"/>
              <a:t>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Block;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}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4499250" y="21038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 txBox="1"/>
          <p:nvPr/>
        </p:nvSpPr>
        <p:spPr>
          <a:xfrm>
            <a:off x="4709925" y="1932125"/>
            <a:ext cx="6039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280" name="Google Shape;280;p27"/>
          <p:cNvSpPr/>
          <p:nvPr/>
        </p:nvSpPr>
        <p:spPr>
          <a:xfrm>
            <a:off x="5292525" y="3432800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"/>
          <p:cNvSpPr/>
          <p:nvPr/>
        </p:nvSpPr>
        <p:spPr>
          <a:xfrm>
            <a:off x="4499250" y="4667600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"/>
          <p:cNvSpPr txBox="1"/>
          <p:nvPr/>
        </p:nvSpPr>
        <p:spPr>
          <a:xfrm>
            <a:off x="5564950" y="3261050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</a:t>
            </a:r>
            <a:endParaRPr/>
          </a:p>
        </p:txBody>
      </p:sp>
      <p:sp>
        <p:nvSpPr>
          <p:cNvPr id="283" name="Google Shape;283;p27"/>
          <p:cNvSpPr txBox="1"/>
          <p:nvPr/>
        </p:nvSpPr>
        <p:spPr>
          <a:xfrm>
            <a:off x="4757925" y="4546775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</a:t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3732250" y="3801379"/>
            <a:ext cx="259500" cy="259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3789250" y="298962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3416713" y="34113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4173450" y="34113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27"/>
          <p:cNvCxnSpPr>
            <a:stCxn id="285" idx="3"/>
            <a:endCxn id="286" idx="7"/>
          </p:cNvCxnSpPr>
          <p:nvPr/>
        </p:nvCxnSpPr>
        <p:spPr>
          <a:xfrm flipH="1">
            <a:off x="3540858" y="3113817"/>
            <a:ext cx="2697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7"/>
          <p:cNvCxnSpPr>
            <a:stCxn id="285" idx="5"/>
            <a:endCxn id="287" idx="1"/>
          </p:cNvCxnSpPr>
          <p:nvPr/>
        </p:nvCxnSpPr>
        <p:spPr>
          <a:xfrm>
            <a:off x="3913442" y="3113817"/>
            <a:ext cx="2814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7"/>
          <p:cNvSpPr/>
          <p:nvPr/>
        </p:nvSpPr>
        <p:spPr>
          <a:xfrm>
            <a:off x="3789250" y="3858372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27"/>
          <p:cNvCxnSpPr>
            <a:stCxn id="286" idx="5"/>
            <a:endCxn id="290" idx="1"/>
          </p:cNvCxnSpPr>
          <p:nvPr/>
        </p:nvCxnSpPr>
        <p:spPr>
          <a:xfrm>
            <a:off x="3540905" y="3535567"/>
            <a:ext cx="2697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7"/>
          <p:cNvCxnSpPr>
            <a:stCxn id="287" idx="3"/>
            <a:endCxn id="290" idx="7"/>
          </p:cNvCxnSpPr>
          <p:nvPr/>
        </p:nvCxnSpPr>
        <p:spPr>
          <a:xfrm flipH="1">
            <a:off x="3913358" y="3535567"/>
            <a:ext cx="2814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7"/>
          <p:cNvSpPr txBox="1"/>
          <p:nvPr/>
        </p:nvSpPr>
        <p:spPr>
          <a:xfrm>
            <a:off x="3381850" y="2714438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L0</a:t>
            </a:r>
            <a:endParaRPr/>
          </a:p>
        </p:txBody>
      </p:sp>
      <p:cxnSp>
        <p:nvCxnSpPr>
          <p:cNvPr id="294" name="Google Shape;294;p27"/>
          <p:cNvCxnSpPr>
            <a:stCxn id="278" idx="4"/>
            <a:endCxn id="285" idx="7"/>
          </p:cNvCxnSpPr>
          <p:nvPr/>
        </p:nvCxnSpPr>
        <p:spPr>
          <a:xfrm flipH="1">
            <a:off x="3913500" y="2249375"/>
            <a:ext cx="658500" cy="7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7"/>
          <p:cNvCxnSpPr>
            <a:stCxn id="278" idx="4"/>
          </p:cNvCxnSpPr>
          <p:nvPr/>
        </p:nvCxnSpPr>
        <p:spPr>
          <a:xfrm>
            <a:off x="4572000" y="2249375"/>
            <a:ext cx="782400" cy="12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7"/>
          <p:cNvCxnSpPr>
            <a:stCxn id="290" idx="5"/>
            <a:endCxn id="281" idx="1"/>
          </p:cNvCxnSpPr>
          <p:nvPr/>
        </p:nvCxnSpPr>
        <p:spPr>
          <a:xfrm>
            <a:off x="3913442" y="3982564"/>
            <a:ext cx="60720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7"/>
          <p:cNvCxnSpPr>
            <a:stCxn id="280" idx="3"/>
            <a:endCxn id="281" idx="7"/>
          </p:cNvCxnSpPr>
          <p:nvPr/>
        </p:nvCxnSpPr>
        <p:spPr>
          <a:xfrm flipH="1">
            <a:off x="4623533" y="3556992"/>
            <a:ext cx="690300" cy="11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27"/>
          <p:cNvSpPr txBox="1"/>
          <p:nvPr/>
        </p:nvSpPr>
        <p:spPr>
          <a:xfrm>
            <a:off x="3030550" y="3241638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L3</a:t>
            </a:r>
            <a:endParaRPr/>
          </a:p>
        </p:txBody>
      </p:sp>
      <p:sp>
        <p:nvSpPr>
          <p:cNvPr id="299" name="Google Shape;299;p27"/>
          <p:cNvSpPr txBox="1"/>
          <p:nvPr/>
        </p:nvSpPr>
        <p:spPr>
          <a:xfrm>
            <a:off x="4297750" y="3252313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L4</a:t>
            </a:r>
            <a:endParaRPr/>
          </a:p>
        </p:txBody>
      </p:sp>
      <p:sp>
        <p:nvSpPr>
          <p:cNvPr id="300" name="Google Shape;300;p27"/>
          <p:cNvSpPr txBox="1"/>
          <p:nvPr/>
        </p:nvSpPr>
        <p:spPr>
          <a:xfrm>
            <a:off x="3403175" y="3878438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L5</a:t>
            </a:r>
            <a:endParaRPr/>
          </a:p>
        </p:txBody>
      </p:sp>
      <p:cxnSp>
        <p:nvCxnSpPr>
          <p:cNvPr id="301" name="Google Shape;301;p27"/>
          <p:cNvCxnSpPr>
            <a:stCxn id="287" idx="4"/>
            <a:endCxn id="281" idx="0"/>
          </p:cNvCxnSpPr>
          <p:nvPr/>
        </p:nvCxnSpPr>
        <p:spPr>
          <a:xfrm>
            <a:off x="4246200" y="3556875"/>
            <a:ext cx="325800" cy="1110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02" name="Google Shape;302;p27"/>
          <p:cNvCxnSpPr>
            <a:stCxn id="290" idx="0"/>
            <a:endCxn id="285" idx="4"/>
          </p:cNvCxnSpPr>
          <p:nvPr/>
        </p:nvCxnSpPr>
        <p:spPr>
          <a:xfrm rot="10800000">
            <a:off x="3862000" y="3135072"/>
            <a:ext cx="0" cy="723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303" name="Google Shape;303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 fausse</a:t>
            </a:r>
            <a:endParaRPr/>
          </a:p>
        </p:txBody>
      </p:sp>
      <p:sp>
        <p:nvSpPr>
          <p:cNvPr id="309" name="Google Shape;309;p28"/>
          <p:cNvSpPr txBox="1"/>
          <p:nvPr/>
        </p:nvSpPr>
        <p:spPr>
          <a:xfrm>
            <a:off x="1012975" y="2130750"/>
            <a:ext cx="1680600" cy="14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while(</a:t>
            </a:r>
            <a:r>
              <a:rPr lang="en">
                <a:solidFill>
                  <a:srgbClr val="980000"/>
                </a:solidFill>
              </a:rPr>
              <a:t>condition</a:t>
            </a:r>
            <a:r>
              <a:rPr lang="en"/>
              <a:t>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Block;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4499250" y="21038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"/>
          <p:cNvSpPr txBox="1"/>
          <p:nvPr/>
        </p:nvSpPr>
        <p:spPr>
          <a:xfrm>
            <a:off x="4709925" y="1932125"/>
            <a:ext cx="6039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5292525" y="3432800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4499250" y="4667600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8"/>
          <p:cNvSpPr txBox="1"/>
          <p:nvPr/>
        </p:nvSpPr>
        <p:spPr>
          <a:xfrm>
            <a:off x="5564950" y="3261050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</a:t>
            </a:r>
            <a:endParaRPr/>
          </a:p>
        </p:txBody>
      </p:sp>
      <p:sp>
        <p:nvSpPr>
          <p:cNvPr id="315" name="Google Shape;315;p28"/>
          <p:cNvSpPr txBox="1"/>
          <p:nvPr/>
        </p:nvSpPr>
        <p:spPr>
          <a:xfrm>
            <a:off x="4757925" y="4546775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</a:t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3789250" y="298962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3416713" y="34113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"/>
          <p:cNvSpPr/>
          <p:nvPr/>
        </p:nvSpPr>
        <p:spPr>
          <a:xfrm>
            <a:off x="4173450" y="34113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28"/>
          <p:cNvCxnSpPr>
            <a:stCxn id="316" idx="3"/>
            <a:endCxn id="317" idx="7"/>
          </p:cNvCxnSpPr>
          <p:nvPr/>
        </p:nvCxnSpPr>
        <p:spPr>
          <a:xfrm flipH="1">
            <a:off x="3540858" y="3113817"/>
            <a:ext cx="2697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8"/>
          <p:cNvCxnSpPr>
            <a:stCxn id="316" idx="5"/>
            <a:endCxn id="318" idx="1"/>
          </p:cNvCxnSpPr>
          <p:nvPr/>
        </p:nvCxnSpPr>
        <p:spPr>
          <a:xfrm>
            <a:off x="3913442" y="3113817"/>
            <a:ext cx="2814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8"/>
          <p:cNvSpPr/>
          <p:nvPr/>
        </p:nvSpPr>
        <p:spPr>
          <a:xfrm>
            <a:off x="3789250" y="3858372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28"/>
          <p:cNvCxnSpPr>
            <a:stCxn id="317" idx="5"/>
            <a:endCxn id="321" idx="1"/>
          </p:cNvCxnSpPr>
          <p:nvPr/>
        </p:nvCxnSpPr>
        <p:spPr>
          <a:xfrm>
            <a:off x="3540905" y="3535567"/>
            <a:ext cx="2697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8"/>
          <p:cNvCxnSpPr>
            <a:stCxn id="318" idx="3"/>
            <a:endCxn id="321" idx="7"/>
          </p:cNvCxnSpPr>
          <p:nvPr/>
        </p:nvCxnSpPr>
        <p:spPr>
          <a:xfrm flipH="1">
            <a:off x="3913358" y="3535567"/>
            <a:ext cx="2814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28"/>
          <p:cNvSpPr txBox="1"/>
          <p:nvPr/>
        </p:nvSpPr>
        <p:spPr>
          <a:xfrm>
            <a:off x="3381850" y="2714438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L0</a:t>
            </a:r>
            <a:endParaRPr/>
          </a:p>
        </p:txBody>
      </p:sp>
      <p:cxnSp>
        <p:nvCxnSpPr>
          <p:cNvPr id="325" name="Google Shape;325;p28"/>
          <p:cNvCxnSpPr>
            <a:stCxn id="310" idx="4"/>
            <a:endCxn id="316" idx="7"/>
          </p:cNvCxnSpPr>
          <p:nvPr/>
        </p:nvCxnSpPr>
        <p:spPr>
          <a:xfrm flipH="1">
            <a:off x="3913500" y="2249375"/>
            <a:ext cx="658500" cy="7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8"/>
          <p:cNvCxnSpPr>
            <a:stCxn id="310" idx="4"/>
          </p:cNvCxnSpPr>
          <p:nvPr/>
        </p:nvCxnSpPr>
        <p:spPr>
          <a:xfrm>
            <a:off x="4572000" y="2249375"/>
            <a:ext cx="782400" cy="12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8"/>
          <p:cNvCxnSpPr>
            <a:stCxn id="321" idx="5"/>
            <a:endCxn id="313" idx="1"/>
          </p:cNvCxnSpPr>
          <p:nvPr/>
        </p:nvCxnSpPr>
        <p:spPr>
          <a:xfrm>
            <a:off x="3913442" y="3982564"/>
            <a:ext cx="60720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8"/>
          <p:cNvCxnSpPr>
            <a:stCxn id="312" idx="3"/>
            <a:endCxn id="313" idx="7"/>
          </p:cNvCxnSpPr>
          <p:nvPr/>
        </p:nvCxnSpPr>
        <p:spPr>
          <a:xfrm flipH="1">
            <a:off x="4623533" y="3556992"/>
            <a:ext cx="690300" cy="11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28"/>
          <p:cNvSpPr txBox="1"/>
          <p:nvPr/>
        </p:nvSpPr>
        <p:spPr>
          <a:xfrm>
            <a:off x="3030550" y="3241638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L3</a:t>
            </a:r>
            <a:endParaRPr/>
          </a:p>
        </p:txBody>
      </p:sp>
      <p:sp>
        <p:nvSpPr>
          <p:cNvPr id="330" name="Google Shape;330;p28"/>
          <p:cNvSpPr txBox="1"/>
          <p:nvPr/>
        </p:nvSpPr>
        <p:spPr>
          <a:xfrm>
            <a:off x="4297750" y="3252313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L4</a:t>
            </a:r>
            <a:endParaRPr/>
          </a:p>
        </p:txBody>
      </p:sp>
      <p:sp>
        <p:nvSpPr>
          <p:cNvPr id="331" name="Google Shape;331;p28"/>
          <p:cNvSpPr txBox="1"/>
          <p:nvPr/>
        </p:nvSpPr>
        <p:spPr>
          <a:xfrm>
            <a:off x="3403175" y="3878438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L5</a:t>
            </a:r>
            <a:endParaRPr/>
          </a:p>
        </p:txBody>
      </p:sp>
      <p:cxnSp>
        <p:nvCxnSpPr>
          <p:cNvPr id="332" name="Google Shape;332;p28"/>
          <p:cNvCxnSpPr>
            <a:stCxn id="318" idx="4"/>
            <a:endCxn id="313" idx="0"/>
          </p:cNvCxnSpPr>
          <p:nvPr/>
        </p:nvCxnSpPr>
        <p:spPr>
          <a:xfrm>
            <a:off x="4246200" y="3556875"/>
            <a:ext cx="325800" cy="1110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33" name="Google Shape;333;p28"/>
          <p:cNvCxnSpPr>
            <a:stCxn id="321" idx="0"/>
            <a:endCxn id="316" idx="4"/>
          </p:cNvCxnSpPr>
          <p:nvPr/>
        </p:nvCxnSpPr>
        <p:spPr>
          <a:xfrm rot="10800000">
            <a:off x="3862000" y="3135072"/>
            <a:ext cx="0" cy="723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334" name="Google Shape;334;p28"/>
          <p:cNvSpPr/>
          <p:nvPr/>
        </p:nvSpPr>
        <p:spPr>
          <a:xfrm>
            <a:off x="4113000" y="3328329"/>
            <a:ext cx="259500" cy="259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Suite de l’exécution</a:t>
            </a:r>
            <a:endParaRPr/>
          </a:p>
        </p:txBody>
      </p:sp>
      <p:sp>
        <p:nvSpPr>
          <p:cNvPr id="341" name="Google Shape;341;p29"/>
          <p:cNvSpPr txBox="1"/>
          <p:nvPr/>
        </p:nvSpPr>
        <p:spPr>
          <a:xfrm>
            <a:off x="1012975" y="2130750"/>
            <a:ext cx="1680600" cy="14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while(</a:t>
            </a:r>
            <a:r>
              <a:rPr lang="en">
                <a:solidFill>
                  <a:srgbClr val="980000"/>
                </a:solidFill>
              </a:rPr>
              <a:t>condition</a:t>
            </a:r>
            <a:r>
              <a:rPr lang="en"/>
              <a:t>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Block;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4499250" y="21038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 txBox="1"/>
          <p:nvPr/>
        </p:nvSpPr>
        <p:spPr>
          <a:xfrm>
            <a:off x="4709925" y="1932125"/>
            <a:ext cx="6039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5292525" y="3432800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4499250" y="4667600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 txBox="1"/>
          <p:nvPr/>
        </p:nvSpPr>
        <p:spPr>
          <a:xfrm>
            <a:off x="5564950" y="3261050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</a:t>
            </a:r>
            <a:endParaRPr/>
          </a:p>
        </p:txBody>
      </p:sp>
      <p:sp>
        <p:nvSpPr>
          <p:cNvPr id="347" name="Google Shape;347;p29"/>
          <p:cNvSpPr txBox="1"/>
          <p:nvPr/>
        </p:nvSpPr>
        <p:spPr>
          <a:xfrm>
            <a:off x="4757925" y="4546775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</a:t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3789250" y="298962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3416713" y="34113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4173450" y="34113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29"/>
          <p:cNvCxnSpPr>
            <a:stCxn id="348" idx="3"/>
            <a:endCxn id="349" idx="7"/>
          </p:cNvCxnSpPr>
          <p:nvPr/>
        </p:nvCxnSpPr>
        <p:spPr>
          <a:xfrm flipH="1">
            <a:off x="3540858" y="3113817"/>
            <a:ext cx="2697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9"/>
          <p:cNvCxnSpPr>
            <a:stCxn id="348" idx="5"/>
            <a:endCxn id="350" idx="1"/>
          </p:cNvCxnSpPr>
          <p:nvPr/>
        </p:nvCxnSpPr>
        <p:spPr>
          <a:xfrm>
            <a:off x="3913442" y="3113817"/>
            <a:ext cx="2814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29"/>
          <p:cNvSpPr/>
          <p:nvPr/>
        </p:nvSpPr>
        <p:spPr>
          <a:xfrm>
            <a:off x="3789250" y="3858372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4" name="Google Shape;354;p29"/>
          <p:cNvCxnSpPr>
            <a:stCxn id="349" idx="5"/>
            <a:endCxn id="353" idx="1"/>
          </p:cNvCxnSpPr>
          <p:nvPr/>
        </p:nvCxnSpPr>
        <p:spPr>
          <a:xfrm>
            <a:off x="3540905" y="3535567"/>
            <a:ext cx="2697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9"/>
          <p:cNvCxnSpPr>
            <a:stCxn id="350" idx="3"/>
            <a:endCxn id="353" idx="7"/>
          </p:cNvCxnSpPr>
          <p:nvPr/>
        </p:nvCxnSpPr>
        <p:spPr>
          <a:xfrm flipH="1">
            <a:off x="3913358" y="3535567"/>
            <a:ext cx="2814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29"/>
          <p:cNvSpPr txBox="1"/>
          <p:nvPr/>
        </p:nvSpPr>
        <p:spPr>
          <a:xfrm>
            <a:off x="3381850" y="2714438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L0</a:t>
            </a:r>
            <a:endParaRPr/>
          </a:p>
        </p:txBody>
      </p:sp>
      <p:cxnSp>
        <p:nvCxnSpPr>
          <p:cNvPr id="357" name="Google Shape;357;p29"/>
          <p:cNvCxnSpPr>
            <a:stCxn id="342" idx="4"/>
            <a:endCxn id="348" idx="7"/>
          </p:cNvCxnSpPr>
          <p:nvPr/>
        </p:nvCxnSpPr>
        <p:spPr>
          <a:xfrm flipH="1">
            <a:off x="3913500" y="2249375"/>
            <a:ext cx="658500" cy="7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9"/>
          <p:cNvCxnSpPr>
            <a:stCxn id="342" idx="4"/>
          </p:cNvCxnSpPr>
          <p:nvPr/>
        </p:nvCxnSpPr>
        <p:spPr>
          <a:xfrm>
            <a:off x="4572000" y="2249375"/>
            <a:ext cx="782400" cy="12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9"/>
          <p:cNvCxnSpPr>
            <a:stCxn id="353" idx="5"/>
            <a:endCxn id="345" idx="1"/>
          </p:cNvCxnSpPr>
          <p:nvPr/>
        </p:nvCxnSpPr>
        <p:spPr>
          <a:xfrm>
            <a:off x="3913442" y="3982564"/>
            <a:ext cx="60720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9"/>
          <p:cNvCxnSpPr>
            <a:stCxn id="344" idx="3"/>
            <a:endCxn id="345" idx="7"/>
          </p:cNvCxnSpPr>
          <p:nvPr/>
        </p:nvCxnSpPr>
        <p:spPr>
          <a:xfrm flipH="1">
            <a:off x="4623533" y="3556992"/>
            <a:ext cx="690300" cy="11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29"/>
          <p:cNvSpPr txBox="1"/>
          <p:nvPr/>
        </p:nvSpPr>
        <p:spPr>
          <a:xfrm>
            <a:off x="3030550" y="3241638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L3</a:t>
            </a:r>
            <a:endParaRPr/>
          </a:p>
        </p:txBody>
      </p:sp>
      <p:sp>
        <p:nvSpPr>
          <p:cNvPr id="362" name="Google Shape;362;p29"/>
          <p:cNvSpPr txBox="1"/>
          <p:nvPr/>
        </p:nvSpPr>
        <p:spPr>
          <a:xfrm>
            <a:off x="4297750" y="3252313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L4</a:t>
            </a:r>
            <a:endParaRPr/>
          </a:p>
        </p:txBody>
      </p:sp>
      <p:sp>
        <p:nvSpPr>
          <p:cNvPr id="363" name="Google Shape;363;p29"/>
          <p:cNvSpPr txBox="1"/>
          <p:nvPr/>
        </p:nvSpPr>
        <p:spPr>
          <a:xfrm>
            <a:off x="3403175" y="3878438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L5</a:t>
            </a:r>
            <a:endParaRPr/>
          </a:p>
        </p:txBody>
      </p:sp>
      <p:cxnSp>
        <p:nvCxnSpPr>
          <p:cNvPr id="364" name="Google Shape;364;p29"/>
          <p:cNvCxnSpPr>
            <a:stCxn id="350" idx="4"/>
            <a:endCxn id="345" idx="0"/>
          </p:cNvCxnSpPr>
          <p:nvPr/>
        </p:nvCxnSpPr>
        <p:spPr>
          <a:xfrm>
            <a:off x="4246200" y="3556875"/>
            <a:ext cx="325800" cy="1110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65" name="Google Shape;365;p29"/>
          <p:cNvCxnSpPr>
            <a:stCxn id="353" idx="0"/>
            <a:endCxn id="348" idx="4"/>
          </p:cNvCxnSpPr>
          <p:nvPr/>
        </p:nvCxnSpPr>
        <p:spPr>
          <a:xfrm rot="10800000">
            <a:off x="3862000" y="3135072"/>
            <a:ext cx="0" cy="723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366" name="Google Shape;366;p29"/>
          <p:cNvSpPr/>
          <p:nvPr/>
        </p:nvSpPr>
        <p:spPr>
          <a:xfrm>
            <a:off x="4442250" y="4610604"/>
            <a:ext cx="259500" cy="259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Bilan</a:t>
            </a:r>
            <a:endParaRPr/>
          </a:p>
        </p:txBody>
      </p:sp>
      <p:sp>
        <p:nvSpPr>
          <p:cNvPr id="373" name="Google Shape;373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forts</a:t>
            </a:r>
            <a:endParaRPr/>
          </a:p>
        </p:txBody>
      </p:sp>
      <p:sp>
        <p:nvSpPr>
          <p:cNvPr id="379" name="Google Shape;37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Tests automatisés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Back-end: liste de programmes valides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Compilation avec gcc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Compilation avec notre compilateur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Comparaison des return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Front-end: liste de programmes faux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Vérification qu’ils ne passent pas le front-end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Pas de vérification du message d’erreur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Putchar: tests sur la sortie standard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Comparaison de la sortie standard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Versioning: git / 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 continue: Jenkins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Protection de la branche master: verification build + tests avant de merge</a:t>
            </a:r>
            <a:endParaRPr/>
          </a:p>
        </p:txBody>
      </p:sp>
      <p:sp>
        <p:nvSpPr>
          <p:cNvPr id="380" name="Google Shape;380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Réalisé (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Types de base: declaration, definition, </a:t>
            </a:r>
            <a:r>
              <a:rPr lang="en"/>
              <a:t>assignment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Entiers - 32 bits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Charactères - 8 bits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Variables </a:t>
            </a:r>
            <a:r>
              <a:rPr b="1" lang="en"/>
              <a:t>regroupées par type</a:t>
            </a:r>
            <a:r>
              <a:rPr lang="en"/>
              <a:t> - pas de </a:t>
            </a:r>
            <a:r>
              <a:rPr lang="en"/>
              <a:t>gâchis</a:t>
            </a:r>
            <a:r>
              <a:rPr lang="en"/>
              <a:t> mémoire 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</a:t>
            </a:r>
            <a:r>
              <a:rPr lang="en"/>
              <a:t>nitialisation </a:t>
            </a:r>
            <a:r>
              <a:rPr b="1" lang="en"/>
              <a:t>lors de la déclaration</a:t>
            </a:r>
            <a:r>
              <a:rPr lang="en"/>
              <a:t> possible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Déclaration</a:t>
            </a:r>
            <a:r>
              <a:rPr lang="en"/>
              <a:t> </a:t>
            </a:r>
            <a:r>
              <a:rPr b="1" lang="en"/>
              <a:t>n’importe où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Expressions arithmétiques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Opérations</a:t>
            </a:r>
            <a:r>
              <a:rPr lang="en"/>
              <a:t> de base, avec priorités et parenthèses, sur </a:t>
            </a:r>
            <a:r>
              <a:rPr b="1" lang="en"/>
              <a:t>int et char mélangés</a:t>
            </a:r>
            <a:r>
              <a:rPr lang="en"/>
              <a:t> 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Génération d’IR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assembleur x86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assembleur MSP430 (basique)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Fonctions: definition et appel, avec valeur de retour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jusqu’à 6 paramètres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putchar / getchar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faibles</a:t>
            </a:r>
            <a:endParaRPr/>
          </a:p>
        </p:txBody>
      </p:sp>
      <p:sp>
        <p:nvSpPr>
          <p:cNvPr id="386" name="Google Shape;38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 de generation d’AST: </a:t>
            </a:r>
            <a:r>
              <a:rPr lang="en"/>
              <a:t>diagnostic</a:t>
            </a:r>
            <a:r>
              <a:rPr lang="en"/>
              <a:t> d’erreurs front-end avec un visiteur.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Gênant</a:t>
            </a:r>
            <a:r>
              <a:rPr lang="en"/>
              <a:t> pour </a:t>
            </a:r>
            <a:r>
              <a:rPr lang="en"/>
              <a:t>l'évaluation</a:t>
            </a:r>
            <a:r>
              <a:rPr lang="en"/>
              <a:t> d’expressions </a:t>
            </a:r>
            <a:r>
              <a:rPr lang="en"/>
              <a:t>booléennes</a:t>
            </a:r>
            <a:r>
              <a:rPr lang="en"/>
              <a:t> car pas de contexte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Instructions IR: enum d’operations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 aurait voulu avoir une classe par instruction et faire des constructeurs distincts, car les </a:t>
            </a:r>
            <a:r>
              <a:rPr lang="en"/>
              <a:t>opérations</a:t>
            </a:r>
            <a:r>
              <a:rPr lang="en"/>
              <a:t> ne prennent pas les mêmes types/ le </a:t>
            </a:r>
            <a:r>
              <a:rPr lang="en"/>
              <a:t>même</a:t>
            </a:r>
            <a:r>
              <a:rPr lang="en"/>
              <a:t> nombre de paramètres.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 d’analyse statique: plugin SonarQube C++ payant / plugin gratuit compliqué à installer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 projet </a:t>
            </a:r>
            <a:r>
              <a:rPr lang="en"/>
              <a:t>bénéficierait</a:t>
            </a:r>
            <a:r>
              <a:rPr lang="en"/>
              <a:t> de plus de commentaires et de refactoring, que nous n’avons pas pu faire par manque de temps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 de projet</a:t>
            </a:r>
            <a:endParaRPr/>
          </a:p>
        </p:txBody>
      </p:sp>
      <p:sp>
        <p:nvSpPr>
          <p:cNvPr id="393" name="Google Shape;393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 de chef de projet 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à 2 stand-up par séance, communication constante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Parallelisation maximum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Répartition autonome du travail: </a:t>
            </a:r>
            <a:r>
              <a:rPr lang="en"/>
              <a:t>découpage</a:t>
            </a:r>
            <a:r>
              <a:rPr lang="en"/>
              <a:t> des </a:t>
            </a:r>
            <a:r>
              <a:rPr lang="en"/>
              <a:t>tâches</a:t>
            </a:r>
            <a:r>
              <a:rPr lang="en"/>
              <a:t> et identification des tâches avant la séance, chacun choisit les tâches qu’il veut en début de séance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Méthode de travail très agréable, possible grâce à une équipe ou chacun est vraiment sérieux et investi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Démonstration !</a:t>
            </a:r>
            <a:endParaRPr/>
          </a:p>
        </p:txBody>
      </p:sp>
      <p:sp>
        <p:nvSpPr>
          <p:cNvPr id="400" name="Google Shape;400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Réalisé </a:t>
            </a:r>
            <a:r>
              <a:rPr lang="en"/>
              <a:t>(2/2)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Multiples If / else / while imbriqués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Operations de comparaison: ==, !=, &lt;, &gt;;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Gestion des erreurs sémantiques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Double </a:t>
            </a:r>
            <a:r>
              <a:rPr lang="en" sz="1300"/>
              <a:t>déclaration</a:t>
            </a:r>
            <a:r>
              <a:rPr lang="en" sz="1300"/>
              <a:t> variables / fonctions</a:t>
            </a:r>
            <a:endParaRPr sz="1300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Utilisation d’une variable </a:t>
            </a:r>
            <a:r>
              <a:rPr lang="en" sz="1300"/>
              <a:t>avant </a:t>
            </a:r>
            <a:r>
              <a:rPr lang="en" sz="1300"/>
              <a:t>déclaration</a:t>
            </a:r>
            <a:endParaRPr sz="1300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Différence entre nombre arguments / nombre paramètres d’une fonction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Gestion des erreurs de syntaxe (ANTLR)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Optimisations directes (sans -o)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Commentaires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Directives pre-processeur ignorées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réalisé (1/2)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Compilation pour WebAssembly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 cible est vraiment très différente de x86, et il aurait fallu faire beaucoup de refactoring pour pouvoir </a:t>
            </a:r>
            <a:r>
              <a:rPr lang="en"/>
              <a:t>générer</a:t>
            </a:r>
            <a:r>
              <a:rPr lang="en"/>
              <a:t> du code pour cette cible. On y a perdu beaucoup de temps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Types autres que int et char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Boucles for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Fonctions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plus de 6 arguments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type de retour void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Affectation l-value quelconque et tableaux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Assignement qui retourne une valeur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réalisé (2/2)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Structures de controle optionnelles (for, do...while, switch...case, …)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Directives preprocesseur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Imports et multi-fichier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Opérations logiques et unaires sur les booléens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Gestion de la portée des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Optimisation avec -o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Variables globales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Pointeurs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499250" y="1942450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4757925" y="1770700"/>
            <a:ext cx="6039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4442250" y="1885450"/>
            <a:ext cx="259500" cy="259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1012975" y="2130750"/>
            <a:ext cx="1680600" cy="14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</a:t>
            </a:r>
            <a:r>
              <a:rPr lang="en">
                <a:solidFill>
                  <a:srgbClr val="FF0000"/>
                </a:solidFill>
              </a:rPr>
              <a:t>condition</a:t>
            </a:r>
            <a:r>
              <a:rPr lang="en"/>
              <a:t>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Block;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}else{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Block;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CFG::divide_current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4499250" y="1942450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4757925" y="1770700"/>
            <a:ext cx="6039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844100" y="27859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5140125" y="27859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20"/>
          <p:cNvCxnSpPr>
            <a:stCxn id="137" idx="3"/>
            <a:endCxn id="139" idx="7"/>
          </p:cNvCxnSpPr>
          <p:nvPr/>
        </p:nvCxnSpPr>
        <p:spPr>
          <a:xfrm flipH="1">
            <a:off x="3968258" y="2066642"/>
            <a:ext cx="552300" cy="7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0"/>
          <p:cNvCxnSpPr>
            <a:stCxn id="137" idx="5"/>
            <a:endCxn id="140" idx="1"/>
          </p:cNvCxnSpPr>
          <p:nvPr/>
        </p:nvCxnSpPr>
        <p:spPr>
          <a:xfrm>
            <a:off x="4623442" y="2066642"/>
            <a:ext cx="537900" cy="7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0"/>
          <p:cNvSpPr/>
          <p:nvPr/>
        </p:nvSpPr>
        <p:spPr>
          <a:xfrm>
            <a:off x="4499250" y="3753200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20"/>
          <p:cNvCxnSpPr>
            <a:stCxn id="139" idx="5"/>
            <a:endCxn id="143" idx="1"/>
          </p:cNvCxnSpPr>
          <p:nvPr/>
        </p:nvCxnSpPr>
        <p:spPr>
          <a:xfrm>
            <a:off x="3968292" y="2910167"/>
            <a:ext cx="552300" cy="8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0"/>
          <p:cNvCxnSpPr>
            <a:stCxn id="140" idx="3"/>
            <a:endCxn id="143" idx="7"/>
          </p:cNvCxnSpPr>
          <p:nvPr/>
        </p:nvCxnSpPr>
        <p:spPr>
          <a:xfrm flipH="1">
            <a:off x="4623533" y="2910167"/>
            <a:ext cx="537900" cy="8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0"/>
          <p:cNvSpPr txBox="1"/>
          <p:nvPr/>
        </p:nvSpPr>
        <p:spPr>
          <a:xfrm>
            <a:off x="5361825" y="2635650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3368075" y="2635650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L0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4757925" y="3632375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3787100" y="2728975"/>
            <a:ext cx="259500" cy="259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1012975" y="2130750"/>
            <a:ext cx="1680600" cy="14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if(condition){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Block;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}else{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Block;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CFG::switch_branch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4499250" y="1942450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4757925" y="1770700"/>
            <a:ext cx="6039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3844100" y="27859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5140125" y="2785975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1"/>
          <p:cNvCxnSpPr>
            <a:stCxn id="157" idx="3"/>
            <a:endCxn id="159" idx="7"/>
          </p:cNvCxnSpPr>
          <p:nvPr/>
        </p:nvCxnSpPr>
        <p:spPr>
          <a:xfrm flipH="1">
            <a:off x="3968258" y="2066642"/>
            <a:ext cx="552300" cy="7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1"/>
          <p:cNvCxnSpPr>
            <a:stCxn id="157" idx="5"/>
            <a:endCxn id="160" idx="1"/>
          </p:cNvCxnSpPr>
          <p:nvPr/>
        </p:nvCxnSpPr>
        <p:spPr>
          <a:xfrm>
            <a:off x="4623442" y="2066642"/>
            <a:ext cx="537900" cy="7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1"/>
          <p:cNvSpPr/>
          <p:nvPr/>
        </p:nvSpPr>
        <p:spPr>
          <a:xfrm>
            <a:off x="4499250" y="3753200"/>
            <a:ext cx="145500" cy="145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21"/>
          <p:cNvCxnSpPr>
            <a:stCxn id="159" idx="5"/>
            <a:endCxn id="163" idx="1"/>
          </p:cNvCxnSpPr>
          <p:nvPr/>
        </p:nvCxnSpPr>
        <p:spPr>
          <a:xfrm>
            <a:off x="3968292" y="2910167"/>
            <a:ext cx="552300" cy="8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1"/>
          <p:cNvCxnSpPr>
            <a:stCxn id="160" idx="3"/>
            <a:endCxn id="163" idx="7"/>
          </p:cNvCxnSpPr>
          <p:nvPr/>
        </p:nvCxnSpPr>
        <p:spPr>
          <a:xfrm flipH="1">
            <a:off x="4623533" y="2910167"/>
            <a:ext cx="537900" cy="8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1"/>
          <p:cNvSpPr txBox="1"/>
          <p:nvPr/>
        </p:nvSpPr>
        <p:spPr>
          <a:xfrm>
            <a:off x="5361825" y="2635650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3368075" y="2635650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L0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4757925" y="3632375"/>
            <a:ext cx="407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5083125" y="2728975"/>
            <a:ext cx="259500" cy="259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1012975" y="2130750"/>
            <a:ext cx="1680600" cy="14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if(condition){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Block;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}else{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Block;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