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Economica"/>
      <p:regular r:id="rId32"/>
      <p:bold r:id="rId33"/>
      <p:italic r:id="rId34"/>
      <p:boldItalic r:id="rId35"/>
    </p:embeddedFont>
    <p:embeddedFont>
      <p:font typeface="Proxima Nova"/>
      <p:regular r:id="rId36"/>
      <p:bold r:id="rId37"/>
      <p:italic r:id="rId38"/>
      <p:boldItalic r:id="rId39"/>
    </p:embeddedFont>
    <p:embeddedFont>
      <p:font typeface="Roboto"/>
      <p:regular r:id="rId40"/>
      <p:bold r:id="rId41"/>
      <p:italic r:id="rId42"/>
      <p:boldItalic r:id="rId43"/>
    </p:embeddedFont>
    <p:embeddedFont>
      <p:font typeface="Lato"/>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Lato-regular.fntdata"/><Relationship Id="rId43" Type="http://schemas.openxmlformats.org/officeDocument/2006/relationships/font" Target="fonts/Roboto-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Lato-boldItalic.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Economica-bold.fntdata"/><Relationship Id="rId32" Type="http://schemas.openxmlformats.org/officeDocument/2006/relationships/font" Target="fonts/Economica-regular.fntdata"/><Relationship Id="rId35" Type="http://schemas.openxmlformats.org/officeDocument/2006/relationships/font" Target="fonts/Economica-boldItalic.fntdata"/><Relationship Id="rId34" Type="http://schemas.openxmlformats.org/officeDocument/2006/relationships/font" Target="fonts/Economica-italic.fntdata"/><Relationship Id="rId37" Type="http://schemas.openxmlformats.org/officeDocument/2006/relationships/font" Target="fonts/ProximaNova-bold.fntdata"/><Relationship Id="rId36" Type="http://schemas.openxmlformats.org/officeDocument/2006/relationships/font" Target="fonts/ProximaNova-regular.fntdata"/><Relationship Id="rId39" Type="http://schemas.openxmlformats.org/officeDocument/2006/relationships/font" Target="fonts/ProximaNova-boldItalic.fntdata"/><Relationship Id="rId38" Type="http://schemas.openxmlformats.org/officeDocument/2006/relationships/font" Target="fonts/ProximaNova-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1" Type="http://schemas.openxmlformats.org/officeDocument/2006/relationships/hyperlink" Target="https://www.futura-sciences.com/sante/definitions/medecine-incidence-13469/" TargetMode="External"/><Relationship Id="rId10" Type="http://schemas.openxmlformats.org/officeDocument/2006/relationships/hyperlink" Target="https://www.futura-sciences.com/sante/actualites/biologie-diabete-bientot-nanobilles-insuline-46330/" TargetMode="External"/><Relationship Id="rId13" Type="http://schemas.openxmlformats.org/officeDocument/2006/relationships/hyperlink" Target="https://www.futura-sciences.com/sante/dossiers/medecine-cancer-sein-1154/" TargetMode="External"/><Relationship Id="rId12" Type="http://schemas.openxmlformats.org/officeDocument/2006/relationships/hyperlink" Target="https://www.futura-sciences.com/sante/definitions/biologie-prostate-6144/" TargetMode="External"/><Relationship Id="rId1" Type="http://schemas.openxmlformats.org/officeDocument/2006/relationships/notesMaster" Target="../notesMasters/notesMaster1.xml"/><Relationship Id="rId2" Type="http://schemas.openxmlformats.org/officeDocument/2006/relationships/hyperlink" Target="https://www.futura-sciences.com/sante/definitions/biologie-peptide-292/" TargetMode="External"/><Relationship Id="rId3" Type="http://schemas.openxmlformats.org/officeDocument/2006/relationships/hyperlink" Target="https://www.futura-sciences.com/sante/definitions/biologie-acide-amine-8/" TargetMode="External"/><Relationship Id="rId4" Type="http://schemas.openxmlformats.org/officeDocument/2006/relationships/hyperlink" Target="https://www.futura-sciences.com/sante/definitions/biologie-foie-6966/" TargetMode="External"/><Relationship Id="rId9" Type="http://schemas.openxmlformats.org/officeDocument/2006/relationships/hyperlink" Target="https://www.futura-sciences.com/sante/definitions/medecine-cancer-108/" TargetMode="External"/><Relationship Id="rId5" Type="http://schemas.openxmlformats.org/officeDocument/2006/relationships/hyperlink" Target="https://www.futura-sciences.com/sante/definitions/biologie-proteine-237/" TargetMode="External"/><Relationship Id="rId6" Type="http://schemas.openxmlformats.org/officeDocument/2006/relationships/hyperlink" Target="https://www.futura-sciences.com/sante/definitions/biologie-tyrosine-8606/" TargetMode="External"/><Relationship Id="rId7" Type="http://schemas.openxmlformats.org/officeDocument/2006/relationships/hyperlink" Target="https://www.futura-sciences.com/sante/dossiers/medecine-diabete-859/" TargetMode="External"/><Relationship Id="rId8" Type="http://schemas.openxmlformats.org/officeDocument/2006/relationships/hyperlink" Target="https://www.futura-sciences.com/sante/actualites/medecine-cancer-reaction-chaine-origine-tumeurs-36312/"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935dd4a5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935dd4a5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935dd4a54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935dd4a5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935dd4a54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935dd4a54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935dd4a54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935dd4a54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700">
                <a:solidFill>
                  <a:schemeClr val="dk1"/>
                </a:solidFill>
              </a:rPr>
              <a:t>AKT mTOR</a:t>
            </a:r>
            <a:endParaRPr/>
          </a:p>
          <a:p>
            <a:pPr indent="0" lvl="0" marL="0" rtl="0" algn="l">
              <a:spcBef>
                <a:spcPts val="0"/>
              </a:spcBef>
              <a:spcAft>
                <a:spcPts val="0"/>
              </a:spcAft>
              <a:buNone/>
            </a:pPr>
            <a:r>
              <a:rPr lang="fr"/>
              <a:t>La voie PI3K / AKT / mTOR est une voie de signalisation intracellulaire jouant un rôle-clé dans l’homéostasie cellulaire par sa fonction de régulation de l’apoptose, de la croissance et du cycle cellulaire, ainsi que de l’angiogenèse. Elle est fréquemment dérégulée dans les cellules cancéreuses, la plupart des protéines la constituant pouvant être mutées, délétées ou surexprimées selon les cas</a:t>
            </a:r>
            <a:endParaRPr/>
          </a:p>
          <a:p>
            <a:pPr indent="0" lvl="0" marL="0" rtl="0" algn="l">
              <a:lnSpc>
                <a:spcPct val="115000"/>
              </a:lnSpc>
              <a:spcBef>
                <a:spcPts val="0"/>
              </a:spcBef>
              <a:spcAft>
                <a:spcPts val="0"/>
              </a:spcAft>
              <a:buClr>
                <a:schemeClr val="dk1"/>
              </a:buClr>
              <a:buSzPts val="1100"/>
              <a:buFont typeface="Arial"/>
              <a:buNone/>
            </a:pPr>
            <a:r>
              <a:rPr lang="fr" sz="1700">
                <a:solidFill>
                  <a:schemeClr val="dk1"/>
                </a:solidFill>
              </a:rPr>
              <a:t>IGF-1</a:t>
            </a:r>
            <a:endParaRPr/>
          </a:p>
          <a:p>
            <a:pPr indent="0" lvl="0" marL="0" rtl="0" algn="l">
              <a:lnSpc>
                <a:spcPct val="120000"/>
              </a:lnSpc>
              <a:spcBef>
                <a:spcPts val="0"/>
              </a:spcBef>
              <a:spcAft>
                <a:spcPts val="0"/>
              </a:spcAft>
              <a:buClr>
                <a:schemeClr val="dk1"/>
              </a:buClr>
              <a:buSzPts val="1100"/>
              <a:buFont typeface="Arial"/>
              <a:buNone/>
            </a:pPr>
            <a:r>
              <a:rPr lang="fr">
                <a:solidFill>
                  <a:schemeClr val="dk1"/>
                </a:solidFill>
                <a:latin typeface="Proxima Nova"/>
                <a:ea typeface="Proxima Nova"/>
                <a:cs typeface="Proxima Nova"/>
                <a:sym typeface="Proxima Nova"/>
              </a:rPr>
              <a:t>L'IGF-1 est un </a:t>
            </a:r>
            <a:r>
              <a:rPr lang="fr" u="sng">
                <a:solidFill>
                  <a:schemeClr val="dk1"/>
                </a:solidFill>
                <a:latin typeface="Proxima Nova"/>
                <a:ea typeface="Proxima Nova"/>
                <a:cs typeface="Proxima Nova"/>
                <a:sym typeface="Proxima Nova"/>
                <a:hlinkClick r:id="rId2"/>
              </a:rPr>
              <a:t>peptide</a:t>
            </a:r>
            <a:r>
              <a:rPr lang="fr">
                <a:solidFill>
                  <a:schemeClr val="dk1"/>
                </a:solidFill>
                <a:latin typeface="Proxima Nova"/>
                <a:ea typeface="Proxima Nova"/>
                <a:cs typeface="Proxima Nova"/>
                <a:sym typeface="Proxima Nova"/>
              </a:rPr>
              <a:t> de 70 </a:t>
            </a:r>
            <a:r>
              <a:rPr lang="fr" u="sng">
                <a:solidFill>
                  <a:schemeClr val="dk1"/>
                </a:solidFill>
                <a:latin typeface="Proxima Nova"/>
                <a:ea typeface="Proxima Nova"/>
                <a:cs typeface="Proxima Nova"/>
                <a:sym typeface="Proxima Nova"/>
                <a:hlinkClick r:id="rId3"/>
              </a:rPr>
              <a:t>acides aminés</a:t>
            </a:r>
            <a:r>
              <a:rPr lang="fr">
                <a:solidFill>
                  <a:schemeClr val="dk1"/>
                </a:solidFill>
                <a:latin typeface="Proxima Nova"/>
                <a:ea typeface="Proxima Nova"/>
                <a:cs typeface="Proxima Nova"/>
                <a:sym typeface="Proxima Nova"/>
              </a:rPr>
              <a:t> qui est libéré par le </a:t>
            </a:r>
            <a:r>
              <a:rPr lang="fr" u="sng">
                <a:solidFill>
                  <a:schemeClr val="dk1"/>
                </a:solidFill>
                <a:latin typeface="Proxima Nova"/>
                <a:ea typeface="Proxima Nova"/>
                <a:cs typeface="Proxima Nova"/>
                <a:sym typeface="Proxima Nova"/>
                <a:hlinkClick r:id="rId4"/>
              </a:rPr>
              <a:t>foie</a:t>
            </a:r>
            <a:r>
              <a:rPr lang="fr">
                <a:solidFill>
                  <a:schemeClr val="dk1"/>
                </a:solidFill>
                <a:latin typeface="Proxima Nova"/>
                <a:ea typeface="Proxima Nova"/>
                <a:cs typeface="Proxima Nova"/>
                <a:sym typeface="Proxima Nova"/>
              </a:rPr>
              <a:t>. Dans le sang, l'IGF-1 est associé à des </a:t>
            </a:r>
            <a:r>
              <a:rPr lang="fr" u="sng">
                <a:solidFill>
                  <a:schemeClr val="dk1"/>
                </a:solidFill>
                <a:latin typeface="Proxima Nova"/>
                <a:ea typeface="Proxima Nova"/>
                <a:cs typeface="Proxima Nova"/>
                <a:sym typeface="Proxima Nova"/>
                <a:hlinkClick r:id="rId5"/>
              </a:rPr>
              <a:t>protéines</a:t>
            </a:r>
            <a:r>
              <a:rPr lang="fr">
                <a:solidFill>
                  <a:schemeClr val="dk1"/>
                </a:solidFill>
                <a:latin typeface="Proxima Nova"/>
                <a:ea typeface="Proxima Nova"/>
                <a:cs typeface="Proxima Nova"/>
                <a:sym typeface="Proxima Nova"/>
              </a:rPr>
              <a:t> : les protéines de liaison des IGF. L'IGF-1 se fixe sur un récepteur cellulaire de type </a:t>
            </a:r>
            <a:r>
              <a:rPr lang="fr" u="sng">
                <a:solidFill>
                  <a:schemeClr val="dk1"/>
                </a:solidFill>
                <a:latin typeface="Proxima Nova"/>
                <a:ea typeface="Proxima Nova"/>
                <a:cs typeface="Proxima Nova"/>
                <a:sym typeface="Proxima Nova"/>
                <a:hlinkClick r:id="rId6"/>
              </a:rPr>
              <a:t>tyrosine</a:t>
            </a:r>
            <a:r>
              <a:rPr lang="fr">
                <a:solidFill>
                  <a:schemeClr val="dk1"/>
                </a:solidFill>
                <a:latin typeface="Proxima Nova"/>
                <a:ea typeface="Proxima Nova"/>
                <a:cs typeface="Proxima Nova"/>
                <a:sym typeface="Proxima Nova"/>
              </a:rPr>
              <a:t> kinase. L'IGF-1 stimule le </a:t>
            </a:r>
            <a:r>
              <a:rPr lang="fr" u="sng">
                <a:solidFill>
                  <a:schemeClr val="dk1"/>
                </a:solidFill>
                <a:latin typeface="Proxima Nova"/>
                <a:ea typeface="Proxima Nova"/>
                <a:cs typeface="Proxima Nova"/>
                <a:sym typeface="Proxima Nova"/>
                <a:hlinkClick r:id="rId7"/>
              </a:rPr>
              <a:t>métabolisme du glucose</a:t>
            </a:r>
            <a:r>
              <a:rPr lang="fr">
                <a:solidFill>
                  <a:schemeClr val="dk1"/>
                </a:solidFill>
                <a:latin typeface="Proxima Nova"/>
                <a:ea typeface="Proxima Nova"/>
                <a:cs typeface="Proxima Nova"/>
                <a:sym typeface="Proxima Nova"/>
              </a:rPr>
              <a:t>, la </a:t>
            </a:r>
            <a:r>
              <a:rPr lang="fr" u="sng">
                <a:solidFill>
                  <a:schemeClr val="dk1"/>
                </a:solidFill>
                <a:latin typeface="Proxima Nova"/>
                <a:ea typeface="Proxima Nova"/>
                <a:cs typeface="Proxima Nova"/>
                <a:sym typeface="Proxima Nova"/>
                <a:hlinkClick r:id="rId8"/>
              </a:rPr>
              <a:t>prolifération</a:t>
            </a:r>
            <a:r>
              <a:rPr lang="fr">
                <a:solidFill>
                  <a:schemeClr val="dk1"/>
                </a:solidFill>
                <a:latin typeface="Proxima Nova"/>
                <a:ea typeface="Proxima Nova"/>
                <a:cs typeface="Proxima Nova"/>
                <a:sym typeface="Proxima Nova"/>
              </a:rPr>
              <a:t> et la différenciation cellulaire.</a:t>
            </a:r>
            <a:endParaRPr>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fr" sz="1700">
                <a:solidFill>
                  <a:schemeClr val="dk1"/>
                </a:solidFill>
              </a:rPr>
              <a:t>IGF-1 et cancers</a:t>
            </a:r>
            <a:endParaRPr sz="17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fr">
                <a:solidFill>
                  <a:schemeClr val="dk1"/>
                </a:solidFill>
                <a:latin typeface="Proxima Nova"/>
                <a:ea typeface="Proxima Nova"/>
                <a:cs typeface="Proxima Nova"/>
                <a:sym typeface="Proxima Nova"/>
              </a:rPr>
              <a:t>Le récepteur de l'IGF-1 est impliqué dans différents </a:t>
            </a:r>
            <a:r>
              <a:rPr lang="fr" u="sng">
                <a:solidFill>
                  <a:schemeClr val="dk1"/>
                </a:solidFill>
                <a:latin typeface="Proxima Nova"/>
                <a:ea typeface="Proxima Nova"/>
                <a:cs typeface="Proxima Nova"/>
                <a:sym typeface="Proxima Nova"/>
                <a:hlinkClick r:id="rId9"/>
              </a:rPr>
              <a:t>cancers</a:t>
            </a:r>
            <a:r>
              <a:rPr lang="fr">
                <a:solidFill>
                  <a:schemeClr val="dk1"/>
                </a:solidFill>
                <a:latin typeface="Proxima Nova"/>
                <a:ea typeface="Proxima Nova"/>
                <a:cs typeface="Proxima Nova"/>
                <a:sym typeface="Proxima Nova"/>
              </a:rPr>
              <a:t> où s'observe une surexpression ou une suractivation de ce récepteur. Le récepteur de l'IGF-1 est homologue au récepteur de l'</a:t>
            </a:r>
            <a:r>
              <a:rPr lang="fr" u="sng">
                <a:solidFill>
                  <a:schemeClr val="dk1"/>
                </a:solidFill>
                <a:latin typeface="Proxima Nova"/>
                <a:ea typeface="Proxima Nova"/>
                <a:cs typeface="Proxima Nova"/>
                <a:sym typeface="Proxima Nova"/>
                <a:hlinkClick r:id="rId10"/>
              </a:rPr>
              <a:t>insuline</a:t>
            </a:r>
            <a:r>
              <a:rPr lang="fr">
                <a:solidFill>
                  <a:schemeClr val="dk1"/>
                </a:solidFill>
                <a:latin typeface="Proxima Nova"/>
                <a:ea typeface="Proxima Nova"/>
                <a:cs typeface="Proxima Nova"/>
                <a:sym typeface="Proxima Nova"/>
              </a:rPr>
              <a:t> et contrôle la croissance des cellules.</a:t>
            </a:r>
            <a:endParaRPr>
              <a:solidFill>
                <a:schemeClr val="dk1"/>
              </a:solidFill>
              <a:latin typeface="Proxima Nova"/>
              <a:ea typeface="Proxima Nova"/>
              <a:cs typeface="Proxima Nova"/>
              <a:sym typeface="Proxima Nova"/>
            </a:endParaRPr>
          </a:p>
          <a:p>
            <a:pPr indent="0" lvl="0" marL="0" rtl="0" algn="l">
              <a:lnSpc>
                <a:spcPct val="120000"/>
              </a:lnSpc>
              <a:spcBef>
                <a:spcPts val="0"/>
              </a:spcBef>
              <a:spcAft>
                <a:spcPts val="0"/>
              </a:spcAft>
              <a:buClr>
                <a:schemeClr val="dk1"/>
              </a:buClr>
              <a:buSzPts val="1100"/>
              <a:buFont typeface="Arial"/>
              <a:buNone/>
            </a:pPr>
            <a:r>
              <a:rPr lang="fr">
                <a:solidFill>
                  <a:schemeClr val="dk1"/>
                </a:solidFill>
                <a:latin typeface="Proxima Nova"/>
                <a:ea typeface="Proxima Nova"/>
                <a:cs typeface="Proxima Nova"/>
                <a:sym typeface="Proxima Nova"/>
              </a:rPr>
              <a:t>De plus, il existe une association entre le niveau d'IGF-1 dans le sang et l'</a:t>
            </a:r>
            <a:r>
              <a:rPr lang="fr" u="sng">
                <a:solidFill>
                  <a:schemeClr val="dk1"/>
                </a:solidFill>
                <a:latin typeface="Proxima Nova"/>
                <a:ea typeface="Proxima Nova"/>
                <a:cs typeface="Proxima Nova"/>
                <a:sym typeface="Proxima Nova"/>
                <a:hlinkClick r:id="rId11"/>
              </a:rPr>
              <a:t>incidence</a:t>
            </a:r>
            <a:r>
              <a:rPr lang="fr">
                <a:solidFill>
                  <a:schemeClr val="dk1"/>
                </a:solidFill>
                <a:latin typeface="Proxima Nova"/>
                <a:ea typeface="Proxima Nova"/>
                <a:cs typeface="Proxima Nova"/>
                <a:sym typeface="Proxima Nova"/>
              </a:rPr>
              <a:t> de certains cancers (</a:t>
            </a:r>
            <a:r>
              <a:rPr lang="fr" u="sng">
                <a:solidFill>
                  <a:schemeClr val="dk1"/>
                </a:solidFill>
                <a:latin typeface="Proxima Nova"/>
                <a:ea typeface="Proxima Nova"/>
                <a:cs typeface="Proxima Nova"/>
                <a:sym typeface="Proxima Nova"/>
                <a:hlinkClick r:id="rId12"/>
              </a:rPr>
              <a:t>prostate</a:t>
            </a:r>
            <a:r>
              <a:rPr lang="fr">
                <a:solidFill>
                  <a:schemeClr val="dk1"/>
                </a:solidFill>
                <a:latin typeface="Proxima Nova"/>
                <a:ea typeface="Proxima Nova"/>
                <a:cs typeface="Proxima Nova"/>
                <a:sym typeface="Proxima Nova"/>
              </a:rPr>
              <a:t>, </a:t>
            </a:r>
            <a:r>
              <a:rPr lang="fr" u="sng">
                <a:solidFill>
                  <a:schemeClr val="dk1"/>
                </a:solidFill>
                <a:latin typeface="Proxima Nova"/>
                <a:ea typeface="Proxima Nova"/>
                <a:cs typeface="Proxima Nova"/>
                <a:sym typeface="Proxima Nova"/>
                <a:hlinkClick r:id="rId13"/>
              </a:rPr>
              <a:t>sein</a:t>
            </a:r>
            <a:r>
              <a:rPr lang="fr">
                <a:solidFill>
                  <a:schemeClr val="dk1"/>
                </a:solidFill>
                <a:latin typeface="Proxima Nova"/>
                <a:ea typeface="Proxima Nova"/>
                <a:cs typeface="Proxima Nova"/>
                <a:sym typeface="Proxima Nova"/>
              </a:rPr>
              <a:t> et côlon-rectum).</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fr" sz="1800"/>
              <a:t>Voie de signalisation </a:t>
            </a:r>
            <a:endParaRPr sz="1800"/>
          </a:p>
          <a:p>
            <a:pPr indent="0" lvl="0" marL="0" rtl="0" algn="l">
              <a:spcBef>
                <a:spcPts val="0"/>
              </a:spcBef>
              <a:spcAft>
                <a:spcPts val="0"/>
              </a:spcAft>
              <a:buNone/>
            </a:pPr>
            <a:r>
              <a:rPr lang="fr">
                <a:solidFill>
                  <a:srgbClr val="333333"/>
                </a:solidFill>
                <a:highlight>
                  <a:srgbClr val="FFFFFF"/>
                </a:highlight>
              </a:rPr>
              <a:t>Les voies de signalisation sont importantes dans le contrôle de nombreuses fonctions telles que la division cellulaire, la mort cellulaire et l’activation ou la désactivation de certains gènes. Elles sont directement liées à la réponse cellulaire. Après que la première molécule dans une voie de signalisation reçoit un signal, elle active une autre molécule. Ce processus est répété jusqu’à ce que la dernière molécule soit activée et la fonction cellulaire réalisée. Une activation ou une interruption anormale des voies de signalisation peut conduire à divers dysfonctionnement des cellules, dont le cancer. Certains médicaments anticancéreux ont été développés pour cibler ces effets.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935dd4a54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935dd4a54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350">
                <a:solidFill>
                  <a:srgbClr val="333333"/>
                </a:solidFill>
              </a:rPr>
              <a:t>cytokines</a:t>
            </a:r>
            <a:endParaRPr sz="1350">
              <a:solidFill>
                <a:srgbClr val="333333"/>
              </a:solidFill>
            </a:endParaRPr>
          </a:p>
          <a:p>
            <a:pPr indent="0" lvl="0" marL="0" rtl="0" algn="l">
              <a:lnSpc>
                <a:spcPct val="150000"/>
              </a:lnSpc>
              <a:spcBef>
                <a:spcPts val="1900"/>
              </a:spcBef>
              <a:spcAft>
                <a:spcPts val="0"/>
              </a:spcAft>
              <a:buNone/>
            </a:pPr>
            <a:r>
              <a:rPr lang="fr" sz="1200">
                <a:solidFill>
                  <a:srgbClr val="747474"/>
                </a:solidFill>
              </a:rPr>
              <a:t>Les cytokines correspondent à des glycoprotéines, comparables aux hormones, qui peuvent être membranaires, ou sécrétées suite à une stimulation</a:t>
            </a:r>
            <a:endParaRPr sz="1200">
              <a:solidFill>
                <a:srgbClr val="747474"/>
              </a:solidFill>
            </a:endParaRPr>
          </a:p>
          <a:p>
            <a:pPr indent="0" lvl="0" marL="0" rtl="0" algn="l">
              <a:lnSpc>
                <a:spcPct val="150000"/>
              </a:lnSpc>
              <a:spcBef>
                <a:spcPts val="1900"/>
              </a:spcBef>
              <a:spcAft>
                <a:spcPts val="1900"/>
              </a:spcAft>
              <a:buNone/>
            </a:pPr>
            <a:r>
              <a:t/>
            </a:r>
            <a:endParaRPr sz="1200">
              <a:solidFill>
                <a:srgbClr val="747474"/>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935dd4a54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935dd4a54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900"/>
              </a:spcAft>
              <a:buNone/>
            </a:pPr>
            <a:r>
              <a:t/>
            </a:r>
            <a:endParaRPr sz="1200">
              <a:solidFill>
                <a:srgbClr val="747474"/>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935dd4a54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935dd4a54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900"/>
              </a:spcAft>
              <a:buNone/>
            </a:pPr>
            <a:r>
              <a:t/>
            </a:r>
            <a:endParaRPr sz="1200">
              <a:solidFill>
                <a:srgbClr val="747474"/>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935dd4a54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935dd4a54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935dd4a5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935dd4a5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935dd4a54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935dd4a54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35dd4a5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35dd4a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935dd4a54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935dd4a54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935dd4a54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935dd4a54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935dd4a5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935dd4a5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935dd4a54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935dd4a54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5935dd4a54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5935dd4a54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935dd4a54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935dd4a54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935dd4a54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935dd4a54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935dd4a5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935dd4a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935dd4a5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935dd4a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35dd4a5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35dd4a5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35dd4a5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35dd4a5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35dd4a5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35dd4a5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35dd4a5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35dd4a5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adénosine triphosphate.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935dd4a5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935dd4a5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9.png"/><Relationship Id="rId9" Type="http://schemas.openxmlformats.org/officeDocument/2006/relationships/image" Target="../media/image25.png"/><Relationship Id="rId5" Type="http://schemas.openxmlformats.org/officeDocument/2006/relationships/image" Target="../media/image17.png"/><Relationship Id="rId6" Type="http://schemas.openxmlformats.org/officeDocument/2006/relationships/image" Target="../media/image22.png"/><Relationship Id="rId7" Type="http://schemas.openxmlformats.org/officeDocument/2006/relationships/image" Target="../media/image28.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Le jeûne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Détails et analyse d’une pratique thérapeutique sous-utilisée</a:t>
            </a:r>
            <a:endParaRPr/>
          </a:p>
        </p:txBody>
      </p:sp>
      <p:sp>
        <p:nvSpPr>
          <p:cNvPr id="64" name="Google Shape;64;p13"/>
          <p:cNvSpPr txBox="1"/>
          <p:nvPr/>
        </p:nvSpPr>
        <p:spPr>
          <a:xfrm>
            <a:off x="6950825" y="4537800"/>
            <a:ext cx="23649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800">
                <a:latin typeface="Economica"/>
                <a:ea typeface="Economica"/>
                <a:cs typeface="Economica"/>
                <a:sym typeface="Economica"/>
              </a:rPr>
              <a:t>Par William Occelli</a:t>
            </a:r>
            <a:endParaRPr i="1" sz="1800">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22"/>
          <p:cNvPicPr preferRelativeResize="0"/>
          <p:nvPr/>
        </p:nvPicPr>
        <p:blipFill>
          <a:blip r:embed="rId3">
            <a:alphaModFix/>
          </a:blip>
          <a:stretch>
            <a:fillRect/>
          </a:stretch>
        </p:blipFill>
        <p:spPr>
          <a:xfrm>
            <a:off x="929625" y="1226300"/>
            <a:ext cx="1193676" cy="1193676"/>
          </a:xfrm>
          <a:prstGeom prst="rect">
            <a:avLst/>
          </a:prstGeom>
          <a:noFill/>
          <a:ln>
            <a:noFill/>
          </a:ln>
        </p:spPr>
      </p:pic>
      <p:sp>
        <p:nvSpPr>
          <p:cNvPr id="198" name="Google Shape;198;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Phase protéique</a:t>
            </a:r>
            <a:endParaRPr/>
          </a:p>
        </p:txBody>
      </p:sp>
      <p:pic>
        <p:nvPicPr>
          <p:cNvPr id="199" name="Google Shape;199;p22"/>
          <p:cNvPicPr preferRelativeResize="0"/>
          <p:nvPr/>
        </p:nvPicPr>
        <p:blipFill>
          <a:blip r:embed="rId4">
            <a:alphaModFix/>
          </a:blip>
          <a:stretch>
            <a:fillRect/>
          </a:stretch>
        </p:blipFill>
        <p:spPr>
          <a:xfrm>
            <a:off x="4255800" y="1763800"/>
            <a:ext cx="2416700" cy="2416700"/>
          </a:xfrm>
          <a:prstGeom prst="rect">
            <a:avLst/>
          </a:prstGeom>
          <a:noFill/>
          <a:ln>
            <a:noFill/>
          </a:ln>
        </p:spPr>
      </p:pic>
      <p:sp>
        <p:nvSpPr>
          <p:cNvPr id="200" name="Google Shape;200;p22"/>
          <p:cNvSpPr/>
          <p:nvPr/>
        </p:nvSpPr>
        <p:spPr>
          <a:xfrm>
            <a:off x="2397250" y="1385200"/>
            <a:ext cx="1858500" cy="9486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latin typeface="Economica"/>
                <a:ea typeface="Economica"/>
                <a:cs typeface="Economica"/>
                <a:sym typeface="Economica"/>
              </a:rPr>
              <a:t>Glycogénolyse</a:t>
            </a:r>
            <a:endParaRPr sz="2400">
              <a:latin typeface="Economica"/>
              <a:ea typeface="Economica"/>
              <a:cs typeface="Economica"/>
              <a:sym typeface="Economica"/>
            </a:endParaRPr>
          </a:p>
        </p:txBody>
      </p:sp>
      <p:sp>
        <p:nvSpPr>
          <p:cNvPr id="201" name="Google Shape;201;p22"/>
          <p:cNvSpPr/>
          <p:nvPr/>
        </p:nvSpPr>
        <p:spPr>
          <a:xfrm>
            <a:off x="2397250" y="2552375"/>
            <a:ext cx="1712700" cy="12759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latin typeface="Economica"/>
                <a:ea typeface="Economica"/>
                <a:cs typeface="Economica"/>
                <a:sym typeface="Economica"/>
              </a:rPr>
              <a:t>Acides aminés</a:t>
            </a:r>
            <a:endParaRPr sz="2400">
              <a:latin typeface="Economica"/>
              <a:ea typeface="Economica"/>
              <a:cs typeface="Economica"/>
              <a:sym typeface="Economica"/>
            </a:endParaRPr>
          </a:p>
        </p:txBody>
      </p:sp>
      <p:sp>
        <p:nvSpPr>
          <p:cNvPr id="202" name="Google Shape;202;p22"/>
          <p:cNvSpPr/>
          <p:nvPr/>
        </p:nvSpPr>
        <p:spPr>
          <a:xfrm>
            <a:off x="2500648" y="3964500"/>
            <a:ext cx="1609200" cy="9486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latin typeface="Economica"/>
                <a:ea typeface="Economica"/>
                <a:cs typeface="Economica"/>
                <a:sym typeface="Economica"/>
              </a:rPr>
              <a:t>Acides gras</a:t>
            </a:r>
            <a:endParaRPr sz="2400">
              <a:latin typeface="Economica"/>
              <a:ea typeface="Economica"/>
              <a:cs typeface="Economica"/>
              <a:sym typeface="Economica"/>
            </a:endParaRPr>
          </a:p>
        </p:txBody>
      </p:sp>
      <p:sp>
        <p:nvSpPr>
          <p:cNvPr id="203" name="Google Shape;203;p22"/>
          <p:cNvSpPr/>
          <p:nvPr/>
        </p:nvSpPr>
        <p:spPr>
          <a:xfrm>
            <a:off x="7725225" y="2056751"/>
            <a:ext cx="1275900" cy="119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latin typeface="Economica"/>
                <a:ea typeface="Economica"/>
                <a:cs typeface="Economica"/>
                <a:sym typeface="Economica"/>
              </a:rPr>
              <a:t>Glucose</a:t>
            </a:r>
            <a:endParaRPr b="1" sz="1800">
              <a:latin typeface="Economica"/>
              <a:ea typeface="Economica"/>
              <a:cs typeface="Economica"/>
              <a:sym typeface="Economica"/>
            </a:endParaRPr>
          </a:p>
        </p:txBody>
      </p:sp>
      <p:sp>
        <p:nvSpPr>
          <p:cNvPr id="204" name="Google Shape;204;p22"/>
          <p:cNvSpPr/>
          <p:nvPr/>
        </p:nvSpPr>
        <p:spPr>
          <a:xfrm>
            <a:off x="7641400" y="3609200"/>
            <a:ext cx="1437000" cy="12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latin typeface="Economica"/>
                <a:ea typeface="Economica"/>
                <a:cs typeface="Economica"/>
                <a:sym typeface="Economica"/>
              </a:rPr>
              <a:t>Corps cétoniques</a:t>
            </a:r>
            <a:endParaRPr b="1" sz="1800">
              <a:latin typeface="Economica"/>
              <a:ea typeface="Economica"/>
              <a:cs typeface="Economica"/>
              <a:sym typeface="Economica"/>
            </a:endParaRPr>
          </a:p>
        </p:txBody>
      </p:sp>
      <p:pic>
        <p:nvPicPr>
          <p:cNvPr id="205" name="Google Shape;205;p22"/>
          <p:cNvPicPr preferRelativeResize="0"/>
          <p:nvPr/>
        </p:nvPicPr>
        <p:blipFill>
          <a:blip r:embed="rId5">
            <a:alphaModFix/>
          </a:blip>
          <a:stretch>
            <a:fillRect/>
          </a:stretch>
        </p:blipFill>
        <p:spPr>
          <a:xfrm>
            <a:off x="7761625" y="315937"/>
            <a:ext cx="1113350" cy="1113350"/>
          </a:xfrm>
          <a:prstGeom prst="rect">
            <a:avLst/>
          </a:prstGeom>
          <a:noFill/>
          <a:ln>
            <a:noFill/>
          </a:ln>
        </p:spPr>
      </p:pic>
      <p:sp>
        <p:nvSpPr>
          <p:cNvPr id="206" name="Google Shape;206;p22"/>
          <p:cNvSpPr/>
          <p:nvPr/>
        </p:nvSpPr>
        <p:spPr>
          <a:xfrm>
            <a:off x="1036563" y="1429298"/>
            <a:ext cx="979800" cy="1113300"/>
          </a:xfrm>
          <a:prstGeom prst="mathMultiply">
            <a:avLst>
              <a:gd fmla="val 23520" name="adj1"/>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2763688" y="1302848"/>
            <a:ext cx="979800" cy="1113300"/>
          </a:xfrm>
          <a:prstGeom prst="mathMultiply">
            <a:avLst>
              <a:gd fmla="val 23520" name="adj1"/>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9" name="Google Shape;209;p22"/>
          <p:cNvPicPr preferRelativeResize="0"/>
          <p:nvPr/>
        </p:nvPicPr>
        <p:blipFill>
          <a:blip r:embed="rId6">
            <a:alphaModFix/>
          </a:blip>
          <a:stretch>
            <a:fillRect/>
          </a:stretch>
        </p:blipFill>
        <p:spPr>
          <a:xfrm>
            <a:off x="888450" y="2571750"/>
            <a:ext cx="1276026" cy="1276026"/>
          </a:xfrm>
          <a:prstGeom prst="rect">
            <a:avLst/>
          </a:prstGeom>
          <a:noFill/>
          <a:ln>
            <a:noFill/>
          </a:ln>
        </p:spPr>
      </p:pic>
      <p:pic>
        <p:nvPicPr>
          <p:cNvPr id="210" name="Google Shape;210;p22"/>
          <p:cNvPicPr preferRelativeResize="0"/>
          <p:nvPr/>
        </p:nvPicPr>
        <p:blipFill>
          <a:blip r:embed="rId7">
            <a:alphaModFix/>
          </a:blip>
          <a:stretch>
            <a:fillRect/>
          </a:stretch>
        </p:blipFill>
        <p:spPr>
          <a:xfrm>
            <a:off x="888612" y="3634850"/>
            <a:ext cx="1508650" cy="1508650"/>
          </a:xfrm>
          <a:prstGeom prst="rect">
            <a:avLst/>
          </a:prstGeom>
          <a:noFill/>
          <a:ln>
            <a:noFill/>
          </a:ln>
        </p:spPr>
      </p:pic>
      <p:sp>
        <p:nvSpPr>
          <p:cNvPr id="211" name="Google Shape;211;p22"/>
          <p:cNvSpPr txBox="1"/>
          <p:nvPr/>
        </p:nvSpPr>
        <p:spPr>
          <a:xfrm>
            <a:off x="0" y="1443838"/>
            <a:ext cx="11133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Nourriture</a:t>
            </a:r>
            <a:endParaRPr sz="1800">
              <a:latin typeface="Economica"/>
              <a:ea typeface="Economica"/>
              <a:cs typeface="Economica"/>
              <a:sym typeface="Economica"/>
            </a:endParaRPr>
          </a:p>
        </p:txBody>
      </p:sp>
      <p:sp>
        <p:nvSpPr>
          <p:cNvPr id="212" name="Google Shape;212;p22"/>
          <p:cNvSpPr txBox="1"/>
          <p:nvPr/>
        </p:nvSpPr>
        <p:spPr>
          <a:xfrm>
            <a:off x="0" y="2733488"/>
            <a:ext cx="8886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Muscles</a:t>
            </a:r>
            <a:endParaRPr sz="1800">
              <a:latin typeface="Economica"/>
              <a:ea typeface="Economica"/>
              <a:cs typeface="Economica"/>
              <a:sym typeface="Economica"/>
            </a:endParaRPr>
          </a:p>
        </p:txBody>
      </p:sp>
      <p:sp>
        <p:nvSpPr>
          <p:cNvPr id="213" name="Google Shape;213;p22"/>
          <p:cNvSpPr txBox="1"/>
          <p:nvPr/>
        </p:nvSpPr>
        <p:spPr>
          <a:xfrm>
            <a:off x="0" y="3973513"/>
            <a:ext cx="8886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Graisses</a:t>
            </a:r>
            <a:endParaRPr sz="1800">
              <a:latin typeface="Economica"/>
              <a:ea typeface="Economica"/>
              <a:cs typeface="Economica"/>
              <a:sym typeface="Economica"/>
            </a:endParaRPr>
          </a:p>
        </p:txBody>
      </p:sp>
      <p:sp>
        <p:nvSpPr>
          <p:cNvPr id="214" name="Google Shape;214;p22"/>
          <p:cNvSpPr/>
          <p:nvPr/>
        </p:nvSpPr>
        <p:spPr>
          <a:xfrm>
            <a:off x="4768975" y="3002313"/>
            <a:ext cx="2297214" cy="451332"/>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2400">
                <a:latin typeface="Economica"/>
                <a:ea typeface="Economica"/>
                <a:cs typeface="Economica"/>
                <a:sym typeface="Economica"/>
              </a:rPr>
              <a:t>Néoglucogenèse</a:t>
            </a:r>
            <a:endParaRPr/>
          </a:p>
        </p:txBody>
      </p:sp>
      <p:sp>
        <p:nvSpPr>
          <p:cNvPr id="215" name="Google Shape;215;p22"/>
          <p:cNvSpPr/>
          <p:nvPr/>
        </p:nvSpPr>
        <p:spPr>
          <a:xfrm>
            <a:off x="4768975" y="1615688"/>
            <a:ext cx="2297214" cy="451332"/>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2400">
                <a:latin typeface="Economica"/>
                <a:ea typeface="Economica"/>
                <a:cs typeface="Economica"/>
                <a:sym typeface="Economica"/>
              </a:rPr>
              <a:t>Glycogénolyse</a:t>
            </a:r>
            <a:endParaRPr/>
          </a:p>
        </p:txBody>
      </p:sp>
      <p:sp>
        <p:nvSpPr>
          <p:cNvPr id="216" name="Google Shape;216;p22"/>
          <p:cNvSpPr/>
          <p:nvPr/>
        </p:nvSpPr>
        <p:spPr>
          <a:xfrm>
            <a:off x="4768975" y="4181725"/>
            <a:ext cx="2297214" cy="451332"/>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2400">
                <a:latin typeface="Economica"/>
                <a:ea typeface="Economica"/>
                <a:cs typeface="Economica"/>
                <a:sym typeface="Economica"/>
              </a:rPr>
              <a:t>Cétogénèse</a:t>
            </a:r>
            <a:endParaRPr/>
          </a:p>
        </p:txBody>
      </p:sp>
      <p:sp>
        <p:nvSpPr>
          <p:cNvPr id="217" name="Google Shape;217;p22"/>
          <p:cNvSpPr/>
          <p:nvPr/>
        </p:nvSpPr>
        <p:spPr>
          <a:xfrm>
            <a:off x="4109950" y="2953400"/>
            <a:ext cx="542700" cy="1729200"/>
          </a:xfrm>
          <a:prstGeom prst="rightBrace">
            <a:avLst>
              <a:gd fmla="val 8333" name="adj1"/>
              <a:gd fmla="val 14595"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7066200" y="1725375"/>
            <a:ext cx="403800" cy="1628700"/>
          </a:xfrm>
          <a:prstGeom prst="rightBrace">
            <a:avLst>
              <a:gd fmla="val 8333" name="adj1"/>
              <a:gd fmla="val 50453"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7182525" y="4273200"/>
            <a:ext cx="403800" cy="331200"/>
          </a:xfrm>
          <a:prstGeom prst="rightBrace">
            <a:avLst>
              <a:gd fmla="val 8333" name="adj1"/>
              <a:gd fmla="val 50453"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5369513" y="1284710"/>
            <a:ext cx="979800" cy="1113300"/>
          </a:xfrm>
          <a:prstGeom prst="mathMultiply">
            <a:avLst>
              <a:gd fmla="val 23520" name="adj1"/>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Phase cétonique</a:t>
            </a:r>
            <a:endParaRPr/>
          </a:p>
        </p:txBody>
      </p:sp>
      <p:pic>
        <p:nvPicPr>
          <p:cNvPr id="226" name="Google Shape;226;p23"/>
          <p:cNvPicPr preferRelativeResize="0"/>
          <p:nvPr/>
        </p:nvPicPr>
        <p:blipFill>
          <a:blip r:embed="rId3">
            <a:alphaModFix/>
          </a:blip>
          <a:stretch>
            <a:fillRect/>
          </a:stretch>
        </p:blipFill>
        <p:spPr>
          <a:xfrm>
            <a:off x="4255800" y="1763800"/>
            <a:ext cx="2416700" cy="2416700"/>
          </a:xfrm>
          <a:prstGeom prst="rect">
            <a:avLst/>
          </a:prstGeom>
          <a:noFill/>
          <a:ln>
            <a:noFill/>
          </a:ln>
        </p:spPr>
      </p:pic>
      <p:sp>
        <p:nvSpPr>
          <p:cNvPr id="227" name="Google Shape;227;p23"/>
          <p:cNvSpPr/>
          <p:nvPr/>
        </p:nvSpPr>
        <p:spPr>
          <a:xfrm>
            <a:off x="2500662" y="2923550"/>
            <a:ext cx="1193700" cy="4512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Economica"/>
                <a:ea typeface="Economica"/>
                <a:cs typeface="Economica"/>
                <a:sym typeface="Economica"/>
              </a:rPr>
              <a:t>Acides aminés</a:t>
            </a:r>
            <a:endParaRPr>
              <a:latin typeface="Economica"/>
              <a:ea typeface="Economica"/>
              <a:cs typeface="Economica"/>
              <a:sym typeface="Economica"/>
            </a:endParaRPr>
          </a:p>
        </p:txBody>
      </p:sp>
      <p:sp>
        <p:nvSpPr>
          <p:cNvPr id="228" name="Google Shape;228;p23"/>
          <p:cNvSpPr/>
          <p:nvPr/>
        </p:nvSpPr>
        <p:spPr>
          <a:xfrm>
            <a:off x="2500650" y="3719425"/>
            <a:ext cx="1609200" cy="11937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latin typeface="Economica"/>
                <a:ea typeface="Economica"/>
                <a:cs typeface="Economica"/>
                <a:sym typeface="Economica"/>
              </a:rPr>
              <a:t>Acides gras</a:t>
            </a:r>
            <a:endParaRPr sz="2400">
              <a:latin typeface="Economica"/>
              <a:ea typeface="Economica"/>
              <a:cs typeface="Economica"/>
              <a:sym typeface="Economica"/>
            </a:endParaRPr>
          </a:p>
        </p:txBody>
      </p:sp>
      <p:sp>
        <p:nvSpPr>
          <p:cNvPr id="229" name="Google Shape;229;p23"/>
          <p:cNvSpPr/>
          <p:nvPr/>
        </p:nvSpPr>
        <p:spPr>
          <a:xfrm>
            <a:off x="4109950" y="2953400"/>
            <a:ext cx="542700" cy="1729200"/>
          </a:xfrm>
          <a:prstGeom prst="rightBrace">
            <a:avLst>
              <a:gd fmla="val 8333" name="adj1"/>
              <a:gd fmla="val 14595"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7066200" y="1725375"/>
            <a:ext cx="403800" cy="1628700"/>
          </a:xfrm>
          <a:prstGeom prst="rightBrace">
            <a:avLst>
              <a:gd fmla="val 8333" name="adj1"/>
              <a:gd fmla="val 50453"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7863700" y="2223450"/>
            <a:ext cx="791700" cy="69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Economica"/>
                <a:ea typeface="Economica"/>
                <a:cs typeface="Economica"/>
                <a:sym typeface="Economica"/>
              </a:rPr>
              <a:t>Glucose</a:t>
            </a:r>
            <a:endParaRPr b="1" sz="1100">
              <a:latin typeface="Economica"/>
              <a:ea typeface="Economica"/>
              <a:cs typeface="Economica"/>
              <a:sym typeface="Economica"/>
            </a:endParaRPr>
          </a:p>
        </p:txBody>
      </p:sp>
      <p:sp>
        <p:nvSpPr>
          <p:cNvPr id="232" name="Google Shape;232;p23"/>
          <p:cNvSpPr/>
          <p:nvPr/>
        </p:nvSpPr>
        <p:spPr>
          <a:xfrm>
            <a:off x="7463450" y="3561925"/>
            <a:ext cx="1609200" cy="150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100">
                <a:latin typeface="Economica"/>
                <a:ea typeface="Economica"/>
                <a:cs typeface="Economica"/>
                <a:sym typeface="Economica"/>
              </a:rPr>
              <a:t>Corps cétoniques</a:t>
            </a:r>
            <a:endParaRPr b="1" sz="2100">
              <a:latin typeface="Economica"/>
              <a:ea typeface="Economica"/>
              <a:cs typeface="Economica"/>
              <a:sym typeface="Economica"/>
            </a:endParaRPr>
          </a:p>
        </p:txBody>
      </p:sp>
      <p:sp>
        <p:nvSpPr>
          <p:cNvPr id="233" name="Google Shape;233;p23"/>
          <p:cNvSpPr/>
          <p:nvPr/>
        </p:nvSpPr>
        <p:spPr>
          <a:xfrm>
            <a:off x="7113175" y="4257238"/>
            <a:ext cx="403800" cy="300300"/>
          </a:xfrm>
          <a:prstGeom prst="rightBrace">
            <a:avLst>
              <a:gd fmla="val 8333" name="adj1"/>
              <a:gd fmla="val 50453"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23"/>
          <p:cNvPicPr preferRelativeResize="0"/>
          <p:nvPr/>
        </p:nvPicPr>
        <p:blipFill>
          <a:blip r:embed="rId4">
            <a:alphaModFix/>
          </a:blip>
          <a:stretch>
            <a:fillRect/>
          </a:stretch>
        </p:blipFill>
        <p:spPr>
          <a:xfrm>
            <a:off x="7761625" y="315937"/>
            <a:ext cx="1113350" cy="1113350"/>
          </a:xfrm>
          <a:prstGeom prst="rect">
            <a:avLst/>
          </a:prstGeom>
          <a:noFill/>
          <a:ln>
            <a:noFill/>
          </a:ln>
        </p:spPr>
      </p:pic>
      <p:sp>
        <p:nvSpPr>
          <p:cNvPr id="235" name="Google Shape;23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36" name="Google Shape;236;p23"/>
          <p:cNvPicPr preferRelativeResize="0"/>
          <p:nvPr/>
        </p:nvPicPr>
        <p:blipFill>
          <a:blip r:embed="rId5">
            <a:alphaModFix/>
          </a:blip>
          <a:stretch>
            <a:fillRect/>
          </a:stretch>
        </p:blipFill>
        <p:spPr>
          <a:xfrm>
            <a:off x="929625" y="1226300"/>
            <a:ext cx="1193676" cy="1193676"/>
          </a:xfrm>
          <a:prstGeom prst="rect">
            <a:avLst/>
          </a:prstGeom>
          <a:noFill/>
          <a:ln>
            <a:noFill/>
          </a:ln>
        </p:spPr>
      </p:pic>
      <p:sp>
        <p:nvSpPr>
          <p:cNvPr id="237" name="Google Shape;237;p23"/>
          <p:cNvSpPr/>
          <p:nvPr/>
        </p:nvSpPr>
        <p:spPr>
          <a:xfrm>
            <a:off x="1036563" y="1429298"/>
            <a:ext cx="979800" cy="1113300"/>
          </a:xfrm>
          <a:prstGeom prst="mathMultiply">
            <a:avLst>
              <a:gd fmla="val 23520" name="adj1"/>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3"/>
          <p:cNvPicPr preferRelativeResize="0"/>
          <p:nvPr/>
        </p:nvPicPr>
        <p:blipFill>
          <a:blip r:embed="rId6">
            <a:alphaModFix/>
          </a:blip>
          <a:stretch>
            <a:fillRect/>
          </a:stretch>
        </p:blipFill>
        <p:spPr>
          <a:xfrm>
            <a:off x="888450" y="2571750"/>
            <a:ext cx="1276026" cy="1276026"/>
          </a:xfrm>
          <a:prstGeom prst="rect">
            <a:avLst/>
          </a:prstGeom>
          <a:noFill/>
          <a:ln>
            <a:noFill/>
          </a:ln>
        </p:spPr>
      </p:pic>
      <p:pic>
        <p:nvPicPr>
          <p:cNvPr id="239" name="Google Shape;239;p23"/>
          <p:cNvPicPr preferRelativeResize="0"/>
          <p:nvPr/>
        </p:nvPicPr>
        <p:blipFill>
          <a:blip r:embed="rId7">
            <a:alphaModFix/>
          </a:blip>
          <a:stretch>
            <a:fillRect/>
          </a:stretch>
        </p:blipFill>
        <p:spPr>
          <a:xfrm>
            <a:off x="888612" y="3634850"/>
            <a:ext cx="1508650" cy="1508650"/>
          </a:xfrm>
          <a:prstGeom prst="rect">
            <a:avLst/>
          </a:prstGeom>
          <a:noFill/>
          <a:ln>
            <a:noFill/>
          </a:ln>
        </p:spPr>
      </p:pic>
      <p:sp>
        <p:nvSpPr>
          <p:cNvPr id="240" name="Google Shape;240;p23"/>
          <p:cNvSpPr txBox="1"/>
          <p:nvPr/>
        </p:nvSpPr>
        <p:spPr>
          <a:xfrm>
            <a:off x="0" y="1443838"/>
            <a:ext cx="11133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Nourriture</a:t>
            </a:r>
            <a:endParaRPr sz="1800">
              <a:latin typeface="Economica"/>
              <a:ea typeface="Economica"/>
              <a:cs typeface="Economica"/>
              <a:sym typeface="Economica"/>
            </a:endParaRPr>
          </a:p>
        </p:txBody>
      </p:sp>
      <p:sp>
        <p:nvSpPr>
          <p:cNvPr id="241" name="Google Shape;241;p23"/>
          <p:cNvSpPr txBox="1"/>
          <p:nvPr/>
        </p:nvSpPr>
        <p:spPr>
          <a:xfrm>
            <a:off x="0" y="2733488"/>
            <a:ext cx="8886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Muscles</a:t>
            </a:r>
            <a:endParaRPr sz="1800">
              <a:latin typeface="Economica"/>
              <a:ea typeface="Economica"/>
              <a:cs typeface="Economica"/>
              <a:sym typeface="Economica"/>
            </a:endParaRPr>
          </a:p>
        </p:txBody>
      </p:sp>
      <p:sp>
        <p:nvSpPr>
          <p:cNvPr id="242" name="Google Shape;242;p23"/>
          <p:cNvSpPr txBox="1"/>
          <p:nvPr/>
        </p:nvSpPr>
        <p:spPr>
          <a:xfrm>
            <a:off x="0" y="3973513"/>
            <a:ext cx="8886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Graisses</a:t>
            </a:r>
            <a:endParaRPr sz="1800">
              <a:latin typeface="Economica"/>
              <a:ea typeface="Economica"/>
              <a:cs typeface="Economica"/>
              <a:sym typeface="Economica"/>
            </a:endParaRPr>
          </a:p>
        </p:txBody>
      </p:sp>
      <p:sp>
        <p:nvSpPr>
          <p:cNvPr id="243" name="Google Shape;243;p23"/>
          <p:cNvSpPr/>
          <p:nvPr/>
        </p:nvSpPr>
        <p:spPr>
          <a:xfrm>
            <a:off x="2397250" y="1385200"/>
            <a:ext cx="1858500" cy="9486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latin typeface="Economica"/>
                <a:ea typeface="Economica"/>
                <a:cs typeface="Economica"/>
                <a:sym typeface="Economica"/>
              </a:rPr>
              <a:t>Glycogénolyse</a:t>
            </a:r>
            <a:endParaRPr sz="2400">
              <a:latin typeface="Economica"/>
              <a:ea typeface="Economica"/>
              <a:cs typeface="Economica"/>
              <a:sym typeface="Economica"/>
            </a:endParaRPr>
          </a:p>
        </p:txBody>
      </p:sp>
      <p:sp>
        <p:nvSpPr>
          <p:cNvPr id="244" name="Google Shape;244;p23"/>
          <p:cNvSpPr/>
          <p:nvPr/>
        </p:nvSpPr>
        <p:spPr>
          <a:xfrm>
            <a:off x="2763688" y="1302848"/>
            <a:ext cx="979800" cy="1113300"/>
          </a:xfrm>
          <a:prstGeom prst="mathMultiply">
            <a:avLst>
              <a:gd fmla="val 23520" name="adj1"/>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4768975" y="3002313"/>
            <a:ext cx="2297214" cy="451332"/>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2400">
                <a:latin typeface="Economica"/>
                <a:ea typeface="Economica"/>
                <a:cs typeface="Economica"/>
                <a:sym typeface="Economica"/>
              </a:rPr>
              <a:t>Néoglucogenèse</a:t>
            </a:r>
            <a:endParaRPr/>
          </a:p>
        </p:txBody>
      </p:sp>
      <p:sp>
        <p:nvSpPr>
          <p:cNvPr id="246" name="Google Shape;246;p23"/>
          <p:cNvSpPr/>
          <p:nvPr/>
        </p:nvSpPr>
        <p:spPr>
          <a:xfrm>
            <a:off x="4768975" y="1615688"/>
            <a:ext cx="2297214" cy="451332"/>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2400">
                <a:latin typeface="Economica"/>
                <a:ea typeface="Economica"/>
                <a:cs typeface="Economica"/>
                <a:sym typeface="Economica"/>
              </a:rPr>
              <a:t>Glycogénolyse</a:t>
            </a:r>
            <a:endParaRPr/>
          </a:p>
        </p:txBody>
      </p:sp>
      <p:sp>
        <p:nvSpPr>
          <p:cNvPr id="247" name="Google Shape;247;p23"/>
          <p:cNvSpPr/>
          <p:nvPr/>
        </p:nvSpPr>
        <p:spPr>
          <a:xfrm>
            <a:off x="4768975" y="4181725"/>
            <a:ext cx="2297214" cy="451332"/>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2400">
                <a:latin typeface="Economica"/>
                <a:ea typeface="Economica"/>
                <a:cs typeface="Economica"/>
                <a:sym typeface="Economica"/>
              </a:rPr>
              <a:t>Cétogénèse</a:t>
            </a:r>
            <a:endParaRPr/>
          </a:p>
        </p:txBody>
      </p:sp>
      <p:sp>
        <p:nvSpPr>
          <p:cNvPr id="248" name="Google Shape;248;p23"/>
          <p:cNvSpPr/>
          <p:nvPr/>
        </p:nvSpPr>
        <p:spPr>
          <a:xfrm>
            <a:off x="5369513" y="1284710"/>
            <a:ext cx="979800" cy="1113300"/>
          </a:xfrm>
          <a:prstGeom prst="mathMultiply">
            <a:avLst>
              <a:gd fmla="val 23520" name="adj1"/>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Quels effets thérapeutiques ?</a:t>
            </a:r>
            <a:endParaRPr/>
          </a:p>
        </p:txBody>
      </p:sp>
      <p:pic>
        <p:nvPicPr>
          <p:cNvPr id="254" name="Google Shape;254;p24"/>
          <p:cNvPicPr preferRelativeResize="0"/>
          <p:nvPr/>
        </p:nvPicPr>
        <p:blipFill>
          <a:blip r:embed="rId3">
            <a:alphaModFix/>
          </a:blip>
          <a:stretch>
            <a:fillRect/>
          </a:stretch>
        </p:blipFill>
        <p:spPr>
          <a:xfrm>
            <a:off x="870300" y="1362650"/>
            <a:ext cx="831300" cy="831300"/>
          </a:xfrm>
          <a:prstGeom prst="rect">
            <a:avLst/>
          </a:prstGeom>
          <a:noFill/>
          <a:ln>
            <a:noFill/>
          </a:ln>
        </p:spPr>
      </p:pic>
      <p:pic>
        <p:nvPicPr>
          <p:cNvPr id="255" name="Google Shape;255;p24"/>
          <p:cNvPicPr preferRelativeResize="0"/>
          <p:nvPr/>
        </p:nvPicPr>
        <p:blipFill>
          <a:blip r:embed="rId3">
            <a:alphaModFix/>
          </a:blip>
          <a:stretch>
            <a:fillRect/>
          </a:stretch>
        </p:blipFill>
        <p:spPr>
          <a:xfrm>
            <a:off x="870300" y="2479150"/>
            <a:ext cx="831300" cy="831300"/>
          </a:xfrm>
          <a:prstGeom prst="rect">
            <a:avLst/>
          </a:prstGeom>
          <a:noFill/>
          <a:ln>
            <a:noFill/>
          </a:ln>
        </p:spPr>
      </p:pic>
      <p:sp>
        <p:nvSpPr>
          <p:cNvPr id="256" name="Google Shape;256;p24"/>
          <p:cNvSpPr txBox="1"/>
          <p:nvPr/>
        </p:nvSpPr>
        <p:spPr>
          <a:xfrm>
            <a:off x="1938825" y="1464825"/>
            <a:ext cx="6578100" cy="72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800">
                <a:latin typeface="Open Sans"/>
                <a:ea typeface="Open Sans"/>
                <a:cs typeface="Open Sans"/>
                <a:sym typeface="Open Sans"/>
              </a:rPr>
              <a:t>Des effets différents selon le type de jeûne (CR, IF, PF)</a:t>
            </a:r>
            <a:endParaRPr sz="1800">
              <a:latin typeface="Open Sans"/>
              <a:ea typeface="Open Sans"/>
              <a:cs typeface="Open Sans"/>
              <a:sym typeface="Open Sans"/>
            </a:endParaRPr>
          </a:p>
        </p:txBody>
      </p:sp>
      <p:sp>
        <p:nvSpPr>
          <p:cNvPr id="257" name="Google Shape;257;p24"/>
          <p:cNvSpPr txBox="1"/>
          <p:nvPr/>
        </p:nvSpPr>
        <p:spPr>
          <a:xfrm>
            <a:off x="1938825" y="2511425"/>
            <a:ext cx="6578100" cy="72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800">
                <a:latin typeface="Open Sans"/>
                <a:ea typeface="Open Sans"/>
                <a:cs typeface="Open Sans"/>
                <a:sym typeface="Open Sans"/>
              </a:rPr>
              <a:t>Des études plus ou moins interprétables pour l’Homme </a:t>
            </a:r>
            <a:endParaRPr sz="1800">
              <a:latin typeface="Open Sans"/>
              <a:ea typeface="Open Sans"/>
              <a:cs typeface="Open Sans"/>
              <a:sym typeface="Open Sans"/>
            </a:endParaRPr>
          </a:p>
        </p:txBody>
      </p:sp>
      <p:pic>
        <p:nvPicPr>
          <p:cNvPr id="258" name="Google Shape;258;p24"/>
          <p:cNvPicPr preferRelativeResize="0"/>
          <p:nvPr/>
        </p:nvPicPr>
        <p:blipFill>
          <a:blip r:embed="rId3">
            <a:alphaModFix/>
          </a:blip>
          <a:stretch>
            <a:fillRect/>
          </a:stretch>
        </p:blipFill>
        <p:spPr>
          <a:xfrm>
            <a:off x="870300" y="3595650"/>
            <a:ext cx="831300" cy="831300"/>
          </a:xfrm>
          <a:prstGeom prst="rect">
            <a:avLst/>
          </a:prstGeom>
          <a:noFill/>
          <a:ln>
            <a:noFill/>
          </a:ln>
        </p:spPr>
      </p:pic>
      <p:sp>
        <p:nvSpPr>
          <p:cNvPr id="259" name="Google Shape;259;p24"/>
          <p:cNvSpPr txBox="1"/>
          <p:nvPr/>
        </p:nvSpPr>
        <p:spPr>
          <a:xfrm>
            <a:off x="1938825" y="3646800"/>
            <a:ext cx="6578100" cy="72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800">
                <a:latin typeface="Open Sans"/>
                <a:ea typeface="Open Sans"/>
                <a:cs typeface="Open Sans"/>
                <a:sym typeface="Open Sans"/>
              </a:rPr>
              <a:t>Mon interprétation reste perfectible</a:t>
            </a:r>
            <a:endParaRPr sz="1800">
              <a:latin typeface="Open Sans"/>
              <a:ea typeface="Open Sans"/>
              <a:cs typeface="Open Sans"/>
              <a:sym typeface="Open Sans"/>
            </a:endParaRPr>
          </a:p>
        </p:txBody>
      </p:sp>
      <p:sp>
        <p:nvSpPr>
          <p:cNvPr id="260" name="Google Shape;26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Quels effets thérapeutiques ?</a:t>
            </a:r>
            <a:endParaRPr/>
          </a:p>
        </p:txBody>
      </p:sp>
      <p:sp>
        <p:nvSpPr>
          <p:cNvPr id="266" name="Google Shape;266;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a:t>Ralentissement de la propagation des cellules cancéreuses</a:t>
            </a:r>
            <a:endParaRPr b="1"/>
          </a:p>
        </p:txBody>
      </p:sp>
      <p:pic>
        <p:nvPicPr>
          <p:cNvPr id="267" name="Google Shape;267;p25"/>
          <p:cNvPicPr preferRelativeResize="0"/>
          <p:nvPr/>
        </p:nvPicPr>
        <p:blipFill>
          <a:blip r:embed="rId3">
            <a:alphaModFix/>
          </a:blip>
          <a:stretch>
            <a:fillRect/>
          </a:stretch>
        </p:blipFill>
        <p:spPr>
          <a:xfrm>
            <a:off x="5854800" y="1740450"/>
            <a:ext cx="831300" cy="831300"/>
          </a:xfrm>
          <a:prstGeom prst="rect">
            <a:avLst/>
          </a:prstGeom>
          <a:noFill/>
          <a:ln>
            <a:noFill/>
          </a:ln>
        </p:spPr>
      </p:pic>
      <p:pic>
        <p:nvPicPr>
          <p:cNvPr id="268" name="Google Shape;268;p25"/>
          <p:cNvPicPr preferRelativeResize="0"/>
          <p:nvPr/>
        </p:nvPicPr>
        <p:blipFill>
          <a:blip r:embed="rId4">
            <a:alphaModFix/>
          </a:blip>
          <a:stretch>
            <a:fillRect/>
          </a:stretch>
        </p:blipFill>
        <p:spPr>
          <a:xfrm>
            <a:off x="736950" y="1740450"/>
            <a:ext cx="902797" cy="831300"/>
          </a:xfrm>
          <a:prstGeom prst="rect">
            <a:avLst/>
          </a:prstGeom>
          <a:noFill/>
          <a:ln>
            <a:noFill/>
          </a:ln>
        </p:spPr>
      </p:pic>
      <p:pic>
        <p:nvPicPr>
          <p:cNvPr id="269" name="Google Shape;269;p25"/>
          <p:cNvPicPr preferRelativeResize="0"/>
          <p:nvPr/>
        </p:nvPicPr>
        <p:blipFill>
          <a:blip r:embed="rId5">
            <a:alphaModFix/>
          </a:blip>
          <a:stretch>
            <a:fillRect/>
          </a:stretch>
        </p:blipFill>
        <p:spPr>
          <a:xfrm>
            <a:off x="3331421" y="1773181"/>
            <a:ext cx="831704" cy="765838"/>
          </a:xfrm>
          <a:prstGeom prst="rect">
            <a:avLst/>
          </a:prstGeom>
          <a:noFill/>
          <a:ln>
            <a:noFill/>
          </a:ln>
        </p:spPr>
      </p:pic>
      <p:sp>
        <p:nvSpPr>
          <p:cNvPr id="270" name="Google Shape;270;p25"/>
          <p:cNvSpPr txBox="1"/>
          <p:nvPr/>
        </p:nvSpPr>
        <p:spPr>
          <a:xfrm>
            <a:off x="1822500" y="1839500"/>
            <a:ext cx="11631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Jeûne prolongé</a:t>
            </a:r>
            <a:endParaRPr>
              <a:latin typeface="Open Sans"/>
              <a:ea typeface="Open Sans"/>
              <a:cs typeface="Open Sans"/>
              <a:sym typeface="Open Sans"/>
            </a:endParaRPr>
          </a:p>
        </p:txBody>
      </p:sp>
      <p:sp>
        <p:nvSpPr>
          <p:cNvPr id="271" name="Google Shape;271;p25"/>
          <p:cNvSpPr txBox="1"/>
          <p:nvPr/>
        </p:nvSpPr>
        <p:spPr>
          <a:xfrm>
            <a:off x="4223550" y="1839500"/>
            <a:ext cx="12693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Jeûne intermittent</a:t>
            </a:r>
            <a:endParaRPr>
              <a:latin typeface="Open Sans"/>
              <a:ea typeface="Open Sans"/>
              <a:cs typeface="Open Sans"/>
              <a:sym typeface="Open Sans"/>
            </a:endParaRPr>
          </a:p>
        </p:txBody>
      </p:sp>
      <p:sp>
        <p:nvSpPr>
          <p:cNvPr id="272" name="Google Shape;272;p25"/>
          <p:cNvSpPr txBox="1"/>
          <p:nvPr/>
        </p:nvSpPr>
        <p:spPr>
          <a:xfrm>
            <a:off x="6730800" y="1839500"/>
            <a:ext cx="12693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Restriction calorique</a:t>
            </a:r>
            <a:endParaRPr>
              <a:latin typeface="Open Sans"/>
              <a:ea typeface="Open Sans"/>
              <a:cs typeface="Open Sans"/>
              <a:sym typeface="Open Sans"/>
            </a:endParaRPr>
          </a:p>
        </p:txBody>
      </p:sp>
      <p:pic>
        <p:nvPicPr>
          <p:cNvPr id="273" name="Google Shape;273;p25"/>
          <p:cNvPicPr preferRelativeResize="0"/>
          <p:nvPr/>
        </p:nvPicPr>
        <p:blipFill>
          <a:blip r:embed="rId6">
            <a:alphaModFix/>
          </a:blip>
          <a:stretch>
            <a:fillRect/>
          </a:stretch>
        </p:blipFill>
        <p:spPr>
          <a:xfrm>
            <a:off x="1561200" y="3061575"/>
            <a:ext cx="1163100" cy="1163100"/>
          </a:xfrm>
          <a:prstGeom prst="rect">
            <a:avLst/>
          </a:prstGeom>
          <a:noFill/>
          <a:ln>
            <a:noFill/>
          </a:ln>
        </p:spPr>
      </p:pic>
      <p:sp>
        <p:nvSpPr>
          <p:cNvPr id="274" name="Google Shape;274;p25"/>
          <p:cNvSpPr txBox="1"/>
          <p:nvPr/>
        </p:nvSpPr>
        <p:spPr>
          <a:xfrm>
            <a:off x="2817900" y="3164975"/>
            <a:ext cx="51822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latin typeface="Open Sans"/>
                <a:ea typeface="Open Sans"/>
                <a:cs typeface="Open Sans"/>
                <a:sym typeface="Open Sans"/>
              </a:rPr>
              <a:t>IGF-1 </a:t>
            </a:r>
            <a:r>
              <a:rPr lang="fr">
                <a:latin typeface="Open Sans"/>
                <a:ea typeface="Open Sans"/>
                <a:cs typeface="Open Sans"/>
                <a:sym typeface="Open Sans"/>
              </a:rPr>
              <a:t>: Insulin growth factor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fr" sz="1800">
                <a:latin typeface="Open Sans"/>
                <a:ea typeface="Open Sans"/>
                <a:cs typeface="Open Sans"/>
                <a:sym typeface="Open Sans"/>
              </a:rPr>
              <a:t>mTor, Akt</a:t>
            </a:r>
            <a:r>
              <a:rPr lang="fr">
                <a:latin typeface="Open Sans"/>
                <a:ea typeface="Open Sans"/>
                <a:cs typeface="Open Sans"/>
                <a:sym typeface="Open Sans"/>
              </a:rPr>
              <a:t> : </a:t>
            </a:r>
            <a:r>
              <a:rPr lang="fr">
                <a:latin typeface="Open Sans"/>
                <a:ea typeface="Open Sans"/>
                <a:cs typeface="Open Sans"/>
                <a:sym typeface="Open Sans"/>
              </a:rPr>
              <a:t> voies de signalisation intracellulaires jouant un rôle-clé dans la croissance et le cycle cellulaires </a:t>
            </a:r>
            <a:endParaRPr>
              <a:latin typeface="Open Sans"/>
              <a:ea typeface="Open Sans"/>
              <a:cs typeface="Open Sans"/>
              <a:sym typeface="Open Sans"/>
            </a:endParaRPr>
          </a:p>
        </p:txBody>
      </p:sp>
      <p:sp>
        <p:nvSpPr>
          <p:cNvPr id="275" name="Google Shape;27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Quels effets thérapeutiques ?</a:t>
            </a:r>
            <a:endParaRPr/>
          </a:p>
        </p:txBody>
      </p:sp>
      <p:sp>
        <p:nvSpPr>
          <p:cNvPr id="281" name="Google Shape;281;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a:t>Traitement anti-inflammatoire, douleurs articulaires</a:t>
            </a:r>
            <a:endParaRPr b="1"/>
          </a:p>
        </p:txBody>
      </p:sp>
      <p:pic>
        <p:nvPicPr>
          <p:cNvPr id="282" name="Google Shape;282;p26"/>
          <p:cNvPicPr preferRelativeResize="0"/>
          <p:nvPr/>
        </p:nvPicPr>
        <p:blipFill>
          <a:blip r:embed="rId3">
            <a:alphaModFix/>
          </a:blip>
          <a:stretch>
            <a:fillRect/>
          </a:stretch>
        </p:blipFill>
        <p:spPr>
          <a:xfrm>
            <a:off x="736950" y="1740450"/>
            <a:ext cx="902797" cy="831300"/>
          </a:xfrm>
          <a:prstGeom prst="rect">
            <a:avLst/>
          </a:prstGeom>
          <a:noFill/>
          <a:ln>
            <a:noFill/>
          </a:ln>
        </p:spPr>
      </p:pic>
      <p:pic>
        <p:nvPicPr>
          <p:cNvPr id="283" name="Google Shape;283;p26"/>
          <p:cNvPicPr preferRelativeResize="0"/>
          <p:nvPr/>
        </p:nvPicPr>
        <p:blipFill>
          <a:blip r:embed="rId4">
            <a:alphaModFix/>
          </a:blip>
          <a:stretch>
            <a:fillRect/>
          </a:stretch>
        </p:blipFill>
        <p:spPr>
          <a:xfrm>
            <a:off x="3331421" y="1773181"/>
            <a:ext cx="831704" cy="765838"/>
          </a:xfrm>
          <a:prstGeom prst="rect">
            <a:avLst/>
          </a:prstGeom>
          <a:noFill/>
          <a:ln>
            <a:noFill/>
          </a:ln>
        </p:spPr>
      </p:pic>
      <p:sp>
        <p:nvSpPr>
          <p:cNvPr id="284" name="Google Shape;284;p26"/>
          <p:cNvSpPr txBox="1"/>
          <p:nvPr/>
        </p:nvSpPr>
        <p:spPr>
          <a:xfrm>
            <a:off x="1822500" y="1839500"/>
            <a:ext cx="11631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Jeûne prolongé</a:t>
            </a:r>
            <a:endParaRPr>
              <a:latin typeface="Open Sans"/>
              <a:ea typeface="Open Sans"/>
              <a:cs typeface="Open Sans"/>
              <a:sym typeface="Open Sans"/>
            </a:endParaRPr>
          </a:p>
        </p:txBody>
      </p:sp>
      <p:sp>
        <p:nvSpPr>
          <p:cNvPr id="285" name="Google Shape;285;p26"/>
          <p:cNvSpPr txBox="1"/>
          <p:nvPr/>
        </p:nvSpPr>
        <p:spPr>
          <a:xfrm>
            <a:off x="4223550" y="1839500"/>
            <a:ext cx="12693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Jeûne intermittent</a:t>
            </a:r>
            <a:endParaRPr>
              <a:latin typeface="Open Sans"/>
              <a:ea typeface="Open Sans"/>
              <a:cs typeface="Open Sans"/>
              <a:sym typeface="Open Sans"/>
            </a:endParaRPr>
          </a:p>
        </p:txBody>
      </p:sp>
      <p:pic>
        <p:nvPicPr>
          <p:cNvPr id="286" name="Google Shape;286;p26"/>
          <p:cNvPicPr preferRelativeResize="0"/>
          <p:nvPr/>
        </p:nvPicPr>
        <p:blipFill>
          <a:blip r:embed="rId5">
            <a:alphaModFix/>
          </a:blip>
          <a:stretch>
            <a:fillRect/>
          </a:stretch>
        </p:blipFill>
        <p:spPr>
          <a:xfrm>
            <a:off x="104775" y="3153600"/>
            <a:ext cx="1088675" cy="1163100"/>
          </a:xfrm>
          <a:prstGeom prst="rect">
            <a:avLst/>
          </a:prstGeom>
          <a:noFill/>
          <a:ln>
            <a:noFill/>
          </a:ln>
        </p:spPr>
      </p:pic>
      <p:sp>
        <p:nvSpPr>
          <p:cNvPr id="287" name="Google Shape;287;p26"/>
          <p:cNvSpPr txBox="1"/>
          <p:nvPr/>
        </p:nvSpPr>
        <p:spPr>
          <a:xfrm>
            <a:off x="1125958" y="3257000"/>
            <a:ext cx="39444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latin typeface="Open Sans"/>
                <a:ea typeface="Open Sans"/>
                <a:cs typeface="Open Sans"/>
                <a:sym typeface="Open Sans"/>
              </a:rPr>
              <a:t>Cytokines pro-inflammatoires </a:t>
            </a:r>
            <a:r>
              <a:rPr lang="fr">
                <a:latin typeface="Open Sans"/>
                <a:ea typeface="Open Sans"/>
                <a:cs typeface="Open Sans"/>
                <a:sym typeface="Open Sans"/>
              </a:rPr>
              <a:t> glycoprotéines comparables aux hormones qui favorisent les réactions inflammatoires </a:t>
            </a:r>
            <a:endParaRPr>
              <a:latin typeface="Open Sans"/>
              <a:ea typeface="Open Sans"/>
              <a:cs typeface="Open Sans"/>
              <a:sym typeface="Open Sans"/>
            </a:endParaRPr>
          </a:p>
        </p:txBody>
      </p:sp>
      <p:pic>
        <p:nvPicPr>
          <p:cNvPr id="288" name="Google Shape;288;p26"/>
          <p:cNvPicPr preferRelativeResize="0"/>
          <p:nvPr/>
        </p:nvPicPr>
        <p:blipFill>
          <a:blip r:embed="rId6">
            <a:alphaModFix/>
          </a:blip>
          <a:stretch>
            <a:fillRect/>
          </a:stretch>
        </p:blipFill>
        <p:spPr>
          <a:xfrm>
            <a:off x="5005725" y="3061563"/>
            <a:ext cx="1088675" cy="1088675"/>
          </a:xfrm>
          <a:prstGeom prst="rect">
            <a:avLst/>
          </a:prstGeom>
          <a:noFill/>
          <a:ln>
            <a:noFill/>
          </a:ln>
        </p:spPr>
      </p:pic>
      <p:sp>
        <p:nvSpPr>
          <p:cNvPr id="289" name="Google Shape;289;p26"/>
          <p:cNvSpPr txBox="1"/>
          <p:nvPr/>
        </p:nvSpPr>
        <p:spPr>
          <a:xfrm>
            <a:off x="6159025" y="3257000"/>
            <a:ext cx="30870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latin typeface="Open Sans"/>
                <a:ea typeface="Open Sans"/>
                <a:cs typeface="Open Sans"/>
                <a:sym typeface="Open Sans"/>
              </a:rPr>
              <a:t>Cliniques Buchinger </a:t>
            </a:r>
            <a:r>
              <a:rPr lang="fr">
                <a:latin typeface="Open Sans"/>
                <a:ea typeface="Open Sans"/>
                <a:cs typeface="Open Sans"/>
                <a:sym typeface="Open Sans"/>
              </a:rPr>
              <a:t>Cliniques allemandes spécialisées dans le jeûne pour soigner l’arthrite et les rhumatismes </a:t>
            </a:r>
            <a:r>
              <a:rPr lang="fr">
                <a:latin typeface="Open Sans"/>
                <a:ea typeface="Open Sans"/>
                <a:cs typeface="Open Sans"/>
                <a:sym typeface="Open Sans"/>
              </a:rPr>
              <a:t> </a:t>
            </a:r>
            <a:endParaRPr>
              <a:latin typeface="Open Sans"/>
              <a:ea typeface="Open Sans"/>
              <a:cs typeface="Open Sans"/>
              <a:sym typeface="Open Sans"/>
            </a:endParaRPr>
          </a:p>
        </p:txBody>
      </p:sp>
      <p:sp>
        <p:nvSpPr>
          <p:cNvPr id="290" name="Google Shape;29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Quels effets thérapeutiques ?</a:t>
            </a:r>
            <a:endParaRPr/>
          </a:p>
        </p:txBody>
      </p:sp>
      <p:sp>
        <p:nvSpPr>
          <p:cNvPr id="296" name="Google Shape;296;p27"/>
          <p:cNvSpPr txBox="1"/>
          <p:nvPr>
            <p:ph idx="1" type="body"/>
          </p:nvPr>
        </p:nvSpPr>
        <p:spPr>
          <a:xfrm>
            <a:off x="260000" y="1225225"/>
            <a:ext cx="40437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a:t>Traitement de l’hypertension</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342900" lvl="0" marL="457200" rtl="0" algn="l">
              <a:spcBef>
                <a:spcPts val="1600"/>
              </a:spcBef>
              <a:spcAft>
                <a:spcPts val="0"/>
              </a:spcAft>
              <a:buSzPts val="1800"/>
              <a:buChar char="●"/>
            </a:pPr>
            <a:r>
              <a:rPr b="1" lang="fr"/>
              <a:t>Régulation de la glycémie </a:t>
            </a:r>
            <a:endParaRPr b="1"/>
          </a:p>
          <a:p>
            <a:pPr indent="0" lvl="0" marL="0" rtl="0" algn="l">
              <a:spcBef>
                <a:spcPts val="1600"/>
              </a:spcBef>
              <a:spcAft>
                <a:spcPts val="1600"/>
              </a:spcAft>
              <a:buNone/>
            </a:pPr>
            <a:r>
              <a:t/>
            </a:r>
            <a:endParaRPr b="1"/>
          </a:p>
        </p:txBody>
      </p:sp>
      <p:pic>
        <p:nvPicPr>
          <p:cNvPr id="297" name="Google Shape;297;p27"/>
          <p:cNvPicPr preferRelativeResize="0"/>
          <p:nvPr/>
        </p:nvPicPr>
        <p:blipFill>
          <a:blip r:embed="rId3">
            <a:alphaModFix/>
          </a:blip>
          <a:stretch>
            <a:fillRect/>
          </a:stretch>
        </p:blipFill>
        <p:spPr>
          <a:xfrm>
            <a:off x="736950" y="1740450"/>
            <a:ext cx="652178" cy="703625"/>
          </a:xfrm>
          <a:prstGeom prst="rect">
            <a:avLst/>
          </a:prstGeom>
          <a:noFill/>
          <a:ln>
            <a:noFill/>
          </a:ln>
        </p:spPr>
      </p:pic>
      <p:pic>
        <p:nvPicPr>
          <p:cNvPr id="298" name="Google Shape;298;p27"/>
          <p:cNvPicPr preferRelativeResize="0"/>
          <p:nvPr/>
        </p:nvPicPr>
        <p:blipFill>
          <a:blip r:embed="rId4">
            <a:alphaModFix/>
          </a:blip>
          <a:stretch>
            <a:fillRect/>
          </a:stretch>
        </p:blipFill>
        <p:spPr>
          <a:xfrm>
            <a:off x="1639762" y="1768154"/>
            <a:ext cx="600820" cy="648218"/>
          </a:xfrm>
          <a:prstGeom prst="rect">
            <a:avLst/>
          </a:prstGeom>
          <a:noFill/>
          <a:ln>
            <a:noFill/>
          </a:ln>
        </p:spPr>
      </p:pic>
      <p:pic>
        <p:nvPicPr>
          <p:cNvPr id="299" name="Google Shape;299;p27"/>
          <p:cNvPicPr preferRelativeResize="0"/>
          <p:nvPr/>
        </p:nvPicPr>
        <p:blipFill>
          <a:blip r:embed="rId5">
            <a:alphaModFix/>
          </a:blip>
          <a:stretch>
            <a:fillRect/>
          </a:stretch>
        </p:blipFill>
        <p:spPr>
          <a:xfrm>
            <a:off x="2491193" y="1740450"/>
            <a:ext cx="600529" cy="703625"/>
          </a:xfrm>
          <a:prstGeom prst="rect">
            <a:avLst/>
          </a:prstGeom>
          <a:noFill/>
          <a:ln>
            <a:noFill/>
          </a:ln>
        </p:spPr>
      </p:pic>
      <p:pic>
        <p:nvPicPr>
          <p:cNvPr id="300" name="Google Shape;300;p27"/>
          <p:cNvPicPr preferRelativeResize="0"/>
          <p:nvPr/>
        </p:nvPicPr>
        <p:blipFill>
          <a:blip r:embed="rId3">
            <a:alphaModFix/>
          </a:blip>
          <a:stretch>
            <a:fillRect/>
          </a:stretch>
        </p:blipFill>
        <p:spPr>
          <a:xfrm>
            <a:off x="736950" y="3875600"/>
            <a:ext cx="652178" cy="703625"/>
          </a:xfrm>
          <a:prstGeom prst="rect">
            <a:avLst/>
          </a:prstGeom>
          <a:noFill/>
          <a:ln>
            <a:noFill/>
          </a:ln>
        </p:spPr>
      </p:pic>
      <p:sp>
        <p:nvSpPr>
          <p:cNvPr id="301" name="Google Shape;301;p27"/>
          <p:cNvSpPr txBox="1"/>
          <p:nvPr>
            <p:ph idx="1" type="body"/>
          </p:nvPr>
        </p:nvSpPr>
        <p:spPr>
          <a:xfrm>
            <a:off x="4572000" y="1225225"/>
            <a:ext cx="40437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a:t>Augmentation de l’espérance de vie</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342900" lvl="0" marL="457200" rtl="0" algn="l">
              <a:spcBef>
                <a:spcPts val="1600"/>
              </a:spcBef>
              <a:spcAft>
                <a:spcPts val="0"/>
              </a:spcAft>
              <a:buSzPts val="1800"/>
              <a:buChar char="●"/>
            </a:pPr>
            <a:r>
              <a:rPr b="1" lang="fr"/>
              <a:t>Sensation de bien-être</a:t>
            </a:r>
            <a:endParaRPr b="1"/>
          </a:p>
          <a:p>
            <a:pPr indent="0" lvl="0" marL="0" rtl="0" algn="l">
              <a:spcBef>
                <a:spcPts val="1600"/>
              </a:spcBef>
              <a:spcAft>
                <a:spcPts val="1600"/>
              </a:spcAft>
              <a:buNone/>
            </a:pPr>
            <a:r>
              <a:t/>
            </a:r>
            <a:endParaRPr b="1"/>
          </a:p>
        </p:txBody>
      </p:sp>
      <p:pic>
        <p:nvPicPr>
          <p:cNvPr id="302" name="Google Shape;302;p27"/>
          <p:cNvPicPr preferRelativeResize="0"/>
          <p:nvPr/>
        </p:nvPicPr>
        <p:blipFill>
          <a:blip r:embed="rId3">
            <a:alphaModFix/>
          </a:blip>
          <a:stretch>
            <a:fillRect/>
          </a:stretch>
        </p:blipFill>
        <p:spPr>
          <a:xfrm>
            <a:off x="5210688" y="4084025"/>
            <a:ext cx="652178" cy="703625"/>
          </a:xfrm>
          <a:prstGeom prst="rect">
            <a:avLst/>
          </a:prstGeom>
          <a:noFill/>
          <a:ln>
            <a:noFill/>
          </a:ln>
        </p:spPr>
      </p:pic>
      <p:pic>
        <p:nvPicPr>
          <p:cNvPr id="303" name="Google Shape;303;p27"/>
          <p:cNvPicPr preferRelativeResize="0"/>
          <p:nvPr/>
        </p:nvPicPr>
        <p:blipFill>
          <a:blip r:embed="rId4">
            <a:alphaModFix/>
          </a:blip>
          <a:stretch>
            <a:fillRect/>
          </a:stretch>
        </p:blipFill>
        <p:spPr>
          <a:xfrm>
            <a:off x="6113499" y="4111729"/>
            <a:ext cx="600820" cy="648218"/>
          </a:xfrm>
          <a:prstGeom prst="rect">
            <a:avLst/>
          </a:prstGeom>
          <a:noFill/>
          <a:ln>
            <a:noFill/>
          </a:ln>
        </p:spPr>
      </p:pic>
      <p:pic>
        <p:nvPicPr>
          <p:cNvPr id="304" name="Google Shape;304;p27"/>
          <p:cNvPicPr preferRelativeResize="0"/>
          <p:nvPr/>
        </p:nvPicPr>
        <p:blipFill>
          <a:blip r:embed="rId5">
            <a:alphaModFix/>
          </a:blip>
          <a:stretch>
            <a:fillRect/>
          </a:stretch>
        </p:blipFill>
        <p:spPr>
          <a:xfrm>
            <a:off x="6964930" y="4084025"/>
            <a:ext cx="600529" cy="703625"/>
          </a:xfrm>
          <a:prstGeom prst="rect">
            <a:avLst/>
          </a:prstGeom>
          <a:noFill/>
          <a:ln>
            <a:noFill/>
          </a:ln>
        </p:spPr>
      </p:pic>
      <p:sp>
        <p:nvSpPr>
          <p:cNvPr id="305" name="Google Shape;30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06" name="Google Shape;306;p27"/>
          <p:cNvSpPr txBox="1"/>
          <p:nvPr/>
        </p:nvSpPr>
        <p:spPr>
          <a:xfrm>
            <a:off x="290838" y="2497875"/>
            <a:ext cx="1544400" cy="29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latin typeface="Open Sans"/>
                <a:ea typeface="Open Sans"/>
                <a:cs typeface="Open Sans"/>
                <a:sym typeface="Open Sans"/>
              </a:rPr>
              <a:t>Jeûne prolongé</a:t>
            </a:r>
            <a:endParaRPr sz="1200">
              <a:latin typeface="Open Sans"/>
              <a:ea typeface="Open Sans"/>
              <a:cs typeface="Open Sans"/>
              <a:sym typeface="Open Sans"/>
            </a:endParaRPr>
          </a:p>
        </p:txBody>
      </p:sp>
      <p:sp>
        <p:nvSpPr>
          <p:cNvPr id="307" name="Google Shape;307;p27"/>
          <p:cNvSpPr txBox="1"/>
          <p:nvPr/>
        </p:nvSpPr>
        <p:spPr>
          <a:xfrm>
            <a:off x="1167950" y="2754475"/>
            <a:ext cx="1544400" cy="29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latin typeface="Open Sans"/>
                <a:ea typeface="Open Sans"/>
                <a:cs typeface="Open Sans"/>
                <a:sym typeface="Open Sans"/>
              </a:rPr>
              <a:t>Jeûne intermittent</a:t>
            </a:r>
            <a:endParaRPr sz="1200">
              <a:latin typeface="Open Sans"/>
              <a:ea typeface="Open Sans"/>
              <a:cs typeface="Open Sans"/>
              <a:sym typeface="Open Sans"/>
            </a:endParaRPr>
          </a:p>
        </p:txBody>
      </p:sp>
      <p:sp>
        <p:nvSpPr>
          <p:cNvPr id="308" name="Google Shape;308;p27"/>
          <p:cNvSpPr txBox="1"/>
          <p:nvPr/>
        </p:nvSpPr>
        <p:spPr>
          <a:xfrm>
            <a:off x="1900763" y="2497875"/>
            <a:ext cx="1781400" cy="29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latin typeface="Open Sans"/>
                <a:ea typeface="Open Sans"/>
                <a:cs typeface="Open Sans"/>
                <a:sym typeface="Open Sans"/>
              </a:rPr>
              <a:t>Restriction calorique</a:t>
            </a:r>
            <a:endParaRPr sz="1200">
              <a:latin typeface="Open Sans"/>
              <a:ea typeface="Open Sans"/>
              <a:cs typeface="Open Sans"/>
              <a:sym typeface="Open Sans"/>
            </a:endParaRPr>
          </a:p>
        </p:txBody>
      </p:sp>
      <p:cxnSp>
        <p:nvCxnSpPr>
          <p:cNvPr id="309" name="Google Shape;309;p27"/>
          <p:cNvCxnSpPr>
            <a:stCxn id="308" idx="1"/>
            <a:endCxn id="308" idx="1"/>
          </p:cNvCxnSpPr>
          <p:nvPr/>
        </p:nvCxnSpPr>
        <p:spPr>
          <a:xfrm>
            <a:off x="1900763" y="2645625"/>
            <a:ext cx="0" cy="0"/>
          </a:xfrm>
          <a:prstGeom prst="straightConnector1">
            <a:avLst/>
          </a:prstGeom>
          <a:noFill/>
          <a:ln cap="flat" cmpd="sng" w="9525">
            <a:solidFill>
              <a:schemeClr val="dk2"/>
            </a:solidFill>
            <a:prstDash val="solid"/>
            <a:round/>
            <a:headEnd len="med" w="med" type="none"/>
            <a:tailEnd len="med" w="med" type="none"/>
          </a:ln>
        </p:spPr>
      </p:cxnSp>
      <p:pic>
        <p:nvPicPr>
          <p:cNvPr id="310" name="Google Shape;310;p27"/>
          <p:cNvPicPr preferRelativeResize="0"/>
          <p:nvPr/>
        </p:nvPicPr>
        <p:blipFill>
          <a:blip r:embed="rId3">
            <a:alphaModFix/>
          </a:blip>
          <a:stretch>
            <a:fillRect/>
          </a:stretch>
        </p:blipFill>
        <p:spPr>
          <a:xfrm>
            <a:off x="5344288" y="1916988"/>
            <a:ext cx="652178" cy="703625"/>
          </a:xfrm>
          <a:prstGeom prst="rect">
            <a:avLst/>
          </a:prstGeom>
          <a:noFill/>
          <a:ln>
            <a:noFill/>
          </a:ln>
        </p:spPr>
      </p:pic>
      <p:pic>
        <p:nvPicPr>
          <p:cNvPr id="311" name="Google Shape;311;p27"/>
          <p:cNvPicPr preferRelativeResize="0"/>
          <p:nvPr/>
        </p:nvPicPr>
        <p:blipFill>
          <a:blip r:embed="rId4">
            <a:alphaModFix/>
          </a:blip>
          <a:stretch>
            <a:fillRect/>
          </a:stretch>
        </p:blipFill>
        <p:spPr>
          <a:xfrm>
            <a:off x="6247099" y="1944691"/>
            <a:ext cx="600820" cy="648218"/>
          </a:xfrm>
          <a:prstGeom prst="rect">
            <a:avLst/>
          </a:prstGeom>
          <a:noFill/>
          <a:ln>
            <a:noFill/>
          </a:ln>
        </p:spPr>
      </p:pic>
      <p:pic>
        <p:nvPicPr>
          <p:cNvPr id="312" name="Google Shape;312;p27"/>
          <p:cNvPicPr preferRelativeResize="0"/>
          <p:nvPr/>
        </p:nvPicPr>
        <p:blipFill>
          <a:blip r:embed="rId5">
            <a:alphaModFix/>
          </a:blip>
          <a:stretch>
            <a:fillRect/>
          </a:stretch>
        </p:blipFill>
        <p:spPr>
          <a:xfrm>
            <a:off x="7098530" y="1916988"/>
            <a:ext cx="600529" cy="703625"/>
          </a:xfrm>
          <a:prstGeom prst="rect">
            <a:avLst/>
          </a:prstGeom>
          <a:noFill/>
          <a:ln>
            <a:noFill/>
          </a:ln>
        </p:spPr>
      </p:pic>
      <p:sp>
        <p:nvSpPr>
          <p:cNvPr id="313" name="Google Shape;313;p27"/>
          <p:cNvSpPr txBox="1"/>
          <p:nvPr/>
        </p:nvSpPr>
        <p:spPr>
          <a:xfrm>
            <a:off x="4898175" y="2674413"/>
            <a:ext cx="1544400" cy="29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latin typeface="Open Sans"/>
                <a:ea typeface="Open Sans"/>
                <a:cs typeface="Open Sans"/>
                <a:sym typeface="Open Sans"/>
              </a:rPr>
              <a:t>Jeûne prolongé</a:t>
            </a:r>
            <a:endParaRPr sz="1200">
              <a:latin typeface="Open Sans"/>
              <a:ea typeface="Open Sans"/>
              <a:cs typeface="Open Sans"/>
              <a:sym typeface="Open Sans"/>
            </a:endParaRPr>
          </a:p>
        </p:txBody>
      </p:sp>
      <p:sp>
        <p:nvSpPr>
          <p:cNvPr id="314" name="Google Shape;314;p27"/>
          <p:cNvSpPr txBox="1"/>
          <p:nvPr/>
        </p:nvSpPr>
        <p:spPr>
          <a:xfrm>
            <a:off x="5775288" y="2931013"/>
            <a:ext cx="1544400" cy="29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latin typeface="Open Sans"/>
                <a:ea typeface="Open Sans"/>
                <a:cs typeface="Open Sans"/>
                <a:sym typeface="Open Sans"/>
              </a:rPr>
              <a:t>Jeûne intermittent</a:t>
            </a:r>
            <a:endParaRPr sz="1200">
              <a:latin typeface="Open Sans"/>
              <a:ea typeface="Open Sans"/>
              <a:cs typeface="Open Sans"/>
              <a:sym typeface="Open Sans"/>
            </a:endParaRPr>
          </a:p>
        </p:txBody>
      </p:sp>
      <p:sp>
        <p:nvSpPr>
          <p:cNvPr id="315" name="Google Shape;315;p27"/>
          <p:cNvSpPr txBox="1"/>
          <p:nvPr/>
        </p:nvSpPr>
        <p:spPr>
          <a:xfrm>
            <a:off x="6508100" y="2674413"/>
            <a:ext cx="1781400" cy="29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latin typeface="Open Sans"/>
                <a:ea typeface="Open Sans"/>
                <a:cs typeface="Open Sans"/>
                <a:sym typeface="Open Sans"/>
              </a:rPr>
              <a:t>Restriction calorique</a:t>
            </a:r>
            <a:endParaRPr sz="12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Quels effets thérapeutiques ?</a:t>
            </a:r>
            <a:endParaRPr/>
          </a:p>
        </p:txBody>
      </p:sp>
      <p:sp>
        <p:nvSpPr>
          <p:cNvPr id="321" name="Google Shape;321;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a:t>Résistance au stress oxydatif et soins chimiothérapiques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pic>
        <p:nvPicPr>
          <p:cNvPr id="322" name="Google Shape;322;p28"/>
          <p:cNvPicPr preferRelativeResize="0"/>
          <p:nvPr/>
        </p:nvPicPr>
        <p:blipFill>
          <a:blip r:embed="rId3">
            <a:alphaModFix/>
          </a:blip>
          <a:stretch>
            <a:fillRect/>
          </a:stretch>
        </p:blipFill>
        <p:spPr>
          <a:xfrm>
            <a:off x="6242300" y="315925"/>
            <a:ext cx="902797" cy="831300"/>
          </a:xfrm>
          <a:prstGeom prst="rect">
            <a:avLst/>
          </a:prstGeom>
          <a:noFill/>
          <a:ln>
            <a:noFill/>
          </a:ln>
        </p:spPr>
      </p:pic>
      <p:sp>
        <p:nvSpPr>
          <p:cNvPr id="323" name="Google Shape;323;p28"/>
          <p:cNvSpPr txBox="1"/>
          <p:nvPr/>
        </p:nvSpPr>
        <p:spPr>
          <a:xfrm>
            <a:off x="7327850" y="414975"/>
            <a:ext cx="11631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Jeûne prolongé</a:t>
            </a:r>
            <a:endParaRPr>
              <a:latin typeface="Open Sans"/>
              <a:ea typeface="Open Sans"/>
              <a:cs typeface="Open Sans"/>
              <a:sym typeface="Open Sans"/>
            </a:endParaRPr>
          </a:p>
        </p:txBody>
      </p:sp>
      <p:pic>
        <p:nvPicPr>
          <p:cNvPr id="324" name="Google Shape;324;p28"/>
          <p:cNvPicPr preferRelativeResize="0"/>
          <p:nvPr/>
        </p:nvPicPr>
        <p:blipFill>
          <a:blip r:embed="rId4">
            <a:alphaModFix/>
          </a:blip>
          <a:stretch>
            <a:fillRect/>
          </a:stretch>
        </p:blipFill>
        <p:spPr>
          <a:xfrm>
            <a:off x="2242650" y="1800687"/>
            <a:ext cx="1163100" cy="1163100"/>
          </a:xfrm>
          <a:prstGeom prst="rect">
            <a:avLst/>
          </a:prstGeom>
          <a:noFill/>
          <a:ln>
            <a:noFill/>
          </a:ln>
        </p:spPr>
      </p:pic>
      <p:pic>
        <p:nvPicPr>
          <p:cNvPr id="325" name="Google Shape;325;p28"/>
          <p:cNvPicPr preferRelativeResize="0"/>
          <p:nvPr/>
        </p:nvPicPr>
        <p:blipFill>
          <a:blip r:embed="rId5">
            <a:alphaModFix/>
          </a:blip>
          <a:stretch>
            <a:fillRect/>
          </a:stretch>
        </p:blipFill>
        <p:spPr>
          <a:xfrm>
            <a:off x="2912400" y="2138513"/>
            <a:ext cx="902801" cy="902801"/>
          </a:xfrm>
          <a:prstGeom prst="rect">
            <a:avLst/>
          </a:prstGeom>
          <a:noFill/>
          <a:ln>
            <a:noFill/>
          </a:ln>
        </p:spPr>
      </p:pic>
      <p:pic>
        <p:nvPicPr>
          <p:cNvPr id="326" name="Google Shape;326;p28"/>
          <p:cNvPicPr preferRelativeResize="0"/>
          <p:nvPr/>
        </p:nvPicPr>
        <p:blipFill>
          <a:blip r:embed="rId6">
            <a:alphaModFix/>
          </a:blip>
          <a:stretch>
            <a:fillRect/>
          </a:stretch>
        </p:blipFill>
        <p:spPr>
          <a:xfrm>
            <a:off x="208325" y="2320675"/>
            <a:ext cx="1088675" cy="1163100"/>
          </a:xfrm>
          <a:prstGeom prst="rect">
            <a:avLst/>
          </a:prstGeom>
          <a:noFill/>
          <a:ln>
            <a:noFill/>
          </a:ln>
        </p:spPr>
      </p:pic>
      <p:sp>
        <p:nvSpPr>
          <p:cNvPr id="327" name="Google Shape;327;p28"/>
          <p:cNvSpPr txBox="1"/>
          <p:nvPr/>
        </p:nvSpPr>
        <p:spPr>
          <a:xfrm>
            <a:off x="16013" y="3483775"/>
            <a:ext cx="14733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latin typeface="Open Sans"/>
                <a:ea typeface="Open Sans"/>
                <a:cs typeface="Open Sans"/>
                <a:sym typeface="Open Sans"/>
              </a:rPr>
              <a:t>Glucose</a:t>
            </a:r>
            <a:endParaRPr sz="1800">
              <a:latin typeface="Open Sans"/>
              <a:ea typeface="Open Sans"/>
              <a:cs typeface="Open Sans"/>
              <a:sym typeface="Open Sans"/>
            </a:endParaRPr>
          </a:p>
          <a:p>
            <a:pPr indent="0" lvl="0" marL="0" rtl="0" algn="ctr">
              <a:spcBef>
                <a:spcPts val="0"/>
              </a:spcBef>
              <a:spcAft>
                <a:spcPts val="0"/>
              </a:spcAft>
              <a:buNone/>
            </a:pPr>
            <a:r>
              <a:rPr lang="fr" sz="1800">
                <a:latin typeface="Open Sans"/>
                <a:ea typeface="Open Sans"/>
                <a:cs typeface="Open Sans"/>
                <a:sym typeface="Open Sans"/>
              </a:rPr>
              <a:t>IGF-1</a:t>
            </a:r>
            <a:endParaRPr sz="1800">
              <a:latin typeface="Open Sans"/>
              <a:ea typeface="Open Sans"/>
              <a:cs typeface="Open Sans"/>
              <a:sym typeface="Open Sans"/>
            </a:endParaRPr>
          </a:p>
        </p:txBody>
      </p:sp>
      <p:sp>
        <p:nvSpPr>
          <p:cNvPr id="328" name="Google Shape;328;p28"/>
          <p:cNvSpPr/>
          <p:nvPr/>
        </p:nvSpPr>
        <p:spPr>
          <a:xfrm>
            <a:off x="1434800" y="2793025"/>
            <a:ext cx="902700" cy="4395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28"/>
          <p:cNvPicPr preferRelativeResize="0"/>
          <p:nvPr/>
        </p:nvPicPr>
        <p:blipFill>
          <a:blip r:embed="rId7">
            <a:alphaModFix/>
          </a:blip>
          <a:stretch>
            <a:fillRect/>
          </a:stretch>
        </p:blipFill>
        <p:spPr>
          <a:xfrm>
            <a:off x="2242650" y="3335773"/>
            <a:ext cx="1247800" cy="1247825"/>
          </a:xfrm>
          <a:prstGeom prst="rect">
            <a:avLst/>
          </a:prstGeom>
          <a:noFill/>
          <a:ln>
            <a:noFill/>
          </a:ln>
        </p:spPr>
      </p:pic>
      <p:pic>
        <p:nvPicPr>
          <p:cNvPr id="330" name="Google Shape;330;p28"/>
          <p:cNvPicPr preferRelativeResize="0"/>
          <p:nvPr/>
        </p:nvPicPr>
        <p:blipFill>
          <a:blip r:embed="rId8">
            <a:alphaModFix/>
          </a:blip>
          <a:stretch>
            <a:fillRect/>
          </a:stretch>
        </p:blipFill>
        <p:spPr>
          <a:xfrm>
            <a:off x="2954800" y="3680900"/>
            <a:ext cx="902700" cy="902700"/>
          </a:xfrm>
          <a:prstGeom prst="rect">
            <a:avLst/>
          </a:prstGeom>
          <a:noFill/>
          <a:ln>
            <a:noFill/>
          </a:ln>
        </p:spPr>
      </p:pic>
      <p:sp>
        <p:nvSpPr>
          <p:cNvPr id="331" name="Google Shape;331;p28"/>
          <p:cNvSpPr txBox="1"/>
          <p:nvPr/>
        </p:nvSpPr>
        <p:spPr>
          <a:xfrm>
            <a:off x="3405751" y="3096200"/>
            <a:ext cx="16089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latin typeface="Open Sans"/>
                <a:ea typeface="Open Sans"/>
                <a:cs typeface="Open Sans"/>
                <a:sym typeface="Open Sans"/>
              </a:rPr>
              <a:t>Cellules cancéreuses</a:t>
            </a:r>
            <a:endParaRPr sz="1800">
              <a:latin typeface="Open Sans"/>
              <a:ea typeface="Open Sans"/>
              <a:cs typeface="Open Sans"/>
              <a:sym typeface="Open Sans"/>
            </a:endParaRPr>
          </a:p>
        </p:txBody>
      </p:sp>
      <p:sp>
        <p:nvSpPr>
          <p:cNvPr id="332" name="Google Shape;332;p28"/>
          <p:cNvSpPr txBox="1"/>
          <p:nvPr/>
        </p:nvSpPr>
        <p:spPr>
          <a:xfrm>
            <a:off x="3405751" y="1684375"/>
            <a:ext cx="16089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latin typeface="Open Sans"/>
                <a:ea typeface="Open Sans"/>
                <a:cs typeface="Open Sans"/>
                <a:sym typeface="Open Sans"/>
              </a:rPr>
              <a:t>Cellules saines </a:t>
            </a:r>
            <a:endParaRPr sz="1800">
              <a:latin typeface="Open Sans"/>
              <a:ea typeface="Open Sans"/>
              <a:cs typeface="Open Sans"/>
              <a:sym typeface="Open Sans"/>
            </a:endParaRPr>
          </a:p>
        </p:txBody>
      </p:sp>
      <p:pic>
        <p:nvPicPr>
          <p:cNvPr id="333" name="Google Shape;333;p28"/>
          <p:cNvPicPr preferRelativeResize="0"/>
          <p:nvPr/>
        </p:nvPicPr>
        <p:blipFill>
          <a:blip r:embed="rId9">
            <a:alphaModFix/>
          </a:blip>
          <a:stretch>
            <a:fillRect/>
          </a:stretch>
        </p:blipFill>
        <p:spPr>
          <a:xfrm>
            <a:off x="5712725" y="2918888"/>
            <a:ext cx="697574" cy="697574"/>
          </a:xfrm>
          <a:prstGeom prst="rect">
            <a:avLst/>
          </a:prstGeom>
          <a:noFill/>
          <a:ln>
            <a:noFill/>
          </a:ln>
        </p:spPr>
      </p:pic>
      <p:sp>
        <p:nvSpPr>
          <p:cNvPr id="334" name="Google Shape;334;p28"/>
          <p:cNvSpPr/>
          <p:nvPr/>
        </p:nvSpPr>
        <p:spPr>
          <a:xfrm>
            <a:off x="5205725" y="1956125"/>
            <a:ext cx="1876500" cy="6975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FFFFFF"/>
                </a:solidFill>
              </a:rPr>
              <a:t>Chimiothérapie</a:t>
            </a:r>
            <a:endParaRPr b="1">
              <a:solidFill>
                <a:srgbClr val="FFFFFF"/>
              </a:solidFill>
            </a:endParaRPr>
          </a:p>
        </p:txBody>
      </p:sp>
      <p:sp>
        <p:nvSpPr>
          <p:cNvPr id="335" name="Google Shape;335;p28"/>
          <p:cNvSpPr/>
          <p:nvPr/>
        </p:nvSpPr>
        <p:spPr>
          <a:xfrm>
            <a:off x="5205725" y="3783500"/>
            <a:ext cx="1876500" cy="6975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FFFFFF"/>
                </a:solidFill>
              </a:rPr>
              <a:t>Chimiothérapie</a:t>
            </a:r>
            <a:endParaRPr b="1">
              <a:solidFill>
                <a:srgbClr val="FFFFFF"/>
              </a:solidFill>
            </a:endParaRPr>
          </a:p>
        </p:txBody>
      </p:sp>
      <p:sp>
        <p:nvSpPr>
          <p:cNvPr id="336" name="Google Shape;336;p28"/>
          <p:cNvSpPr/>
          <p:nvPr/>
        </p:nvSpPr>
        <p:spPr>
          <a:xfrm>
            <a:off x="7145100" y="1684625"/>
            <a:ext cx="1876500" cy="1247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1800">
                <a:solidFill>
                  <a:schemeClr val="dk1"/>
                </a:solidFill>
                <a:latin typeface="Open Sans"/>
                <a:ea typeface="Open Sans"/>
                <a:cs typeface="Open Sans"/>
                <a:sym typeface="Open Sans"/>
              </a:rPr>
              <a:t>Réduction des effets secondaires</a:t>
            </a:r>
            <a:r>
              <a:rPr lang="fr">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337" name="Google Shape;337;p28"/>
          <p:cNvSpPr/>
          <p:nvPr/>
        </p:nvSpPr>
        <p:spPr>
          <a:xfrm>
            <a:off x="7145100" y="3392200"/>
            <a:ext cx="1876500" cy="1247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chemeClr val="dk1"/>
                </a:solidFill>
                <a:latin typeface="Open Sans"/>
                <a:ea typeface="Open Sans"/>
                <a:cs typeface="Open Sans"/>
                <a:sym typeface="Open Sans"/>
              </a:rPr>
              <a:t>Meilleure efficacité de la thérapie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338" name="Google Shape;33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Le jeûne et notre société </a:t>
            </a:r>
            <a:endParaRPr/>
          </a:p>
        </p:txBody>
      </p:sp>
      <p:pic>
        <p:nvPicPr>
          <p:cNvPr id="344" name="Google Shape;344;p29"/>
          <p:cNvPicPr preferRelativeResize="0"/>
          <p:nvPr/>
        </p:nvPicPr>
        <p:blipFill>
          <a:blip r:embed="rId3">
            <a:alphaModFix/>
          </a:blip>
          <a:stretch>
            <a:fillRect/>
          </a:stretch>
        </p:blipFill>
        <p:spPr>
          <a:xfrm>
            <a:off x="1983513" y="3521100"/>
            <a:ext cx="1417450" cy="1417450"/>
          </a:xfrm>
          <a:prstGeom prst="rect">
            <a:avLst/>
          </a:prstGeom>
          <a:noFill/>
          <a:ln>
            <a:noFill/>
          </a:ln>
        </p:spPr>
      </p:pic>
      <p:sp>
        <p:nvSpPr>
          <p:cNvPr id="345" name="Google Shape;345;p29"/>
          <p:cNvSpPr txBox="1"/>
          <p:nvPr/>
        </p:nvSpPr>
        <p:spPr>
          <a:xfrm>
            <a:off x="3689438" y="3919650"/>
            <a:ext cx="33471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Open Sans"/>
                <a:ea typeface="Open Sans"/>
                <a:cs typeface="Open Sans"/>
                <a:sym typeface="Open Sans"/>
              </a:rPr>
              <a:t>Opulence &lt;&gt; Restriction </a:t>
            </a:r>
            <a:endParaRPr sz="1800">
              <a:latin typeface="Open Sans"/>
              <a:ea typeface="Open Sans"/>
              <a:cs typeface="Open Sans"/>
              <a:sym typeface="Open Sans"/>
            </a:endParaRPr>
          </a:p>
        </p:txBody>
      </p:sp>
      <p:sp>
        <p:nvSpPr>
          <p:cNvPr id="346" name="Google Shape;346;p29"/>
          <p:cNvSpPr txBox="1"/>
          <p:nvPr/>
        </p:nvSpPr>
        <p:spPr>
          <a:xfrm>
            <a:off x="2739575" y="1074200"/>
            <a:ext cx="3540900" cy="4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latin typeface="Open Sans"/>
                <a:ea typeface="Open Sans"/>
                <a:cs typeface="Open Sans"/>
                <a:sym typeface="Open Sans"/>
              </a:rPr>
              <a:t>Des acteurs externes </a:t>
            </a:r>
            <a:endParaRPr b="1" sz="1800">
              <a:latin typeface="Open Sans"/>
              <a:ea typeface="Open Sans"/>
              <a:cs typeface="Open Sans"/>
              <a:sym typeface="Open Sans"/>
            </a:endParaRPr>
          </a:p>
        </p:txBody>
      </p:sp>
      <p:pic>
        <p:nvPicPr>
          <p:cNvPr id="347" name="Google Shape;347;p29"/>
          <p:cNvPicPr preferRelativeResize="0"/>
          <p:nvPr/>
        </p:nvPicPr>
        <p:blipFill>
          <a:blip r:embed="rId4">
            <a:alphaModFix/>
          </a:blip>
          <a:stretch>
            <a:fillRect/>
          </a:stretch>
        </p:blipFill>
        <p:spPr>
          <a:xfrm>
            <a:off x="2183963" y="1632175"/>
            <a:ext cx="1128575" cy="1128575"/>
          </a:xfrm>
          <a:prstGeom prst="rect">
            <a:avLst/>
          </a:prstGeom>
          <a:noFill/>
          <a:ln>
            <a:noFill/>
          </a:ln>
        </p:spPr>
      </p:pic>
      <p:pic>
        <p:nvPicPr>
          <p:cNvPr id="348" name="Google Shape;348;p29"/>
          <p:cNvPicPr preferRelativeResize="0"/>
          <p:nvPr/>
        </p:nvPicPr>
        <p:blipFill>
          <a:blip r:embed="rId5">
            <a:alphaModFix/>
          </a:blip>
          <a:stretch>
            <a:fillRect/>
          </a:stretch>
        </p:blipFill>
        <p:spPr>
          <a:xfrm>
            <a:off x="3863275" y="1632175"/>
            <a:ext cx="1128575" cy="1128575"/>
          </a:xfrm>
          <a:prstGeom prst="rect">
            <a:avLst/>
          </a:prstGeom>
          <a:noFill/>
          <a:ln>
            <a:noFill/>
          </a:ln>
        </p:spPr>
      </p:pic>
      <p:pic>
        <p:nvPicPr>
          <p:cNvPr id="349" name="Google Shape;349;p29"/>
          <p:cNvPicPr preferRelativeResize="0"/>
          <p:nvPr/>
        </p:nvPicPr>
        <p:blipFill>
          <a:blip r:embed="rId6">
            <a:alphaModFix/>
          </a:blip>
          <a:stretch>
            <a:fillRect/>
          </a:stretch>
        </p:blipFill>
        <p:spPr>
          <a:xfrm>
            <a:off x="5542588" y="1487738"/>
            <a:ext cx="1417450" cy="1417450"/>
          </a:xfrm>
          <a:prstGeom prst="rect">
            <a:avLst/>
          </a:prstGeom>
          <a:noFill/>
          <a:ln>
            <a:noFill/>
          </a:ln>
        </p:spPr>
      </p:pic>
      <p:sp>
        <p:nvSpPr>
          <p:cNvPr id="350" name="Google Shape;350;p29"/>
          <p:cNvSpPr txBox="1"/>
          <p:nvPr/>
        </p:nvSpPr>
        <p:spPr>
          <a:xfrm>
            <a:off x="2657113" y="2934138"/>
            <a:ext cx="3540900" cy="4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latin typeface="Open Sans"/>
                <a:ea typeface="Open Sans"/>
                <a:cs typeface="Open Sans"/>
                <a:sym typeface="Open Sans"/>
              </a:rPr>
              <a:t>Qui influencent les individus </a:t>
            </a:r>
            <a:endParaRPr b="1" sz="1800">
              <a:latin typeface="Open Sans"/>
              <a:ea typeface="Open Sans"/>
              <a:cs typeface="Open Sans"/>
              <a:sym typeface="Open Sans"/>
            </a:endParaRPr>
          </a:p>
        </p:txBody>
      </p:sp>
      <p:sp>
        <p:nvSpPr>
          <p:cNvPr id="351" name="Google Shape;35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Le jeûne et notre société</a:t>
            </a:r>
            <a:endParaRPr/>
          </a:p>
        </p:txBody>
      </p:sp>
      <p:pic>
        <p:nvPicPr>
          <p:cNvPr id="357" name="Google Shape;357;p30" title="Graphique"/>
          <p:cNvPicPr preferRelativeResize="0"/>
          <p:nvPr/>
        </p:nvPicPr>
        <p:blipFill>
          <a:blip r:embed="rId3">
            <a:alphaModFix/>
          </a:blip>
          <a:stretch>
            <a:fillRect/>
          </a:stretch>
        </p:blipFill>
        <p:spPr>
          <a:xfrm>
            <a:off x="92000" y="1266250"/>
            <a:ext cx="5736750" cy="3544975"/>
          </a:xfrm>
          <a:prstGeom prst="rect">
            <a:avLst/>
          </a:prstGeom>
          <a:noFill/>
          <a:ln>
            <a:noFill/>
          </a:ln>
        </p:spPr>
      </p:pic>
      <p:sp>
        <p:nvSpPr>
          <p:cNvPr id="358" name="Google Shape;358;p30"/>
          <p:cNvSpPr/>
          <p:nvPr/>
        </p:nvSpPr>
        <p:spPr>
          <a:xfrm>
            <a:off x="4944275" y="410725"/>
            <a:ext cx="1692900" cy="7365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t> 4 jours</a:t>
            </a:r>
            <a:endParaRPr b="1" sz="1800"/>
          </a:p>
        </p:txBody>
      </p:sp>
      <p:sp>
        <p:nvSpPr>
          <p:cNvPr id="359" name="Google Shape;359;p30"/>
          <p:cNvSpPr/>
          <p:nvPr/>
        </p:nvSpPr>
        <p:spPr>
          <a:xfrm>
            <a:off x="5981175" y="1318300"/>
            <a:ext cx="1876500" cy="8313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t>12 repas</a:t>
            </a:r>
            <a:endParaRPr b="1" sz="1800"/>
          </a:p>
          <a:p>
            <a:pPr indent="0" lvl="0" marL="0" rtl="0" algn="ctr">
              <a:spcBef>
                <a:spcPts val="0"/>
              </a:spcBef>
              <a:spcAft>
                <a:spcPts val="0"/>
              </a:spcAft>
              <a:buNone/>
            </a:pPr>
            <a:r>
              <a:rPr b="1" lang="fr" sz="1800"/>
              <a:t>4 goûters</a:t>
            </a:r>
            <a:endParaRPr b="1" sz="1800"/>
          </a:p>
        </p:txBody>
      </p:sp>
      <p:sp>
        <p:nvSpPr>
          <p:cNvPr id="360" name="Google Shape;360;p30"/>
          <p:cNvSpPr/>
          <p:nvPr/>
        </p:nvSpPr>
        <p:spPr>
          <a:xfrm>
            <a:off x="7141600" y="2320675"/>
            <a:ext cx="1876500" cy="831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t>6 </a:t>
            </a:r>
            <a:r>
              <a:rPr b="1" lang="fr" sz="1800"/>
              <a:t>kg </a:t>
            </a:r>
            <a:r>
              <a:rPr b="1" lang="fr" sz="1800"/>
              <a:t>perdus</a:t>
            </a:r>
            <a:endParaRPr b="1" sz="1800"/>
          </a:p>
        </p:txBody>
      </p:sp>
      <p:sp>
        <p:nvSpPr>
          <p:cNvPr id="361" name="Google Shape;361;p30"/>
          <p:cNvSpPr/>
          <p:nvPr/>
        </p:nvSpPr>
        <p:spPr>
          <a:xfrm>
            <a:off x="5996750" y="3465025"/>
            <a:ext cx="2835600" cy="1253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fr" sz="1800"/>
              <a:t>Difficile en société </a:t>
            </a:r>
            <a:endParaRPr b="1" sz="1800"/>
          </a:p>
        </p:txBody>
      </p:sp>
      <p:sp>
        <p:nvSpPr>
          <p:cNvPr id="362" name="Google Shape;36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Merci de votre attention</a:t>
            </a:r>
            <a:endParaRPr/>
          </a:p>
        </p:txBody>
      </p:sp>
      <p:sp>
        <p:nvSpPr>
          <p:cNvPr id="368" name="Google Shape;36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1" name="Google Shape;71;p1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72" name="Google Shape;72;p14"/>
          <p:cNvSpPr/>
          <p:nvPr/>
        </p:nvSpPr>
        <p:spPr>
          <a:xfrm>
            <a:off x="0" y="0"/>
            <a:ext cx="9144000" cy="25725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156123">
            <a:off x="2153842" y="1143655"/>
            <a:ext cx="4546388" cy="3211212"/>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2306212" y="991287"/>
            <a:ext cx="4546500" cy="32112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4"/>
          <p:cNvGrpSpPr/>
          <p:nvPr/>
        </p:nvGrpSpPr>
        <p:grpSpPr>
          <a:xfrm rot="-468310">
            <a:off x="2195941" y="816811"/>
            <a:ext cx="4752129" cy="3509874"/>
            <a:chOff x="2163405" y="1008757"/>
            <a:chExt cx="4752300" cy="3510000"/>
          </a:xfrm>
        </p:grpSpPr>
        <p:sp>
          <p:nvSpPr>
            <p:cNvPr id="76" name="Google Shape;76;p14"/>
            <p:cNvSpPr/>
            <p:nvPr/>
          </p:nvSpPr>
          <p:spPr>
            <a:xfrm rot="231561">
              <a:off x="2266400" y="1158111"/>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rot="242990">
              <a:off x="2519834" y="2056269"/>
              <a:ext cx="4141642" cy="1279391"/>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fr" sz="2400">
                  <a:solidFill>
                    <a:srgbClr val="434343"/>
                  </a:solidFill>
                  <a:latin typeface="Lato"/>
                  <a:ea typeface="Lato"/>
                  <a:cs typeface="Lato"/>
                  <a:sym typeface="Lato"/>
                </a:rPr>
                <a:t>Un jeûne ? Et tu ne peux pas manger du tout ? Mais ce n’est pas dangereux ? </a:t>
              </a:r>
              <a:endParaRPr sz="2400">
                <a:solidFill>
                  <a:srgbClr val="434343"/>
                </a:solidFill>
                <a:latin typeface="Lato"/>
                <a:ea typeface="Lato"/>
                <a:cs typeface="Lato"/>
                <a:sym typeface="Lato"/>
              </a:endParaRPr>
            </a:p>
            <a:p>
              <a:pPr indent="0" lvl="0" marL="0" rtl="0" algn="l">
                <a:spcBef>
                  <a:spcPts val="0"/>
                </a:spcBef>
                <a:spcAft>
                  <a:spcPts val="0"/>
                </a:spcAft>
                <a:buNone/>
              </a:pPr>
              <a:r>
                <a:rPr lang="fr" sz="2400">
                  <a:solidFill>
                    <a:srgbClr val="434343"/>
                  </a:solidFill>
                  <a:latin typeface="Lato"/>
                  <a:ea typeface="Lato"/>
                  <a:cs typeface="Lato"/>
                  <a:sym typeface="Lato"/>
                </a:rPr>
                <a:t>Tu sais ton corps ne va pas comprendre ...</a:t>
              </a:r>
              <a:endParaRPr sz="2400">
                <a:solidFill>
                  <a:srgbClr val="434343"/>
                </a:solidFill>
                <a:latin typeface="Lato"/>
                <a:ea typeface="Lato"/>
                <a:cs typeface="Lato"/>
                <a:sym typeface="Lato"/>
              </a:endParaRPr>
            </a:p>
          </p:txBody>
        </p:sp>
      </p:grpSp>
      <p:sp>
        <p:nvSpPr>
          <p:cNvPr id="78" name="Google Shape;78;p14"/>
          <p:cNvSpPr txBox="1"/>
          <p:nvPr/>
        </p:nvSpPr>
        <p:spPr>
          <a:xfrm>
            <a:off x="5143825" y="3516175"/>
            <a:ext cx="1626900" cy="33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i="1" lang="fr">
                <a:latin typeface="Open Sans"/>
                <a:ea typeface="Open Sans"/>
                <a:cs typeface="Open Sans"/>
                <a:sym typeface="Open Sans"/>
              </a:rPr>
              <a:t>Ma maman</a:t>
            </a:r>
            <a:endParaRPr i="1">
              <a:latin typeface="Open Sans"/>
              <a:ea typeface="Open Sans"/>
              <a:cs typeface="Open Sans"/>
              <a:sym typeface="Open Sans"/>
            </a:endParaRPr>
          </a:p>
        </p:txBody>
      </p:sp>
      <p:sp>
        <p:nvSpPr>
          <p:cNvPr id="79" name="Google Shape;7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Bibliographie</a:t>
            </a:r>
            <a:endParaRPr/>
          </a:p>
        </p:txBody>
      </p:sp>
      <p:sp>
        <p:nvSpPr>
          <p:cNvPr id="374" name="Google Shape;374;p32"/>
          <p:cNvSpPr txBox="1"/>
          <p:nvPr>
            <p:ph idx="1" type="body"/>
          </p:nvPr>
        </p:nvSpPr>
        <p:spPr>
          <a:xfrm>
            <a:off x="311700" y="1072425"/>
            <a:ext cx="3999900" cy="39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[1] - </a:t>
            </a:r>
            <a:r>
              <a:rPr lang="fr" sz="1100">
                <a:latin typeface="Roboto"/>
                <a:ea typeface="Roboto"/>
                <a:cs typeface="Roboto"/>
                <a:sym typeface="Roboto"/>
              </a:rPr>
              <a:t>Michael F. Shaughnessy, Bryan Moffitt and Mia Cordova, Maslow, </a:t>
            </a:r>
            <a:r>
              <a:rPr i="1" lang="fr" sz="1100">
                <a:latin typeface="Roboto"/>
                <a:ea typeface="Roboto"/>
                <a:cs typeface="Roboto"/>
                <a:sym typeface="Roboto"/>
              </a:rPr>
              <a:t>Basic Needs and Contemporary Teacher Training Issues</a:t>
            </a:r>
            <a:r>
              <a:rPr lang="fr" sz="1100">
                <a:latin typeface="Roboto"/>
                <a:ea typeface="Roboto"/>
                <a:cs typeface="Roboto"/>
                <a:sym typeface="Roboto"/>
              </a:rPr>
              <a:t>. Eastern New Mexico University, Portales, New Mexico, USA, 2018. DOI: 10.9734/ACRI/2018/42858</a:t>
            </a:r>
            <a:endParaRPr b="1" i="1" sz="1050">
              <a:solidFill>
                <a:srgbClr val="777777"/>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[2] - </a:t>
            </a:r>
            <a:r>
              <a:rPr lang="fr" sz="1100">
                <a:latin typeface="Roboto"/>
                <a:ea typeface="Roboto"/>
                <a:cs typeface="Roboto"/>
                <a:sym typeface="Roboto"/>
              </a:rPr>
              <a:t>Arnaud Régnier-Loilie</a:t>
            </a:r>
            <a:r>
              <a:rPr lang="fr" sz="1100">
                <a:latin typeface="Arial"/>
                <a:ea typeface="Arial"/>
                <a:cs typeface="Arial"/>
                <a:sym typeface="Arial"/>
              </a:rPr>
              <a:t>r, </a:t>
            </a:r>
            <a:r>
              <a:rPr lang="fr" sz="1100">
                <a:latin typeface="Roboto"/>
                <a:ea typeface="Roboto"/>
                <a:cs typeface="Roboto"/>
                <a:sym typeface="Roboto"/>
              </a:rPr>
              <a:t>Zoe Perron The Birth of the First Child in book:</a:t>
            </a:r>
            <a:r>
              <a:rPr lang="fr" sz="1650">
                <a:solidFill>
                  <a:srgbClr val="111111"/>
                </a:solidFill>
                <a:highlight>
                  <a:srgbClr val="FFFFFF"/>
                </a:highlight>
                <a:latin typeface="Roboto"/>
                <a:ea typeface="Roboto"/>
                <a:cs typeface="Roboto"/>
                <a:sym typeface="Roboto"/>
              </a:rPr>
              <a:t> </a:t>
            </a:r>
            <a:r>
              <a:rPr i="1" lang="fr" sz="1100">
                <a:latin typeface="Roboto"/>
                <a:ea typeface="Roboto"/>
                <a:cs typeface="Roboto"/>
                <a:sym typeface="Roboto"/>
              </a:rPr>
              <a:t>The Contemporary Family in France</a:t>
            </a:r>
            <a:r>
              <a:rPr lang="fr" sz="1100">
                <a:latin typeface="Roboto"/>
                <a:ea typeface="Roboto"/>
                <a:cs typeface="Roboto"/>
                <a:sym typeface="Roboto"/>
              </a:rPr>
              <a:t>,Ined Population Studies, 2015. DOI:10.1007/978-3-319-09528-8_4</a:t>
            </a:r>
            <a:endParaRPr sz="1050">
              <a:solidFill>
                <a:srgbClr val="777777"/>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spcBef>
                <a:spcPts val="0"/>
              </a:spcBef>
              <a:spcAft>
                <a:spcPts val="0"/>
              </a:spcAft>
              <a:buNone/>
            </a:pPr>
            <a:r>
              <a:rPr lang="fr" sz="1100">
                <a:latin typeface="Roboto"/>
                <a:ea typeface="Roboto"/>
                <a:cs typeface="Roboto"/>
                <a:sym typeface="Roboto"/>
              </a:rPr>
              <a:t>[3] - Gérard-François Dumont.</a:t>
            </a:r>
            <a:r>
              <a:rPr i="1" lang="fr" sz="1100">
                <a:latin typeface="Roboto"/>
                <a:ea typeface="Roboto"/>
                <a:cs typeface="Roboto"/>
                <a:sym typeface="Roboto"/>
              </a:rPr>
              <a:t> La question des retraites en Europe : les données structurelles.</a:t>
            </a:r>
            <a:r>
              <a:rPr lang="fr" sz="1100">
                <a:latin typeface="Roboto"/>
                <a:ea typeface="Roboto"/>
                <a:cs typeface="Roboto"/>
                <a:sym typeface="Roboto"/>
              </a:rPr>
              <a:t> Cahiers du Centre, Centre des professions financières, 2019, pp.6-19. ffhalshs-02082481f</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[4] - Benjamin Roche, Frédéric Thomas. </a:t>
            </a:r>
            <a:r>
              <a:rPr i="1" lang="fr" sz="1100">
                <a:latin typeface="Arial"/>
                <a:ea typeface="Arial"/>
                <a:cs typeface="Arial"/>
                <a:sym typeface="Arial"/>
              </a:rPr>
              <a:t>Third International Biannual Evolution and Cancer Conference (Evolutionary Trade-offs and Clinical Consequences) Meeting report</a:t>
            </a:r>
            <a:r>
              <a:rPr lang="fr" sz="1100">
                <a:latin typeface="Arial"/>
                <a:ea typeface="Arial"/>
                <a:cs typeface="Arial"/>
                <a:sym typeface="Arial"/>
              </a:rPr>
              <a:t>. San Francisco, CA, USA. 10-13 December 2015. Evolutionary Applications, Blackwell, 2016, 9 (3), pp.423-426. &lt;10.1111/eva.12359&gt;. </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1600"/>
              </a:spcAft>
              <a:buNone/>
            </a:pPr>
            <a:r>
              <a:t/>
            </a:r>
            <a:endParaRPr/>
          </a:p>
        </p:txBody>
      </p:sp>
      <p:sp>
        <p:nvSpPr>
          <p:cNvPr id="375" name="Google Shape;375;p32"/>
          <p:cNvSpPr txBox="1"/>
          <p:nvPr>
            <p:ph idx="2" type="body"/>
          </p:nvPr>
        </p:nvSpPr>
        <p:spPr>
          <a:xfrm>
            <a:off x="4832400" y="139650"/>
            <a:ext cx="3999900" cy="47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[5] - Tazzio Tissot. </a:t>
            </a:r>
            <a:r>
              <a:rPr i="1" lang="fr" sz="1100">
                <a:latin typeface="Arial"/>
                <a:ea typeface="Arial"/>
                <a:cs typeface="Arial"/>
                <a:sym typeface="Arial"/>
              </a:rPr>
              <a:t>Une approche multi-échelle des processus écologiques et évolutifs impliqués dans le cancer</a:t>
            </a:r>
            <a:r>
              <a:rPr lang="fr" sz="1100">
                <a:latin typeface="Arial"/>
                <a:ea typeface="Arial"/>
                <a:cs typeface="Arial"/>
                <a:sym typeface="Arial"/>
              </a:rPr>
              <a:t>. Sciences agricoles. Université Montpellier, 2017. Français. ffNNT : 2017MONTT130ff. fftel01707407f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[6] - Kilian Hett. </a:t>
            </a:r>
            <a:r>
              <a:rPr i="1" lang="fr" sz="1100">
                <a:latin typeface="Arial"/>
                <a:ea typeface="Arial"/>
                <a:cs typeface="Arial"/>
                <a:sym typeface="Arial"/>
              </a:rPr>
              <a:t>Multi-scale and multimodal imaging biomarkers for the early detection of Alzheimer’s disease</a:t>
            </a:r>
            <a:r>
              <a:rPr lang="fr" sz="1100">
                <a:latin typeface="Arial"/>
                <a:ea typeface="Arial"/>
                <a:cs typeface="Arial"/>
                <a:sym typeface="Arial"/>
              </a:rPr>
              <a:t>. Image Processing. Université de Bordeaux, 2019. English. ffNNT : 2019BORD0011ff. fftel02102247</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[7] - Xun Li &amp; Rui Wang (2016) </a:t>
            </a:r>
            <a:r>
              <a:rPr i="1" lang="fr" sz="1100">
                <a:latin typeface="Arial"/>
                <a:ea typeface="Arial"/>
                <a:cs typeface="Arial"/>
                <a:sym typeface="Arial"/>
              </a:rPr>
              <a:t>Are US obesity rates converging?</a:t>
            </a:r>
            <a:r>
              <a:rPr lang="fr" sz="1100">
                <a:latin typeface="Arial"/>
                <a:ea typeface="Arial"/>
                <a:cs typeface="Arial"/>
                <a:sym typeface="Arial"/>
              </a:rPr>
              <a:t>, Applied</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Economics Letters, 23:8, 539-543, DOI: 10.1080/13504851.2015.1085634</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[8] - </a:t>
            </a:r>
            <a:r>
              <a:rPr lang="fr" sz="1100">
                <a:latin typeface="Roboto"/>
                <a:ea typeface="Roboto"/>
                <a:cs typeface="Roboto"/>
                <a:sym typeface="Roboto"/>
              </a:rPr>
              <a:t>Haliza Abdul Rahman, </a:t>
            </a:r>
            <a:r>
              <a:rPr i="1" lang="fr" sz="1100">
                <a:latin typeface="Roboto"/>
                <a:ea typeface="Roboto"/>
                <a:cs typeface="Roboto"/>
                <a:sym typeface="Roboto"/>
              </a:rPr>
              <a:t>Green Consumerism</a:t>
            </a:r>
            <a:r>
              <a:rPr lang="fr" sz="1100">
                <a:latin typeface="Roboto"/>
                <a:ea typeface="Roboto"/>
                <a:cs typeface="Roboto"/>
                <a:sym typeface="Roboto"/>
              </a:rPr>
              <a:t>, Institute for Social Science Studies (IPSAS)/Department of Environmental and Occupational Health, Faculty of Medicine and Health Sciences, Universiti Putra Malaysia, 2018. </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100">
                <a:latin typeface="Arial"/>
                <a:ea typeface="Arial"/>
                <a:cs typeface="Arial"/>
                <a:sym typeface="Arial"/>
              </a:rPr>
              <a:t>[9] - </a:t>
            </a:r>
            <a:r>
              <a:rPr lang="fr" sz="1200">
                <a:solidFill>
                  <a:srgbClr val="333333"/>
                </a:solidFill>
                <a:highlight>
                  <a:srgbClr val="FFFFFF"/>
                </a:highlight>
                <a:latin typeface="Arial"/>
                <a:ea typeface="Arial"/>
                <a:cs typeface="Arial"/>
                <a:sym typeface="Arial"/>
              </a:rPr>
              <a:t>R. W. Dennell (1979) </a:t>
            </a:r>
            <a:r>
              <a:rPr i="1" lang="fr" sz="1200">
                <a:solidFill>
                  <a:srgbClr val="333333"/>
                </a:solidFill>
                <a:highlight>
                  <a:srgbClr val="FFFFFF"/>
                </a:highlight>
                <a:latin typeface="Arial"/>
                <a:ea typeface="Arial"/>
                <a:cs typeface="Arial"/>
                <a:sym typeface="Arial"/>
              </a:rPr>
              <a:t>Prehistoric diet and nutrition: Some food for thought, World Archaeology</a:t>
            </a:r>
            <a:r>
              <a:rPr lang="fr" sz="1200">
                <a:solidFill>
                  <a:srgbClr val="333333"/>
                </a:solidFill>
                <a:highlight>
                  <a:srgbClr val="FFFFFF"/>
                </a:highlight>
                <a:latin typeface="Arial"/>
                <a:ea typeface="Arial"/>
                <a:cs typeface="Arial"/>
                <a:sym typeface="Arial"/>
              </a:rPr>
              <a:t>, 11:2, 121-135, DOI: 10.1080/00438243.1979.9979756</a:t>
            </a:r>
            <a:endParaRPr/>
          </a:p>
          <a:p>
            <a:pPr indent="0" lvl="0" marL="0" rtl="0" algn="l">
              <a:spcBef>
                <a:spcPts val="0"/>
              </a:spcBef>
              <a:spcAft>
                <a:spcPts val="1600"/>
              </a:spcAft>
              <a:buNone/>
            </a:pPr>
            <a:r>
              <a:t/>
            </a:r>
            <a:endParaRPr/>
          </a:p>
        </p:txBody>
      </p:sp>
      <p:sp>
        <p:nvSpPr>
          <p:cNvPr id="376" name="Google Shape;37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Bibliographie</a:t>
            </a:r>
            <a:endParaRPr/>
          </a:p>
        </p:txBody>
      </p:sp>
      <p:sp>
        <p:nvSpPr>
          <p:cNvPr id="382" name="Google Shape;382;p33"/>
          <p:cNvSpPr txBox="1"/>
          <p:nvPr>
            <p:ph idx="1" type="body"/>
          </p:nvPr>
        </p:nvSpPr>
        <p:spPr>
          <a:xfrm>
            <a:off x="311700" y="1072425"/>
            <a:ext cx="3999900" cy="39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[10] - Offredo, C., &amp; Ridoux, V. (1986). </a:t>
            </a:r>
            <a:r>
              <a:rPr i="1" lang="fr" sz="1200">
                <a:solidFill>
                  <a:srgbClr val="333333"/>
                </a:solidFill>
                <a:highlight>
                  <a:srgbClr val="FFFFFF"/>
                </a:highlight>
                <a:latin typeface="Arial"/>
                <a:ea typeface="Arial"/>
                <a:cs typeface="Arial"/>
                <a:sym typeface="Arial"/>
              </a:rPr>
              <a:t>The diet of Emperor Penguins Aptenodytes forsteri in Adelie Land, Antarctica</a:t>
            </a:r>
            <a:r>
              <a:rPr lang="fr" sz="1200">
                <a:solidFill>
                  <a:srgbClr val="333333"/>
                </a:solidFill>
                <a:highlight>
                  <a:srgbClr val="FFFFFF"/>
                </a:highlight>
                <a:latin typeface="Arial"/>
                <a:ea typeface="Arial"/>
                <a:cs typeface="Arial"/>
                <a:sym typeface="Arial"/>
              </a:rPr>
              <a:t>. Ibis, 128(3), 409–413. doi: 10.1111/j.1474-919X.1986.tb02690.x</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[11] - </a:t>
            </a:r>
            <a:r>
              <a:rPr lang="fr" sz="1000">
                <a:solidFill>
                  <a:srgbClr val="4F4F4F"/>
                </a:solidFill>
                <a:highlight>
                  <a:srgbClr val="FFFEFB"/>
                </a:highlight>
                <a:latin typeface="Arial"/>
                <a:ea typeface="Arial"/>
                <a:cs typeface="Arial"/>
                <a:sym typeface="Arial"/>
              </a:rPr>
              <a:t> </a:t>
            </a:r>
            <a:r>
              <a:rPr lang="fr" sz="1200">
                <a:solidFill>
                  <a:srgbClr val="333333"/>
                </a:solidFill>
                <a:highlight>
                  <a:srgbClr val="FFFFFF"/>
                </a:highlight>
                <a:latin typeface="Arial"/>
                <a:ea typeface="Arial"/>
                <a:cs typeface="Arial"/>
                <a:sym typeface="Arial"/>
              </a:rPr>
              <a:t>Garrison, Fielding H. (1921)</a:t>
            </a:r>
            <a:r>
              <a:rPr i="1" lang="fr" sz="1000">
                <a:solidFill>
                  <a:srgbClr val="4F4F4F"/>
                </a:solidFill>
                <a:highlight>
                  <a:srgbClr val="FFFEFB"/>
                </a:highlight>
                <a:latin typeface="Arial"/>
                <a:ea typeface="Arial"/>
                <a:cs typeface="Arial"/>
                <a:sym typeface="Arial"/>
              </a:rPr>
              <a:t> </a:t>
            </a:r>
            <a:r>
              <a:rPr i="1" lang="fr" sz="1200">
                <a:solidFill>
                  <a:srgbClr val="333333"/>
                </a:solidFill>
                <a:highlight>
                  <a:srgbClr val="FFFFFF"/>
                </a:highlight>
                <a:latin typeface="Arial"/>
                <a:ea typeface="Arial"/>
                <a:cs typeface="Arial"/>
                <a:sym typeface="Arial"/>
              </a:rPr>
              <a:t>Catalog Record: An introduction to the history of medicine. </a:t>
            </a:r>
            <a:r>
              <a:rPr lang="fr" sz="1200">
                <a:solidFill>
                  <a:srgbClr val="333333"/>
                </a:solidFill>
                <a:highlight>
                  <a:srgbClr val="FFFFFF"/>
                </a:highlight>
                <a:latin typeface="Arial"/>
                <a:ea typeface="Arial"/>
                <a:cs typeface="Arial"/>
                <a:sym typeface="Arial"/>
              </a:rPr>
              <a:t>Chapter 4 : Greek medicine | Hathi Trust Digital Library. (2019, April 24). Retrieved from https://catalog.hathitrust.org/Record/010597379</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[12] - Kerndt, P. R., Naughton, J. L., Driscoll, C. E., &amp; Loxterkamp, D. A. (1982). </a:t>
            </a:r>
            <a:r>
              <a:rPr i="1" lang="fr" sz="1200">
                <a:solidFill>
                  <a:srgbClr val="333333"/>
                </a:solidFill>
                <a:highlight>
                  <a:srgbClr val="FFFFFF"/>
                </a:highlight>
                <a:latin typeface="Arial"/>
                <a:ea typeface="Arial"/>
                <a:cs typeface="Arial"/>
                <a:sym typeface="Arial"/>
              </a:rPr>
              <a:t>Fasting: The History, Pathophysiology and Complications</a:t>
            </a:r>
            <a:r>
              <a:rPr lang="fr" sz="1200">
                <a:solidFill>
                  <a:srgbClr val="333333"/>
                </a:solidFill>
                <a:highlight>
                  <a:srgbClr val="FFFFFF"/>
                </a:highlight>
                <a:latin typeface="Arial"/>
                <a:ea typeface="Arial"/>
                <a:cs typeface="Arial"/>
                <a:sym typeface="Arial"/>
              </a:rPr>
              <a:t>. West. J. Med., 137(5), 379. Retrieved from https://www.ncbi.nlm.nih.gov/pmc/articles/PMC1274154</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fr"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1600"/>
              </a:spcAft>
              <a:buNone/>
            </a:pPr>
            <a:r>
              <a:t/>
            </a:r>
            <a:endParaRPr/>
          </a:p>
        </p:txBody>
      </p:sp>
      <p:sp>
        <p:nvSpPr>
          <p:cNvPr id="383" name="Google Shape;383;p33"/>
          <p:cNvSpPr txBox="1"/>
          <p:nvPr>
            <p:ph idx="2" type="body"/>
          </p:nvPr>
        </p:nvSpPr>
        <p:spPr>
          <a:xfrm>
            <a:off x="4832400" y="139650"/>
            <a:ext cx="3999900" cy="47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[13] - Haquin, A. (2012). </a:t>
            </a:r>
            <a:r>
              <a:rPr i="1" lang="fr" sz="1200">
                <a:solidFill>
                  <a:srgbClr val="333333"/>
                </a:solidFill>
                <a:highlight>
                  <a:srgbClr val="FFFFFF"/>
                </a:highlight>
                <a:latin typeface="Arial"/>
                <a:ea typeface="Arial"/>
                <a:cs typeface="Arial"/>
                <a:sym typeface="Arial"/>
              </a:rPr>
              <a:t>Jeûne et pratiques de repentance: dimensions communautaires et liturgiques</a:t>
            </a:r>
            <a:r>
              <a:rPr lang="fr" sz="1200">
                <a:solidFill>
                  <a:srgbClr val="333333"/>
                </a:solidFill>
                <a:highlight>
                  <a:srgbClr val="FFFFFF"/>
                </a:highlight>
                <a:latin typeface="Arial"/>
                <a:ea typeface="Arial"/>
                <a:cs typeface="Arial"/>
                <a:sym typeface="Arial"/>
              </a:rPr>
              <a:t>: 58e Semaine d’études liturgiques de l’Institut orthodoxe Saint-Serge (Paris, 27-30 juin 2011). Revue Théologique de Louvain, 43(1), 150–151. Retrieved from https://www.persee.fr/d</a:t>
            </a:r>
            <a:r>
              <a:rPr lang="fr" sz="1200">
                <a:highlight>
                  <a:srgbClr val="FFFFFF"/>
                </a:highlight>
                <a:latin typeface="Arial"/>
                <a:ea typeface="Arial"/>
                <a:cs typeface="Arial"/>
                <a:sym typeface="Arial"/>
              </a:rPr>
              <a:t>oc/thlou_0080-2654_2012_num_43_1_4000</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[14] - Maître, J. (1995). Bell (Rudolf M.). </a:t>
            </a:r>
            <a:r>
              <a:rPr i="1" lang="fr" sz="1200">
                <a:solidFill>
                  <a:srgbClr val="333333"/>
                </a:solidFill>
                <a:highlight>
                  <a:srgbClr val="FFFFFF"/>
                </a:highlight>
                <a:latin typeface="Arial"/>
                <a:ea typeface="Arial"/>
                <a:cs typeface="Arial"/>
                <a:sym typeface="Arial"/>
              </a:rPr>
              <a:t>Anorexie sainte. Jeûne et mysticisme du Moyen Âge à nos jours</a:t>
            </a:r>
            <a:r>
              <a:rPr lang="fr" sz="1200">
                <a:solidFill>
                  <a:srgbClr val="333333"/>
                </a:solidFill>
                <a:highlight>
                  <a:srgbClr val="FFFFFF"/>
                </a:highlight>
                <a:latin typeface="Arial"/>
                <a:ea typeface="Arial"/>
                <a:cs typeface="Arial"/>
                <a:sym typeface="Arial"/>
              </a:rPr>
              <a:t>. Archives de Sciences Sociales des Religions, 90(1), 72–73. Retrieved from https://www.persee.fr/doc/assr_0335-5985_1995_num_90_1_987_t1_0072_0000_3</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[15] - Arbois de Jubainville, H. d. (1888). </a:t>
            </a:r>
            <a:r>
              <a:rPr i="1" lang="fr" sz="1200">
                <a:solidFill>
                  <a:srgbClr val="333333"/>
                </a:solidFill>
                <a:highlight>
                  <a:srgbClr val="FFFFFF"/>
                </a:highlight>
                <a:latin typeface="Arial"/>
                <a:ea typeface="Arial"/>
                <a:cs typeface="Arial"/>
                <a:sym typeface="Arial"/>
              </a:rPr>
              <a:t>Le jeûne du mercredi et du vendredi dans l'Église catholique du Moyen Âge</a:t>
            </a:r>
            <a:r>
              <a:rPr lang="fr" sz="1200">
                <a:solidFill>
                  <a:srgbClr val="333333"/>
                </a:solidFill>
                <a:highlight>
                  <a:srgbClr val="FFFFFF"/>
                </a:highlight>
                <a:latin typeface="Arial"/>
                <a:ea typeface="Arial"/>
                <a:cs typeface="Arial"/>
                <a:sym typeface="Arial"/>
              </a:rPr>
              <a:t>. Comptes rendus des séances de l'Académie des Inscriptions et Belles-Lettres, 32(1), 21–22. doi: 10.3406/crai.1888.69417</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100">
              <a:latin typeface="Arial"/>
              <a:ea typeface="Arial"/>
              <a:cs typeface="Arial"/>
              <a:sym typeface="Arial"/>
            </a:endParaRPr>
          </a:p>
        </p:txBody>
      </p:sp>
      <p:sp>
        <p:nvSpPr>
          <p:cNvPr id="384" name="Google Shape;38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Bibliographie</a:t>
            </a:r>
            <a:endParaRPr/>
          </a:p>
        </p:txBody>
      </p:sp>
      <p:sp>
        <p:nvSpPr>
          <p:cNvPr id="390" name="Google Shape;390;p34"/>
          <p:cNvSpPr txBox="1"/>
          <p:nvPr>
            <p:ph idx="1" type="body"/>
          </p:nvPr>
        </p:nvSpPr>
        <p:spPr>
          <a:xfrm>
            <a:off x="311700" y="1072425"/>
            <a:ext cx="3999900" cy="39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[16] - Annas, G. J. (1995). </a:t>
            </a:r>
            <a:r>
              <a:rPr i="1" lang="fr" sz="1200">
                <a:solidFill>
                  <a:srgbClr val="333333"/>
                </a:solidFill>
                <a:highlight>
                  <a:srgbClr val="FFFFFF"/>
                </a:highlight>
                <a:latin typeface="Arial"/>
                <a:ea typeface="Arial"/>
                <a:cs typeface="Arial"/>
                <a:sym typeface="Arial"/>
              </a:rPr>
              <a:t>Hunger strikes.</a:t>
            </a:r>
            <a:r>
              <a:rPr lang="fr" sz="1200">
                <a:solidFill>
                  <a:srgbClr val="333333"/>
                </a:solidFill>
                <a:highlight>
                  <a:srgbClr val="FFFFFF"/>
                </a:highlight>
                <a:latin typeface="Arial"/>
                <a:ea typeface="Arial"/>
                <a:cs typeface="Arial"/>
                <a:sym typeface="Arial"/>
              </a:rPr>
              <a:t> BMJ, 311(7013), 1114–1115. doi: 10.1136/bmj.311.7013.1114</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[17] - Arte. (2019).</a:t>
            </a:r>
            <a:r>
              <a:rPr i="1" lang="fr" sz="1200">
                <a:solidFill>
                  <a:srgbClr val="333333"/>
                </a:solidFill>
                <a:highlight>
                  <a:srgbClr val="FFFFFF"/>
                </a:highlight>
                <a:latin typeface="Arial"/>
                <a:ea typeface="Arial"/>
                <a:cs typeface="Arial"/>
                <a:sym typeface="Arial"/>
              </a:rPr>
              <a:t> Le jeûne, une nouvelle thérapie ?</a:t>
            </a:r>
            <a:r>
              <a:rPr lang="fr" sz="1200">
                <a:solidFill>
                  <a:srgbClr val="333333"/>
                </a:solidFill>
                <a:highlight>
                  <a:srgbClr val="FFFFFF"/>
                </a:highlight>
                <a:latin typeface="Arial"/>
                <a:ea typeface="Arial"/>
                <a:cs typeface="Arial"/>
                <a:sym typeface="Arial"/>
              </a:rPr>
              <a:t> Retrieved from https://boutique.arte.tv/detail/jeune_nouvelle_therapie</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[18] - Mattson, M. P., &amp; Wan, R. (2005). </a:t>
            </a:r>
            <a:r>
              <a:rPr i="1" lang="fr" sz="1200">
                <a:solidFill>
                  <a:srgbClr val="333333"/>
                </a:solidFill>
                <a:highlight>
                  <a:srgbClr val="FFFFFF"/>
                </a:highlight>
                <a:latin typeface="Arial"/>
                <a:ea typeface="Arial"/>
                <a:cs typeface="Arial"/>
                <a:sym typeface="Arial"/>
              </a:rPr>
              <a:t>Beneficial effects of intermittent fasting and caloric restriction on the cardiovascular and cerebrovascular systems</a:t>
            </a:r>
            <a:r>
              <a:rPr lang="fr" sz="1200">
                <a:solidFill>
                  <a:srgbClr val="333333"/>
                </a:solidFill>
                <a:highlight>
                  <a:srgbClr val="FFFFFF"/>
                </a:highlight>
                <a:latin typeface="Arial"/>
                <a:ea typeface="Arial"/>
                <a:cs typeface="Arial"/>
                <a:sym typeface="Arial"/>
              </a:rPr>
              <a:t>. J. Nutr. Biochem., 16(3), 129–137. doi: 10.1016/j.jnutbio.2004.12.007</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[19] - Martin, B., Mattson, M. P., &amp; Maudsley, S. (2006). </a:t>
            </a:r>
            <a:r>
              <a:rPr i="1" lang="fr" sz="1200">
                <a:solidFill>
                  <a:srgbClr val="333333"/>
                </a:solidFill>
                <a:highlight>
                  <a:srgbClr val="FFFFFF"/>
                </a:highlight>
                <a:latin typeface="Arial"/>
                <a:ea typeface="Arial"/>
                <a:cs typeface="Arial"/>
                <a:sym typeface="Arial"/>
              </a:rPr>
              <a:t>Caloric restriction and intermittent fasting: two potential diets for successful brain aging</a:t>
            </a:r>
            <a:r>
              <a:rPr lang="fr" sz="1200">
                <a:solidFill>
                  <a:srgbClr val="333333"/>
                </a:solidFill>
                <a:highlight>
                  <a:srgbClr val="FFFFFF"/>
                </a:highlight>
                <a:latin typeface="Arial"/>
                <a:ea typeface="Arial"/>
                <a:cs typeface="Arial"/>
                <a:sym typeface="Arial"/>
              </a:rPr>
              <a:t>. Ageing Res. Rev., 5(3), 332–353. doi: 10.1016/j.arr.2006.04.002</a:t>
            </a:r>
            <a:endParaRPr sz="1200">
              <a:solidFill>
                <a:srgbClr val="333333"/>
              </a:solidFill>
              <a:highlight>
                <a:srgbClr val="FFFFFF"/>
              </a:highlight>
              <a:latin typeface="Arial"/>
              <a:ea typeface="Arial"/>
              <a:cs typeface="Arial"/>
              <a:sym typeface="Arial"/>
            </a:endParaRPr>
          </a:p>
        </p:txBody>
      </p:sp>
      <p:sp>
        <p:nvSpPr>
          <p:cNvPr id="391" name="Google Shape;391;p34"/>
          <p:cNvSpPr txBox="1"/>
          <p:nvPr>
            <p:ph idx="2" type="body"/>
          </p:nvPr>
        </p:nvSpPr>
        <p:spPr>
          <a:xfrm>
            <a:off x="4832400" y="139650"/>
            <a:ext cx="3999900" cy="47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[20] - Elston, T., Wang, H., &amp; Oster, G. (1998). </a:t>
            </a:r>
            <a:r>
              <a:rPr i="1" lang="fr" sz="1200">
                <a:solidFill>
                  <a:srgbClr val="333333"/>
                </a:solidFill>
                <a:highlight>
                  <a:srgbClr val="FFFFFF"/>
                </a:highlight>
                <a:latin typeface="Arial"/>
                <a:ea typeface="Arial"/>
                <a:cs typeface="Arial"/>
                <a:sym typeface="Arial"/>
              </a:rPr>
              <a:t>Energy transduction in ATP synthase</a:t>
            </a:r>
            <a:r>
              <a:rPr lang="fr" sz="1200">
                <a:solidFill>
                  <a:srgbClr val="333333"/>
                </a:solidFill>
                <a:highlight>
                  <a:srgbClr val="FFFFFF"/>
                </a:highlight>
                <a:latin typeface="Arial"/>
                <a:ea typeface="Arial"/>
                <a:cs typeface="Arial"/>
                <a:sym typeface="Arial"/>
              </a:rPr>
              <a:t>. Nature, 391(6666), 510–513. doi: 10.1038/35185</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[21] - McNurlan, M. A., Tomkins, A. M., &amp; Garlick, P. J. (1979). </a:t>
            </a:r>
            <a:r>
              <a:rPr i="1" lang="fr" sz="1200">
                <a:solidFill>
                  <a:srgbClr val="333333"/>
                </a:solidFill>
                <a:highlight>
                  <a:srgbClr val="FFFFFF"/>
                </a:highlight>
                <a:latin typeface="Arial"/>
                <a:ea typeface="Arial"/>
                <a:cs typeface="Arial"/>
                <a:sym typeface="Arial"/>
              </a:rPr>
              <a:t>The effect of starvation on the rate of protein synthesis in rat liver and small intestine</a:t>
            </a:r>
            <a:r>
              <a:rPr lang="fr" sz="1200">
                <a:solidFill>
                  <a:srgbClr val="333333"/>
                </a:solidFill>
                <a:highlight>
                  <a:srgbClr val="FFFFFF"/>
                </a:highlight>
                <a:latin typeface="Arial"/>
                <a:ea typeface="Arial"/>
                <a:cs typeface="Arial"/>
                <a:sym typeface="Arial"/>
              </a:rPr>
              <a:t>. Biochem. J, 178(2), 373. Retrieved from https://www.ncbi.nlm.nih.gov/pmc/articles/PMC1186525</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latin typeface="Arial"/>
                <a:ea typeface="Arial"/>
                <a:cs typeface="Arial"/>
                <a:sym typeface="Arial"/>
              </a:rPr>
              <a:t>[22] - Lee, C., &amp; Longo, V. D. (2011).</a:t>
            </a:r>
            <a:r>
              <a:rPr i="1" lang="fr" sz="1200">
                <a:solidFill>
                  <a:srgbClr val="333333"/>
                </a:solidFill>
                <a:highlight>
                  <a:srgbClr val="FFFFFF"/>
                </a:highlight>
                <a:latin typeface="Arial"/>
                <a:ea typeface="Arial"/>
                <a:cs typeface="Arial"/>
                <a:sym typeface="Arial"/>
              </a:rPr>
              <a:t> Fasting vs dietary restriction in cellular protection and cancer treatment: from model organisms to patients</a:t>
            </a:r>
            <a:r>
              <a:rPr lang="fr" sz="1200">
                <a:solidFill>
                  <a:srgbClr val="333333"/>
                </a:solidFill>
                <a:highlight>
                  <a:srgbClr val="FFFFFF"/>
                </a:highlight>
                <a:latin typeface="Arial"/>
                <a:ea typeface="Arial"/>
                <a:cs typeface="Arial"/>
                <a:sym typeface="Arial"/>
              </a:rPr>
              <a:t>. Oncogene, Nature 30(30), 3305. doi: 10.1038/onc.2011.91</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[23] - Département de biologie, Cégep Limoilou. (2015, June 10). </a:t>
            </a:r>
            <a:r>
              <a:rPr i="1" lang="fr" sz="1200">
                <a:solidFill>
                  <a:srgbClr val="333333"/>
                </a:solidFill>
                <a:highlight>
                  <a:srgbClr val="FFFFFF"/>
                </a:highlight>
                <a:latin typeface="Arial"/>
                <a:ea typeface="Arial"/>
                <a:cs typeface="Arial"/>
                <a:sym typeface="Arial"/>
              </a:rPr>
              <a:t>Métabolisme énergétique: État de jeûne</a:t>
            </a:r>
            <a:r>
              <a:rPr lang="fr" sz="1200">
                <a:solidFill>
                  <a:srgbClr val="333333"/>
                </a:solidFill>
                <a:highlight>
                  <a:srgbClr val="FFFFFF"/>
                </a:highlight>
                <a:latin typeface="Arial"/>
                <a:ea typeface="Arial"/>
                <a:cs typeface="Arial"/>
                <a:sym typeface="Arial"/>
              </a:rPr>
              <a:t>. Youtube. Retrieved from https://www.youtube.com/watch?v=Mq7Ui9h1dTs&amp;t=70s</a:t>
            </a:r>
            <a:endParaRPr sz="1200">
              <a:solidFill>
                <a:srgbClr val="333333"/>
              </a:solidFill>
              <a:highlight>
                <a:srgbClr val="FFFFFF"/>
              </a:highlight>
              <a:latin typeface="Arial"/>
              <a:ea typeface="Arial"/>
              <a:cs typeface="Arial"/>
              <a:sym typeface="Arial"/>
            </a:endParaRPr>
          </a:p>
        </p:txBody>
      </p:sp>
      <p:sp>
        <p:nvSpPr>
          <p:cNvPr id="392" name="Google Shape;39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Bibliographie</a:t>
            </a:r>
            <a:endParaRPr/>
          </a:p>
        </p:txBody>
      </p:sp>
      <p:sp>
        <p:nvSpPr>
          <p:cNvPr id="398" name="Google Shape;398;p35"/>
          <p:cNvSpPr txBox="1"/>
          <p:nvPr>
            <p:ph idx="1" type="body"/>
          </p:nvPr>
        </p:nvSpPr>
        <p:spPr>
          <a:xfrm>
            <a:off x="311700" y="1072425"/>
            <a:ext cx="3999900" cy="39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[24] - Longo, V. D., &amp; Panda, S. (2016). </a:t>
            </a:r>
            <a:r>
              <a:rPr i="1" lang="fr" sz="1200">
                <a:solidFill>
                  <a:srgbClr val="333333"/>
                </a:solidFill>
                <a:highlight>
                  <a:srgbClr val="FFFFFF"/>
                </a:highlight>
                <a:latin typeface="Arial"/>
                <a:ea typeface="Arial"/>
                <a:cs typeface="Arial"/>
                <a:sym typeface="Arial"/>
              </a:rPr>
              <a:t>Fasting, Circadian Rhythms, and Time-Restricted Feeding in Healthy Lifespan</a:t>
            </a:r>
            <a:r>
              <a:rPr lang="fr" sz="1200">
                <a:solidFill>
                  <a:srgbClr val="333333"/>
                </a:solidFill>
                <a:highlight>
                  <a:srgbClr val="FFFFFF"/>
                </a:highlight>
                <a:latin typeface="Arial"/>
                <a:ea typeface="Arial"/>
                <a:cs typeface="Arial"/>
                <a:sym typeface="Arial"/>
              </a:rPr>
              <a:t>. Cell Metab., 23(6), 1048–1059. doi: 10.1016/j.cmet.2016.06.001</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[25] - Département de biologie, Cégep Limoilou. (2017, April 05). </a:t>
            </a:r>
            <a:r>
              <a:rPr i="1" lang="fr" sz="1200">
                <a:solidFill>
                  <a:srgbClr val="333333"/>
                </a:solidFill>
                <a:highlight>
                  <a:srgbClr val="FFFFFF"/>
                </a:highlight>
                <a:latin typeface="Arial"/>
                <a:ea typeface="Arial"/>
                <a:cs typeface="Arial"/>
                <a:sym typeface="Arial"/>
              </a:rPr>
              <a:t>Métabolisme à l'état de jeûne: phase protéique</a:t>
            </a:r>
            <a:r>
              <a:rPr lang="fr" sz="1200">
                <a:solidFill>
                  <a:srgbClr val="333333"/>
                </a:solidFill>
                <a:highlight>
                  <a:srgbClr val="FFFFFF"/>
                </a:highlight>
                <a:latin typeface="Arial"/>
                <a:ea typeface="Arial"/>
                <a:cs typeface="Arial"/>
                <a:sym typeface="Arial"/>
              </a:rPr>
              <a:t>. Youtube. Retrieved from https://www.youtube.com/watch?v=RHj98qOJyJw&amp;t=287s</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[26] - Département de biologie, Cégep Limoilou. (2016, March 30). </a:t>
            </a:r>
            <a:r>
              <a:rPr i="1" lang="fr" sz="1200">
                <a:solidFill>
                  <a:srgbClr val="333333"/>
                </a:solidFill>
                <a:highlight>
                  <a:srgbClr val="FFFFFF"/>
                </a:highlight>
                <a:latin typeface="Arial"/>
                <a:ea typeface="Arial"/>
                <a:cs typeface="Arial"/>
                <a:sym typeface="Arial"/>
              </a:rPr>
              <a:t>Métabolisme à l'état de jeûne: phase cétonique</a:t>
            </a:r>
            <a:r>
              <a:rPr lang="fr" sz="1200">
                <a:solidFill>
                  <a:srgbClr val="333333"/>
                </a:solidFill>
                <a:highlight>
                  <a:srgbClr val="FFFFFF"/>
                </a:highlight>
                <a:latin typeface="Arial"/>
                <a:ea typeface="Arial"/>
                <a:cs typeface="Arial"/>
                <a:sym typeface="Arial"/>
              </a:rPr>
              <a:t>. Youtube. Retrieved from https://www.youtube.com/watch?v=CkLRjzB31PA&amp;t=143s</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p:txBody>
      </p:sp>
      <p:sp>
        <p:nvSpPr>
          <p:cNvPr id="399" name="Google Shape;399;p35"/>
          <p:cNvSpPr txBox="1"/>
          <p:nvPr>
            <p:ph idx="2" type="body"/>
          </p:nvPr>
        </p:nvSpPr>
        <p:spPr>
          <a:xfrm>
            <a:off x="4832400" y="139650"/>
            <a:ext cx="3999900" cy="47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[27] - Wilhelmi de Toledo, F., Grundler, F., Bergouignan, A., Drinda, S., &amp; Michalsen, A. (2019). </a:t>
            </a:r>
            <a:r>
              <a:rPr i="1" lang="fr" sz="1200">
                <a:solidFill>
                  <a:srgbClr val="333333"/>
                </a:solidFill>
                <a:highlight>
                  <a:srgbClr val="FFFFFF"/>
                </a:highlight>
                <a:latin typeface="Arial"/>
                <a:ea typeface="Arial"/>
                <a:cs typeface="Arial"/>
                <a:sym typeface="Arial"/>
              </a:rPr>
              <a:t>Safety, health improvement and well-being during a 4 to 21-day fasting period in an observational study including 1422 subjects</a:t>
            </a:r>
            <a:r>
              <a:rPr lang="fr" sz="1200">
                <a:solidFill>
                  <a:srgbClr val="333333"/>
                </a:solidFill>
                <a:highlight>
                  <a:srgbClr val="FFFFFF"/>
                </a:highlight>
                <a:latin typeface="Arial"/>
                <a:ea typeface="Arial"/>
                <a:cs typeface="Arial"/>
                <a:sym typeface="Arial"/>
              </a:rPr>
              <a:t>. PLoS One, 14(1), e0209353. doi: 10.1371/journal.pone.0209353</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[28] - Cromie, W. J. (1999). </a:t>
            </a:r>
            <a:r>
              <a:rPr i="1" lang="fr" sz="1200">
                <a:solidFill>
                  <a:srgbClr val="333333"/>
                </a:solidFill>
                <a:highlight>
                  <a:srgbClr val="FFFFFF"/>
                </a:highlight>
                <a:latin typeface="Arial"/>
                <a:ea typeface="Arial"/>
                <a:cs typeface="Arial"/>
                <a:sym typeface="Arial"/>
              </a:rPr>
              <a:t>Growth Factor Raises Cancer Risk</a:t>
            </a:r>
            <a:r>
              <a:rPr lang="fr" sz="1200">
                <a:solidFill>
                  <a:srgbClr val="333333"/>
                </a:solidFill>
                <a:highlight>
                  <a:srgbClr val="FFFFFF"/>
                </a:highlight>
                <a:latin typeface="Arial"/>
                <a:ea typeface="Arial"/>
                <a:cs typeface="Arial"/>
                <a:sym typeface="Arial"/>
              </a:rPr>
              <a:t>. Harvard Gazette. Retrieved from https://news.harvard.edu/gazette/story/1999/04/growth-factor-raises-cancer-risk</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[29] - Raynard, B. (2015). </a:t>
            </a:r>
            <a:r>
              <a:rPr i="1" lang="fr" sz="1200">
                <a:solidFill>
                  <a:srgbClr val="333333"/>
                </a:solidFill>
                <a:highlight>
                  <a:srgbClr val="FFFFFF"/>
                </a:highlight>
                <a:latin typeface="Arial"/>
                <a:ea typeface="Arial"/>
                <a:cs typeface="Arial"/>
                <a:sym typeface="Arial"/>
              </a:rPr>
              <a:t>Le jeûne thérapeutique en cancérologie : mode ou réalité ?</a:t>
            </a:r>
            <a:r>
              <a:rPr lang="fr" sz="1200">
                <a:solidFill>
                  <a:srgbClr val="333333"/>
                </a:solidFill>
                <a:highlight>
                  <a:srgbClr val="FFFFFF"/>
                </a:highlight>
                <a:latin typeface="Arial"/>
                <a:ea typeface="Arial"/>
                <a:cs typeface="Arial"/>
                <a:sym typeface="Arial"/>
              </a:rPr>
              <a:t> Nutrition Clinique et Métabolisme, 29(2), 132–135. doi: 10.1016/j.nupar.2015.02.004</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[30] - Culmsee, C., Monnig, J., Kemp, B. E., &amp; Mattson, M. P. (2001). </a:t>
            </a:r>
            <a:r>
              <a:rPr i="1" lang="fr" sz="1200">
                <a:solidFill>
                  <a:srgbClr val="333333"/>
                </a:solidFill>
                <a:highlight>
                  <a:srgbClr val="FFFFFF"/>
                </a:highlight>
                <a:latin typeface="Arial"/>
                <a:ea typeface="Arial"/>
                <a:cs typeface="Arial"/>
                <a:sym typeface="Arial"/>
              </a:rPr>
              <a:t>AMP-activated protein kinase is highly expressed in neurons in the developing rat brain and promotes neuronal survival following glucose deprivation</a:t>
            </a:r>
            <a:r>
              <a:rPr lang="fr" sz="1200">
                <a:solidFill>
                  <a:srgbClr val="333333"/>
                </a:solidFill>
                <a:highlight>
                  <a:srgbClr val="FFFFFF"/>
                </a:highlight>
                <a:latin typeface="Arial"/>
                <a:ea typeface="Arial"/>
                <a:cs typeface="Arial"/>
                <a:sym typeface="Arial"/>
              </a:rPr>
              <a:t>. J. Mol. Neurosci., 17(1), 45–58. doi: 10.1385/JMN:17:1:45</a:t>
            </a:r>
            <a:endParaRPr sz="1200">
              <a:solidFill>
                <a:srgbClr val="333333"/>
              </a:solidFill>
              <a:highlight>
                <a:srgbClr val="FFFFFF"/>
              </a:highlight>
              <a:latin typeface="Arial"/>
              <a:ea typeface="Arial"/>
              <a:cs typeface="Arial"/>
              <a:sym typeface="Arial"/>
            </a:endParaRPr>
          </a:p>
        </p:txBody>
      </p:sp>
      <p:sp>
        <p:nvSpPr>
          <p:cNvPr id="400" name="Google Shape;40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Bibliographie</a:t>
            </a:r>
            <a:endParaRPr/>
          </a:p>
        </p:txBody>
      </p:sp>
      <p:sp>
        <p:nvSpPr>
          <p:cNvPr id="406" name="Google Shape;406;p36"/>
          <p:cNvSpPr txBox="1"/>
          <p:nvPr>
            <p:ph idx="1" type="body"/>
          </p:nvPr>
        </p:nvSpPr>
        <p:spPr>
          <a:xfrm>
            <a:off x="311700" y="1072425"/>
            <a:ext cx="3999900" cy="39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[31] - Li, J., Robinson, M., Jiang, P., Lawrence, T. S., &amp; Sun, Y. (2003).</a:t>
            </a:r>
            <a:r>
              <a:rPr i="1" lang="fr" sz="1200">
                <a:solidFill>
                  <a:srgbClr val="333333"/>
                </a:solidFill>
                <a:highlight>
                  <a:srgbClr val="FFFFFF"/>
                </a:highlight>
                <a:latin typeface="Arial"/>
                <a:ea typeface="Arial"/>
                <a:cs typeface="Arial"/>
                <a:sym typeface="Arial"/>
              </a:rPr>
              <a:t> AMPK-β1 subunit is a p53-independent stress responsive protein that inhibits tumor cell growth upon forced expression. carcin.</a:t>
            </a:r>
            <a:r>
              <a:rPr lang="fr" sz="1200">
                <a:solidFill>
                  <a:srgbClr val="333333"/>
                </a:solidFill>
                <a:highlight>
                  <a:srgbClr val="FFFFFF"/>
                </a:highlight>
                <a:latin typeface="Arial"/>
                <a:ea typeface="Arial"/>
                <a:cs typeface="Arial"/>
                <a:sym typeface="Arial"/>
              </a:rPr>
              <a:t>, 24(5), 827–834. doi: 10.1093/carcin/bgg032</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[32] - Li, C. (2018). </a:t>
            </a:r>
            <a:r>
              <a:rPr i="1" lang="fr" sz="1200">
                <a:solidFill>
                  <a:srgbClr val="333333"/>
                </a:solidFill>
                <a:highlight>
                  <a:srgbClr val="FFFFFF"/>
                </a:highlight>
                <a:latin typeface="Arial"/>
                <a:ea typeface="Arial"/>
                <a:cs typeface="Arial"/>
                <a:sym typeface="Arial"/>
              </a:rPr>
              <a:t>Clinical effects of fasting therapy for treating Type-2 Diabetes Mellitus and Fibromyalgia</a:t>
            </a:r>
            <a:r>
              <a:rPr lang="fr" sz="1200">
                <a:solidFill>
                  <a:srgbClr val="333333"/>
                </a:solidFill>
                <a:highlight>
                  <a:srgbClr val="FFFFFF"/>
                </a:highlight>
                <a:latin typeface="Arial"/>
                <a:ea typeface="Arial"/>
                <a:cs typeface="Arial"/>
                <a:sym typeface="Arial"/>
              </a:rPr>
              <a:t>. Retrieved from https://refubium.fu-berlin.de/handle/fub188/23437</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[33] - Goldhamer, A. C., Lisle, D. J., Sultana, P., Anderson, S. V., Parpia, B., Hughes, B., &amp; Campbell, T. C. (2002). </a:t>
            </a:r>
            <a:r>
              <a:rPr i="1" lang="fr" sz="1200">
                <a:solidFill>
                  <a:srgbClr val="333333"/>
                </a:solidFill>
                <a:highlight>
                  <a:srgbClr val="FFFFFF"/>
                </a:highlight>
                <a:latin typeface="Arial"/>
                <a:ea typeface="Arial"/>
                <a:cs typeface="Arial"/>
                <a:sym typeface="Arial"/>
              </a:rPr>
              <a:t>Medically supervised water-only fasting in the treatment of borderline hypertension</a:t>
            </a:r>
            <a:r>
              <a:rPr lang="fr" sz="1200">
                <a:solidFill>
                  <a:srgbClr val="333333"/>
                </a:solidFill>
                <a:highlight>
                  <a:srgbClr val="FFFFFF"/>
                </a:highlight>
                <a:latin typeface="Arial"/>
                <a:ea typeface="Arial"/>
                <a:cs typeface="Arial"/>
                <a:sym typeface="Arial"/>
              </a:rPr>
              <a:t>. J. Altern. Complement. Med., 8(5), 643–650. doi: 10.1089/107555302320825165</a:t>
            </a:r>
            <a:endParaRPr sz="1200">
              <a:solidFill>
                <a:srgbClr val="333333"/>
              </a:solidFill>
              <a:highlight>
                <a:srgbClr val="FFFFFF"/>
              </a:highlight>
              <a:latin typeface="Arial"/>
              <a:ea typeface="Arial"/>
              <a:cs typeface="Arial"/>
              <a:sym typeface="Arial"/>
            </a:endParaRPr>
          </a:p>
        </p:txBody>
      </p:sp>
      <p:sp>
        <p:nvSpPr>
          <p:cNvPr id="407" name="Google Shape;407;p36"/>
          <p:cNvSpPr txBox="1"/>
          <p:nvPr>
            <p:ph idx="2" type="body"/>
          </p:nvPr>
        </p:nvSpPr>
        <p:spPr>
          <a:xfrm>
            <a:off x="4832400" y="139650"/>
            <a:ext cx="3999900" cy="47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[34] - Müller, H., de Toledo, F. W., &amp; Resch, K. L. (2001). </a:t>
            </a:r>
            <a:r>
              <a:rPr i="1" lang="fr" sz="1200">
                <a:solidFill>
                  <a:srgbClr val="333333"/>
                </a:solidFill>
                <a:highlight>
                  <a:srgbClr val="FFFFFF"/>
                </a:highlight>
                <a:latin typeface="Arial"/>
                <a:ea typeface="Arial"/>
                <a:cs typeface="Arial"/>
                <a:sym typeface="Arial"/>
              </a:rPr>
              <a:t>Fasting followed by vegetarian diet in patients with rheumatoid arthritis: a systematic review</a:t>
            </a:r>
            <a:r>
              <a:rPr lang="fr" sz="1200">
                <a:solidFill>
                  <a:srgbClr val="333333"/>
                </a:solidFill>
                <a:highlight>
                  <a:srgbClr val="FFFFFF"/>
                </a:highlight>
                <a:latin typeface="Arial"/>
                <a:ea typeface="Arial"/>
                <a:cs typeface="Arial"/>
                <a:sym typeface="Arial"/>
              </a:rPr>
              <a:t>. Scand. J. Rheumatol., 30(1), 1–10. Retrieved from https://www.ncbi.nlm.nih.gov/pubmed/11252685</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[35] - Johnson, J. B., Summer, W., Cutler, R. G., Martin, B., Hyun, D.-H., Dixit, V. D., ...Mattson, M. P. (2007). </a:t>
            </a:r>
            <a:r>
              <a:rPr i="1" lang="fr" sz="1200">
                <a:solidFill>
                  <a:srgbClr val="333333"/>
                </a:solidFill>
                <a:highlight>
                  <a:srgbClr val="FFFFFF"/>
                </a:highlight>
                <a:latin typeface="Arial"/>
                <a:ea typeface="Arial"/>
                <a:cs typeface="Arial"/>
                <a:sym typeface="Arial"/>
              </a:rPr>
              <a:t>Alternate Day Calorie Restriction Improves Clinical Findings and Reduces Markers of Oxidative Stress and Inflammation in Overweight Adults with Moderate Asthma</a:t>
            </a:r>
            <a:r>
              <a:rPr lang="fr" sz="1200">
                <a:solidFill>
                  <a:srgbClr val="333333"/>
                </a:solidFill>
                <a:highlight>
                  <a:srgbClr val="FFFFFF"/>
                </a:highlight>
                <a:latin typeface="Arial"/>
                <a:ea typeface="Arial"/>
                <a:cs typeface="Arial"/>
                <a:sym typeface="Arial"/>
              </a:rPr>
              <a:t>. Free radical biology &amp; medicine, 42(5), 665. doi: 10.1016/j.freeradbiomed.2006.12.005</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[36] - Vander Heiden, M. G., Cantley, L. C., &amp; Thompson, C. B. (2009). </a:t>
            </a:r>
            <a:r>
              <a:rPr i="1" lang="fr" sz="1200">
                <a:solidFill>
                  <a:srgbClr val="333333"/>
                </a:solidFill>
                <a:highlight>
                  <a:srgbClr val="FFFFFF"/>
                </a:highlight>
                <a:latin typeface="Arial"/>
                <a:ea typeface="Arial"/>
                <a:cs typeface="Arial"/>
                <a:sym typeface="Arial"/>
              </a:rPr>
              <a:t>Understanding the Warburg Effect: The Metabolic Requirements of Cell Proliferation</a:t>
            </a:r>
            <a:r>
              <a:rPr lang="fr" sz="1200">
                <a:solidFill>
                  <a:srgbClr val="333333"/>
                </a:solidFill>
                <a:highlight>
                  <a:srgbClr val="FFFFFF"/>
                </a:highlight>
                <a:latin typeface="Arial"/>
                <a:ea typeface="Arial"/>
                <a:cs typeface="Arial"/>
                <a:sym typeface="Arial"/>
              </a:rPr>
              <a:t>. Science, 324(5930), 1029–1033. doi: 10.1126/science.1160809</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p:txBody>
      </p:sp>
      <p:sp>
        <p:nvSpPr>
          <p:cNvPr id="408" name="Google Shape;40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Bibliographie</a:t>
            </a:r>
            <a:endParaRPr/>
          </a:p>
        </p:txBody>
      </p:sp>
      <p:sp>
        <p:nvSpPr>
          <p:cNvPr id="414" name="Google Shape;414;p37"/>
          <p:cNvSpPr txBox="1"/>
          <p:nvPr>
            <p:ph idx="1" type="body"/>
          </p:nvPr>
        </p:nvSpPr>
        <p:spPr>
          <a:xfrm>
            <a:off x="311700" y="994950"/>
            <a:ext cx="3999900" cy="41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[37] - Fontana, L., &amp; Partridge, L. (2015). </a:t>
            </a:r>
            <a:r>
              <a:rPr i="1" lang="fr" sz="1200">
                <a:solidFill>
                  <a:srgbClr val="333333"/>
                </a:solidFill>
                <a:highlight>
                  <a:srgbClr val="FFFFFF"/>
                </a:highlight>
                <a:latin typeface="Arial"/>
                <a:ea typeface="Arial"/>
                <a:cs typeface="Arial"/>
                <a:sym typeface="Arial"/>
              </a:rPr>
              <a:t>Promoting health and longevity through diet: from model organisms to humans</a:t>
            </a:r>
            <a:r>
              <a:rPr lang="fr" sz="1200">
                <a:solidFill>
                  <a:srgbClr val="333333"/>
                </a:solidFill>
                <a:highlight>
                  <a:srgbClr val="FFFFFF"/>
                </a:highlight>
                <a:latin typeface="Arial"/>
                <a:ea typeface="Arial"/>
                <a:cs typeface="Arial"/>
                <a:sym typeface="Arial"/>
              </a:rPr>
              <a:t>. Cell, 161(1), 106–118. doi: 10.1016/j.cell.2015.02.020</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[38] - Mattson, M. P., Allison, D. B., Fontana, L., Harvie, M., Longo, V. D., Malaisse, W. J., ...Panda, S. (2014). </a:t>
            </a:r>
            <a:r>
              <a:rPr i="1" lang="fr" sz="1200">
                <a:solidFill>
                  <a:srgbClr val="333333"/>
                </a:solidFill>
                <a:highlight>
                  <a:srgbClr val="FFFFFF"/>
                </a:highlight>
                <a:latin typeface="Arial"/>
                <a:ea typeface="Arial"/>
                <a:cs typeface="Arial"/>
                <a:sym typeface="Arial"/>
              </a:rPr>
              <a:t>Meal frequency and timing in health and disease</a:t>
            </a:r>
            <a:r>
              <a:rPr lang="fr" sz="1200">
                <a:solidFill>
                  <a:srgbClr val="333333"/>
                </a:solidFill>
                <a:highlight>
                  <a:srgbClr val="FFFFFF"/>
                </a:highlight>
                <a:latin typeface="Arial"/>
                <a:ea typeface="Arial"/>
                <a:cs typeface="Arial"/>
                <a:sym typeface="Arial"/>
              </a:rPr>
              <a:t>. PNAS, 111(47), 16647–16653. doi: 10.1073/pnas.1413965111</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[39] - Honjoh, S., Yamamoto, T., Uno, M., &amp; Nishida, E. (2009). </a:t>
            </a:r>
            <a:r>
              <a:rPr i="1" lang="fr" sz="1200">
                <a:solidFill>
                  <a:srgbClr val="333333"/>
                </a:solidFill>
                <a:highlight>
                  <a:srgbClr val="FFFFFF"/>
                </a:highlight>
                <a:latin typeface="Arial"/>
                <a:ea typeface="Arial"/>
                <a:cs typeface="Arial"/>
                <a:sym typeface="Arial"/>
              </a:rPr>
              <a:t>Signalling through RHEB-1 mediates intermittent fasting-induced longevity in C. elegans</a:t>
            </a:r>
            <a:r>
              <a:rPr lang="fr" sz="1200">
                <a:solidFill>
                  <a:srgbClr val="333333"/>
                </a:solidFill>
                <a:highlight>
                  <a:srgbClr val="FFFFFF"/>
                </a:highlight>
                <a:latin typeface="Arial"/>
                <a:ea typeface="Arial"/>
                <a:cs typeface="Arial"/>
                <a:sym typeface="Arial"/>
              </a:rPr>
              <a:t>. Nature, 457(7230), 726–730. doi: 10.1038/nature07583</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[40] - Fabrizio, P., Pozza, F., Pletcher, S. D., Gendron, C. M., &amp; Longo, V. D. (2001). </a:t>
            </a:r>
            <a:r>
              <a:rPr i="1" lang="fr" sz="1200">
                <a:solidFill>
                  <a:srgbClr val="333333"/>
                </a:solidFill>
                <a:highlight>
                  <a:srgbClr val="FFFFFF"/>
                </a:highlight>
                <a:latin typeface="Arial"/>
                <a:ea typeface="Arial"/>
                <a:cs typeface="Arial"/>
                <a:sym typeface="Arial"/>
              </a:rPr>
              <a:t>Regulation of longevity and stress resistance by Sch9 in yeast</a:t>
            </a:r>
            <a:r>
              <a:rPr lang="fr" sz="1200">
                <a:solidFill>
                  <a:srgbClr val="333333"/>
                </a:solidFill>
                <a:highlight>
                  <a:srgbClr val="FFFFFF"/>
                </a:highlight>
                <a:latin typeface="Arial"/>
                <a:ea typeface="Arial"/>
                <a:cs typeface="Arial"/>
                <a:sym typeface="Arial"/>
              </a:rPr>
              <a:t>. Science, 292(5515), 288–290. doi: 10.1126/science.1059497</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p:txBody>
      </p:sp>
      <p:sp>
        <p:nvSpPr>
          <p:cNvPr id="415" name="Google Shape;415;p37"/>
          <p:cNvSpPr txBox="1"/>
          <p:nvPr>
            <p:ph idx="2" type="body"/>
          </p:nvPr>
        </p:nvSpPr>
        <p:spPr>
          <a:xfrm>
            <a:off x="4832400" y="139650"/>
            <a:ext cx="3999900" cy="47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[41] - Tsurugizawa, T., Djemai, B., &amp; Zalesky, A. (2019).</a:t>
            </a:r>
            <a:r>
              <a:rPr i="1" lang="fr" sz="1200">
                <a:solidFill>
                  <a:srgbClr val="333333"/>
                </a:solidFill>
                <a:highlight>
                  <a:srgbClr val="FFFFFF"/>
                </a:highlight>
                <a:latin typeface="Arial"/>
                <a:ea typeface="Arial"/>
                <a:cs typeface="Arial"/>
                <a:sym typeface="Arial"/>
              </a:rPr>
              <a:t> The impact of fasting on resting state brain networks in mice</a:t>
            </a:r>
            <a:r>
              <a:rPr lang="fr" sz="1200">
                <a:solidFill>
                  <a:srgbClr val="333333"/>
                </a:solidFill>
                <a:highlight>
                  <a:srgbClr val="FFFFFF"/>
                </a:highlight>
                <a:latin typeface="Arial"/>
                <a:ea typeface="Arial"/>
                <a:cs typeface="Arial"/>
                <a:sym typeface="Arial"/>
              </a:rPr>
              <a:t>. Sci. Rep., 9(1), 2976. doi: 10.1038/s41598-019-39851-6</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[42] - Fond, G., Macgregor, A., Leboyer, M., &amp; Michalsen, A. (2013). </a:t>
            </a:r>
            <a:r>
              <a:rPr i="1" lang="fr" sz="1200">
                <a:solidFill>
                  <a:srgbClr val="333333"/>
                </a:solidFill>
                <a:highlight>
                  <a:srgbClr val="FFFFFF"/>
                </a:highlight>
                <a:latin typeface="Arial"/>
                <a:ea typeface="Arial"/>
                <a:cs typeface="Arial"/>
                <a:sym typeface="Arial"/>
              </a:rPr>
              <a:t>Fasting in mood disorders: neurobiology and effectiveness. A review of the literature</a:t>
            </a:r>
            <a:r>
              <a:rPr lang="fr" sz="1200">
                <a:solidFill>
                  <a:srgbClr val="333333"/>
                </a:solidFill>
                <a:highlight>
                  <a:srgbClr val="FFFFFF"/>
                </a:highlight>
                <a:latin typeface="Arial"/>
                <a:ea typeface="Arial"/>
                <a:cs typeface="Arial"/>
                <a:sym typeface="Arial"/>
              </a:rPr>
              <a:t>. Psychiatry Res., 209(3), 253–258. doi: 10.1016/j.psychres.2012.12.018</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[43] - Michalsen, A. (2010).</a:t>
            </a:r>
            <a:r>
              <a:rPr i="1" lang="fr" sz="1200">
                <a:solidFill>
                  <a:srgbClr val="333333"/>
                </a:solidFill>
                <a:highlight>
                  <a:srgbClr val="FFFFFF"/>
                </a:highlight>
                <a:latin typeface="Arial"/>
                <a:ea typeface="Arial"/>
                <a:cs typeface="Arial"/>
                <a:sym typeface="Arial"/>
              </a:rPr>
              <a:t> Prolonged fasting as a method of mood enhancement in chronic pain syndromes: a review of clinical evidence and mechanisms</a:t>
            </a:r>
            <a:r>
              <a:rPr lang="fr" sz="1200">
                <a:solidFill>
                  <a:srgbClr val="333333"/>
                </a:solidFill>
                <a:highlight>
                  <a:srgbClr val="FFFFFF"/>
                </a:highlight>
                <a:latin typeface="Arial"/>
                <a:ea typeface="Arial"/>
                <a:cs typeface="Arial"/>
                <a:sym typeface="Arial"/>
              </a:rPr>
              <a:t>. Curr. Pain Headache Rep., 14(2), 80–87. doi: 10.1007/s11916-010-0104-z</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[44] - Johnstone, A. M. (2007).</a:t>
            </a:r>
            <a:r>
              <a:rPr i="1" lang="fr" sz="1200">
                <a:solidFill>
                  <a:srgbClr val="333333"/>
                </a:solidFill>
                <a:highlight>
                  <a:srgbClr val="FFFFFF"/>
                </a:highlight>
                <a:latin typeface="Arial"/>
                <a:ea typeface="Arial"/>
                <a:cs typeface="Arial"/>
                <a:sym typeface="Arial"/>
              </a:rPr>
              <a:t> Fasting - the ultimate diet?</a:t>
            </a:r>
            <a:r>
              <a:rPr lang="fr" sz="1200">
                <a:solidFill>
                  <a:srgbClr val="333333"/>
                </a:solidFill>
                <a:highlight>
                  <a:srgbClr val="FFFFFF"/>
                </a:highlight>
                <a:latin typeface="Arial"/>
                <a:ea typeface="Arial"/>
                <a:cs typeface="Arial"/>
                <a:sym typeface="Arial"/>
              </a:rPr>
              <a:t> Obes. Rev., 8(3), 211–222. doi: 10.1111/j.1467-789X.2006.00266.x</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333333"/>
                </a:solidFill>
                <a:highlight>
                  <a:srgbClr val="FFFFFF"/>
                </a:highlight>
                <a:latin typeface="Arial"/>
                <a:ea typeface="Arial"/>
                <a:cs typeface="Arial"/>
                <a:sym typeface="Arial"/>
              </a:rPr>
              <a:t>[45] - TEDx Talks. (2014, March 18). </a:t>
            </a:r>
            <a:r>
              <a:rPr i="1" lang="fr" sz="1200">
                <a:solidFill>
                  <a:srgbClr val="333333"/>
                </a:solidFill>
                <a:highlight>
                  <a:srgbClr val="FFFFFF"/>
                </a:highlight>
                <a:latin typeface="Arial"/>
                <a:ea typeface="Arial"/>
                <a:cs typeface="Arial"/>
                <a:sym typeface="Arial"/>
              </a:rPr>
              <a:t>Why fasting bolsters brain power: Mark Mattson at TEDxJohnsHopkinsUniversity.</a:t>
            </a:r>
            <a:r>
              <a:rPr lang="fr" sz="1200">
                <a:solidFill>
                  <a:srgbClr val="333333"/>
                </a:solidFill>
                <a:highlight>
                  <a:srgbClr val="FFFFFF"/>
                </a:highlight>
                <a:latin typeface="Arial"/>
                <a:ea typeface="Arial"/>
                <a:cs typeface="Arial"/>
                <a:sym typeface="Arial"/>
              </a:rPr>
              <a:t> Youtube. Retrieved from https://www.youtube.com/watch?v=4UkZAwKoCP8&amp;t=602s</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p:txBody>
      </p:sp>
      <p:sp>
        <p:nvSpPr>
          <p:cNvPr id="416" name="Google Shape;41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Des questions ?</a:t>
            </a:r>
            <a:endParaRPr/>
          </a:p>
        </p:txBody>
      </p:sp>
      <p:sp>
        <p:nvSpPr>
          <p:cNvPr id="422" name="Google Shape;42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87" name="Google Shape;87;p15"/>
          <p:cNvSpPr/>
          <p:nvPr/>
        </p:nvSpPr>
        <p:spPr>
          <a:xfrm>
            <a:off x="0" y="0"/>
            <a:ext cx="9144000" cy="25725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156123">
            <a:off x="2153842" y="1143655"/>
            <a:ext cx="4546388" cy="3211212"/>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306212" y="991287"/>
            <a:ext cx="4546500" cy="32112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5"/>
          <p:cNvGrpSpPr/>
          <p:nvPr/>
        </p:nvGrpSpPr>
        <p:grpSpPr>
          <a:xfrm rot="-468310">
            <a:off x="2195941" y="816811"/>
            <a:ext cx="4752129" cy="3509874"/>
            <a:chOff x="2163405" y="1008757"/>
            <a:chExt cx="4752300" cy="3510000"/>
          </a:xfrm>
        </p:grpSpPr>
        <p:sp>
          <p:nvSpPr>
            <p:cNvPr id="91" name="Google Shape;91;p15"/>
            <p:cNvSpPr/>
            <p:nvPr/>
          </p:nvSpPr>
          <p:spPr>
            <a:xfrm rot="231561">
              <a:off x="2266400" y="1158111"/>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nvSpPr>
          <p:spPr>
            <a:xfrm rot="242990">
              <a:off x="2370394" y="2444157"/>
              <a:ext cx="4141642" cy="1279391"/>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fr" sz="2400">
                  <a:solidFill>
                    <a:srgbClr val="434343"/>
                  </a:solidFill>
                  <a:latin typeface="Lato"/>
                  <a:ea typeface="Lato"/>
                  <a:cs typeface="Lato"/>
                  <a:sym typeface="Lato"/>
                </a:rPr>
                <a:t>Non mais entre tes cheveux, tes repas bio sans viande et maintenant ça… C’est quoi la prochaine étape ? Tu “fais tes besoins” dans ton jardin ? T’as trop changé William.</a:t>
              </a:r>
              <a:endParaRPr sz="2400">
                <a:solidFill>
                  <a:srgbClr val="434343"/>
                </a:solidFill>
                <a:latin typeface="Lato"/>
                <a:ea typeface="Lato"/>
                <a:cs typeface="Lato"/>
                <a:sym typeface="Lato"/>
              </a:endParaRPr>
            </a:p>
          </p:txBody>
        </p:sp>
      </p:grpSp>
      <p:sp>
        <p:nvSpPr>
          <p:cNvPr id="93" name="Google Shape;93;p15"/>
          <p:cNvSpPr txBox="1"/>
          <p:nvPr/>
        </p:nvSpPr>
        <p:spPr>
          <a:xfrm>
            <a:off x="4572000" y="3504800"/>
            <a:ext cx="2198700" cy="33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i="1" lang="fr">
                <a:latin typeface="Open Sans"/>
                <a:ea typeface="Open Sans"/>
                <a:cs typeface="Open Sans"/>
                <a:sym typeface="Open Sans"/>
              </a:rPr>
              <a:t>Une amie de Lycée</a:t>
            </a:r>
            <a:endParaRPr i="1">
              <a:latin typeface="Open Sans"/>
              <a:ea typeface="Open Sans"/>
              <a:cs typeface="Open Sans"/>
              <a:sym typeface="Open Sans"/>
            </a:endParaRPr>
          </a:p>
        </p:txBody>
      </p:sp>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02" name="Google Shape;102;p16"/>
          <p:cNvSpPr/>
          <p:nvPr/>
        </p:nvSpPr>
        <p:spPr>
          <a:xfrm>
            <a:off x="0" y="0"/>
            <a:ext cx="9144000" cy="25725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rot="-156123">
            <a:off x="2153842" y="1143655"/>
            <a:ext cx="4546388" cy="3211212"/>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306212" y="991287"/>
            <a:ext cx="4546500" cy="32112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6"/>
          <p:cNvGrpSpPr/>
          <p:nvPr/>
        </p:nvGrpSpPr>
        <p:grpSpPr>
          <a:xfrm rot="-468310">
            <a:off x="2195941" y="816811"/>
            <a:ext cx="4752129" cy="3509874"/>
            <a:chOff x="2163405" y="1008757"/>
            <a:chExt cx="4752300" cy="3510000"/>
          </a:xfrm>
        </p:grpSpPr>
        <p:sp>
          <p:nvSpPr>
            <p:cNvPr id="106" name="Google Shape;106;p16"/>
            <p:cNvSpPr/>
            <p:nvPr/>
          </p:nvSpPr>
          <p:spPr>
            <a:xfrm rot="231561">
              <a:off x="2266400" y="1158111"/>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nvSpPr>
          <p:spPr>
            <a:xfrm rot="242990">
              <a:off x="2389324" y="2138535"/>
              <a:ext cx="4141642" cy="1279391"/>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fr" sz="2400">
                  <a:solidFill>
                    <a:srgbClr val="434343"/>
                  </a:solidFill>
                  <a:latin typeface="Lato"/>
                  <a:ea typeface="Lato"/>
                  <a:cs typeface="Lato"/>
                  <a:sym typeface="Lato"/>
                </a:rPr>
                <a:t>En tout cas je ne sais pas comment tu fais. </a:t>
              </a:r>
              <a:endParaRPr sz="2400">
                <a:solidFill>
                  <a:srgbClr val="434343"/>
                </a:solidFill>
                <a:latin typeface="Lato"/>
                <a:ea typeface="Lato"/>
                <a:cs typeface="Lato"/>
                <a:sym typeface="Lato"/>
              </a:endParaRPr>
            </a:p>
            <a:p>
              <a:pPr indent="0" lvl="0" marL="0" rtl="0" algn="l">
                <a:spcBef>
                  <a:spcPts val="0"/>
                </a:spcBef>
                <a:spcAft>
                  <a:spcPts val="0"/>
                </a:spcAft>
                <a:buNone/>
              </a:pPr>
              <a:r>
                <a:rPr lang="fr" sz="2400">
                  <a:solidFill>
                    <a:srgbClr val="434343"/>
                  </a:solidFill>
                  <a:latin typeface="Lato"/>
                  <a:ea typeface="Lato"/>
                  <a:cs typeface="Lato"/>
                  <a:sym typeface="Lato"/>
                </a:rPr>
                <a:t>Je ne pourrai pas ! </a:t>
              </a:r>
              <a:endParaRPr sz="2400">
                <a:solidFill>
                  <a:srgbClr val="434343"/>
                </a:solidFill>
                <a:latin typeface="Lato"/>
                <a:ea typeface="Lato"/>
                <a:cs typeface="Lato"/>
                <a:sym typeface="Lato"/>
              </a:endParaRPr>
            </a:p>
            <a:p>
              <a:pPr indent="0" lvl="0" marL="0" rtl="0" algn="l">
                <a:spcBef>
                  <a:spcPts val="0"/>
                </a:spcBef>
                <a:spcAft>
                  <a:spcPts val="0"/>
                </a:spcAft>
                <a:buNone/>
              </a:pPr>
              <a:r>
                <a:rPr lang="fr" sz="2400">
                  <a:solidFill>
                    <a:srgbClr val="434343"/>
                  </a:solidFill>
                  <a:latin typeface="Lato"/>
                  <a:ea typeface="Lato"/>
                  <a:cs typeface="Lato"/>
                  <a:sym typeface="Lato"/>
                </a:rPr>
                <a:t>Déjà 4h sans manger je ne suis pas bien...</a:t>
              </a:r>
              <a:endParaRPr sz="2400">
                <a:solidFill>
                  <a:srgbClr val="434343"/>
                </a:solidFill>
                <a:latin typeface="Lato"/>
                <a:ea typeface="Lato"/>
                <a:cs typeface="Lato"/>
                <a:sym typeface="Lato"/>
              </a:endParaRPr>
            </a:p>
          </p:txBody>
        </p:sp>
      </p:grpSp>
      <p:sp>
        <p:nvSpPr>
          <p:cNvPr id="108" name="Google Shape;108;p16"/>
          <p:cNvSpPr txBox="1"/>
          <p:nvPr/>
        </p:nvSpPr>
        <p:spPr>
          <a:xfrm>
            <a:off x="4572000" y="3504800"/>
            <a:ext cx="2198700" cy="33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i="1" lang="fr">
                <a:latin typeface="Open Sans"/>
                <a:ea typeface="Open Sans"/>
                <a:cs typeface="Open Sans"/>
                <a:sym typeface="Open Sans"/>
              </a:rPr>
              <a:t>Beaucoup de gens</a:t>
            </a:r>
            <a:endParaRPr i="1">
              <a:latin typeface="Open Sans"/>
              <a:ea typeface="Open Sans"/>
              <a:cs typeface="Open Sans"/>
              <a:sym typeface="Open Sans"/>
            </a:endParaRPr>
          </a:p>
        </p:txBody>
      </p:sp>
      <p:sp>
        <p:nvSpPr>
          <p:cNvPr id="109" name="Google Shape;10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grpSp>
        <p:nvGrpSpPr>
          <p:cNvPr id="114" name="Google Shape;114;p17"/>
          <p:cNvGrpSpPr/>
          <p:nvPr/>
        </p:nvGrpSpPr>
        <p:grpSpPr>
          <a:xfrm rot="-467785">
            <a:off x="6608563" y="148579"/>
            <a:ext cx="2158008" cy="2014825"/>
            <a:chOff x="6953729" y="-733446"/>
            <a:chExt cx="4752300" cy="3510000"/>
          </a:xfrm>
        </p:grpSpPr>
        <p:sp>
          <p:nvSpPr>
            <p:cNvPr id="115" name="Google Shape;115;p17"/>
            <p:cNvSpPr/>
            <p:nvPr/>
          </p:nvSpPr>
          <p:spPr>
            <a:xfrm rot="231561">
              <a:off x="7056724" y="-584093"/>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rot="242990">
              <a:off x="7205209" y="726446"/>
              <a:ext cx="4141642" cy="1279391"/>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fr">
                  <a:solidFill>
                    <a:srgbClr val="434343"/>
                  </a:solidFill>
                  <a:latin typeface="Lato"/>
                  <a:ea typeface="Lato"/>
                  <a:cs typeface="Lato"/>
                  <a:sym typeface="Lato"/>
                </a:rPr>
                <a:t>En tout cas je ne sais pas comment tu fais. </a:t>
              </a:r>
              <a:endParaRPr>
                <a:solidFill>
                  <a:srgbClr val="434343"/>
                </a:solidFill>
                <a:latin typeface="Lato"/>
                <a:ea typeface="Lato"/>
                <a:cs typeface="Lato"/>
                <a:sym typeface="Lato"/>
              </a:endParaRPr>
            </a:p>
            <a:p>
              <a:pPr indent="0" lvl="0" marL="0" rtl="0" algn="l">
                <a:spcBef>
                  <a:spcPts val="0"/>
                </a:spcBef>
                <a:spcAft>
                  <a:spcPts val="0"/>
                </a:spcAft>
                <a:buNone/>
              </a:pPr>
              <a:r>
                <a:rPr lang="fr">
                  <a:solidFill>
                    <a:srgbClr val="434343"/>
                  </a:solidFill>
                  <a:latin typeface="Lato"/>
                  <a:ea typeface="Lato"/>
                  <a:cs typeface="Lato"/>
                  <a:sym typeface="Lato"/>
                </a:rPr>
                <a:t>Je ne pourrai pas ! </a:t>
              </a:r>
              <a:endParaRPr>
                <a:solidFill>
                  <a:srgbClr val="434343"/>
                </a:solidFill>
                <a:latin typeface="Lato"/>
                <a:ea typeface="Lato"/>
                <a:cs typeface="Lato"/>
                <a:sym typeface="Lato"/>
              </a:endParaRPr>
            </a:p>
            <a:p>
              <a:pPr indent="0" lvl="0" marL="0" rtl="0" algn="l">
                <a:spcBef>
                  <a:spcPts val="0"/>
                </a:spcBef>
                <a:spcAft>
                  <a:spcPts val="0"/>
                </a:spcAft>
                <a:buNone/>
              </a:pPr>
              <a:r>
                <a:rPr lang="fr">
                  <a:solidFill>
                    <a:srgbClr val="434343"/>
                  </a:solidFill>
                  <a:latin typeface="Lato"/>
                  <a:ea typeface="Lato"/>
                  <a:cs typeface="Lato"/>
                  <a:sym typeface="Lato"/>
                </a:rPr>
                <a:t>Déjà 4h sans manger je ne suis pas bien...</a:t>
              </a:r>
              <a:endParaRPr>
                <a:solidFill>
                  <a:srgbClr val="434343"/>
                </a:solidFill>
                <a:latin typeface="Lato"/>
                <a:ea typeface="Lato"/>
                <a:cs typeface="Lato"/>
                <a:sym typeface="Lato"/>
              </a:endParaRPr>
            </a:p>
          </p:txBody>
        </p:sp>
      </p:grpSp>
      <p:grpSp>
        <p:nvGrpSpPr>
          <p:cNvPr id="117" name="Google Shape;117;p17"/>
          <p:cNvGrpSpPr/>
          <p:nvPr/>
        </p:nvGrpSpPr>
        <p:grpSpPr>
          <a:xfrm rot="-467785">
            <a:off x="3581701" y="148579"/>
            <a:ext cx="2158008" cy="2014825"/>
            <a:chOff x="-130527" y="-1768773"/>
            <a:chExt cx="4752300" cy="3510000"/>
          </a:xfrm>
        </p:grpSpPr>
        <p:sp>
          <p:nvSpPr>
            <p:cNvPr id="118" name="Google Shape;118;p17"/>
            <p:cNvSpPr/>
            <p:nvPr/>
          </p:nvSpPr>
          <p:spPr>
            <a:xfrm rot="231561">
              <a:off x="-27532" y="-1619419"/>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nvSpPr>
          <p:spPr>
            <a:xfrm rot="242990">
              <a:off x="104438" y="57363"/>
              <a:ext cx="4141642" cy="1279391"/>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fr" sz="1200">
                  <a:solidFill>
                    <a:srgbClr val="434343"/>
                  </a:solidFill>
                  <a:latin typeface="Lato"/>
                  <a:ea typeface="Lato"/>
                  <a:cs typeface="Lato"/>
                  <a:sym typeface="Lato"/>
                </a:rPr>
                <a:t>Non mais entre tes cheveux, tes repas bio sans viande et maintenant ça… C’est quoi la prochaine étape ? Tu “fais tes besoins” dans ton jardin ? T’as trop changé William.</a:t>
              </a:r>
              <a:endParaRPr sz="1200">
                <a:solidFill>
                  <a:srgbClr val="434343"/>
                </a:solidFill>
                <a:latin typeface="Lato"/>
                <a:ea typeface="Lato"/>
                <a:cs typeface="Lato"/>
                <a:sym typeface="Lato"/>
              </a:endParaRPr>
            </a:p>
          </p:txBody>
        </p:sp>
      </p:grpSp>
      <p:grpSp>
        <p:nvGrpSpPr>
          <p:cNvPr id="120" name="Google Shape;120;p17"/>
          <p:cNvGrpSpPr/>
          <p:nvPr/>
        </p:nvGrpSpPr>
        <p:grpSpPr>
          <a:xfrm rot="-467785">
            <a:off x="425026" y="300979"/>
            <a:ext cx="2158008" cy="2014825"/>
            <a:chOff x="-7156564" y="-2529814"/>
            <a:chExt cx="4752300" cy="3510000"/>
          </a:xfrm>
        </p:grpSpPr>
        <p:sp>
          <p:nvSpPr>
            <p:cNvPr id="121" name="Google Shape;121;p17"/>
            <p:cNvSpPr/>
            <p:nvPr/>
          </p:nvSpPr>
          <p:spPr>
            <a:xfrm rot="231561">
              <a:off x="-7053569" y="-2380460"/>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rot="242990">
              <a:off x="-6942882" y="-886043"/>
              <a:ext cx="4141642" cy="1279391"/>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rgbClr val="434343"/>
                  </a:solidFill>
                  <a:latin typeface="Lato"/>
                  <a:ea typeface="Lato"/>
                  <a:cs typeface="Lato"/>
                  <a:sym typeface="Lato"/>
                </a:rPr>
                <a:t>Un jeûne ? Et tu ne peux pas manger du tout ? Mais ce n’est pas dangereux ? </a:t>
              </a:r>
              <a:endParaRPr>
                <a:solidFill>
                  <a:srgbClr val="434343"/>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a:solidFill>
                    <a:srgbClr val="434343"/>
                  </a:solidFill>
                  <a:latin typeface="Lato"/>
                  <a:ea typeface="Lato"/>
                  <a:cs typeface="Lato"/>
                  <a:sym typeface="Lato"/>
                </a:rPr>
                <a:t>Tu sais ton corps ne va pas comprendre ...</a:t>
              </a:r>
              <a:endParaRPr>
                <a:solidFill>
                  <a:srgbClr val="434343"/>
                </a:solidFill>
                <a:latin typeface="Lato"/>
                <a:ea typeface="Lato"/>
                <a:cs typeface="Lato"/>
                <a:sym typeface="Lato"/>
              </a:endParaRPr>
            </a:p>
          </p:txBody>
        </p:sp>
      </p:grpSp>
      <p:sp>
        <p:nvSpPr>
          <p:cNvPr id="123" name="Google Shape;123;p17"/>
          <p:cNvSpPr/>
          <p:nvPr/>
        </p:nvSpPr>
        <p:spPr>
          <a:xfrm>
            <a:off x="1388600" y="2482100"/>
            <a:ext cx="443700" cy="694200"/>
          </a:xfrm>
          <a:prstGeom prst="downArrow">
            <a:avLst>
              <a:gd fmla="val 50000" name="adj1"/>
              <a:gd fmla="val 5000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4438850" y="2482100"/>
            <a:ext cx="443700" cy="694200"/>
          </a:xfrm>
          <a:prstGeom prst="downArrow">
            <a:avLst>
              <a:gd fmla="val 50000" name="adj1"/>
              <a:gd fmla="val 5000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7465700" y="2482100"/>
            <a:ext cx="443700" cy="694200"/>
          </a:xfrm>
          <a:prstGeom prst="downArrow">
            <a:avLst>
              <a:gd fmla="val 50000" name="adj1"/>
              <a:gd fmla="val 5000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534350" y="3517625"/>
            <a:ext cx="2167200" cy="1162200"/>
          </a:xfrm>
          <a:prstGeom prst="roundRect">
            <a:avLst>
              <a:gd fmla="val 16667" name="adj"/>
            </a:avLst>
          </a:pr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t>Méconnaissance des effets et des risques </a:t>
            </a:r>
            <a:endParaRPr sz="1800"/>
          </a:p>
        </p:txBody>
      </p:sp>
      <p:sp>
        <p:nvSpPr>
          <p:cNvPr id="127" name="Google Shape;127;p17"/>
          <p:cNvSpPr/>
          <p:nvPr/>
        </p:nvSpPr>
        <p:spPr>
          <a:xfrm>
            <a:off x="3584600" y="3517625"/>
            <a:ext cx="2167200" cy="11622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t>Vision du jeûne comme une pratique marginale</a:t>
            </a:r>
            <a:endParaRPr sz="1800"/>
          </a:p>
        </p:txBody>
      </p:sp>
      <p:sp>
        <p:nvSpPr>
          <p:cNvPr id="128" name="Google Shape;128;p17"/>
          <p:cNvSpPr/>
          <p:nvPr/>
        </p:nvSpPr>
        <p:spPr>
          <a:xfrm>
            <a:off x="6611450" y="3517625"/>
            <a:ext cx="2167200" cy="1162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t>Absence de volonté et difficulté de restriction</a:t>
            </a:r>
            <a:endParaRPr sz="1800"/>
          </a:p>
        </p:txBody>
      </p:sp>
      <p:sp>
        <p:nvSpPr>
          <p:cNvPr id="129" name="Google Shape;12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Le jeûne, mais quel jeûne ?</a:t>
            </a:r>
            <a:endParaRPr/>
          </a:p>
        </p:txBody>
      </p:sp>
      <p:pic>
        <p:nvPicPr>
          <p:cNvPr id="135" name="Google Shape;135;p18"/>
          <p:cNvPicPr preferRelativeResize="0"/>
          <p:nvPr/>
        </p:nvPicPr>
        <p:blipFill>
          <a:blip r:embed="rId3">
            <a:alphaModFix/>
          </a:blip>
          <a:stretch>
            <a:fillRect/>
          </a:stretch>
        </p:blipFill>
        <p:spPr>
          <a:xfrm>
            <a:off x="1318450" y="1617000"/>
            <a:ext cx="1805175" cy="1805175"/>
          </a:xfrm>
          <a:prstGeom prst="rect">
            <a:avLst/>
          </a:prstGeom>
          <a:noFill/>
          <a:ln>
            <a:noFill/>
          </a:ln>
        </p:spPr>
      </p:pic>
      <p:pic>
        <p:nvPicPr>
          <p:cNvPr id="136" name="Google Shape;136;p18"/>
          <p:cNvPicPr preferRelativeResize="0"/>
          <p:nvPr/>
        </p:nvPicPr>
        <p:blipFill>
          <a:blip r:embed="rId4">
            <a:alphaModFix/>
          </a:blip>
          <a:stretch>
            <a:fillRect/>
          </a:stretch>
        </p:blipFill>
        <p:spPr>
          <a:xfrm>
            <a:off x="5937725" y="1688075"/>
            <a:ext cx="1663025" cy="1663025"/>
          </a:xfrm>
          <a:prstGeom prst="rect">
            <a:avLst/>
          </a:prstGeom>
          <a:noFill/>
          <a:ln>
            <a:noFill/>
          </a:ln>
        </p:spPr>
      </p:pic>
      <p:sp>
        <p:nvSpPr>
          <p:cNvPr id="137" name="Google Shape;137;p18"/>
          <p:cNvSpPr txBox="1"/>
          <p:nvPr/>
        </p:nvSpPr>
        <p:spPr>
          <a:xfrm>
            <a:off x="814475" y="3594275"/>
            <a:ext cx="3024000" cy="6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latin typeface="Open Sans"/>
                <a:ea typeface="Open Sans"/>
                <a:cs typeface="Open Sans"/>
                <a:sym typeface="Open Sans"/>
              </a:rPr>
              <a:t>Jeûne prolongé</a:t>
            </a:r>
            <a:endParaRPr sz="1800">
              <a:latin typeface="Open Sans"/>
              <a:ea typeface="Open Sans"/>
              <a:cs typeface="Open Sans"/>
              <a:sym typeface="Open Sans"/>
            </a:endParaRPr>
          </a:p>
        </p:txBody>
      </p:sp>
      <p:sp>
        <p:nvSpPr>
          <p:cNvPr id="138" name="Google Shape;138;p18"/>
          <p:cNvSpPr txBox="1"/>
          <p:nvPr/>
        </p:nvSpPr>
        <p:spPr>
          <a:xfrm>
            <a:off x="5257238" y="3594275"/>
            <a:ext cx="3024000" cy="6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latin typeface="Open Sans"/>
                <a:ea typeface="Open Sans"/>
                <a:cs typeface="Open Sans"/>
                <a:sym typeface="Open Sans"/>
              </a:rPr>
              <a:t>Jeûne intermittent</a:t>
            </a:r>
            <a:endParaRPr sz="1800">
              <a:latin typeface="Open Sans"/>
              <a:ea typeface="Open Sans"/>
              <a:cs typeface="Open Sans"/>
              <a:sym typeface="Open Sans"/>
            </a:endParaRPr>
          </a:p>
        </p:txBody>
      </p:sp>
      <p:sp>
        <p:nvSpPr>
          <p:cNvPr id="139" name="Google Shape;139;p18"/>
          <p:cNvSpPr txBox="1"/>
          <p:nvPr/>
        </p:nvSpPr>
        <p:spPr>
          <a:xfrm>
            <a:off x="1240925" y="3969050"/>
            <a:ext cx="2171100" cy="6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3+ jours</a:t>
            </a:r>
            <a:endParaRPr>
              <a:latin typeface="Open Sans"/>
              <a:ea typeface="Open Sans"/>
              <a:cs typeface="Open Sans"/>
              <a:sym typeface="Open Sans"/>
            </a:endParaRPr>
          </a:p>
          <a:p>
            <a:pPr indent="0" lvl="0" marL="0" rtl="0" algn="ctr">
              <a:spcBef>
                <a:spcPts val="0"/>
              </a:spcBef>
              <a:spcAft>
                <a:spcPts val="0"/>
              </a:spcAft>
              <a:buNone/>
            </a:pPr>
            <a:r>
              <a:rPr lang="fr">
                <a:latin typeface="Open Sans"/>
                <a:ea typeface="Open Sans"/>
                <a:cs typeface="Open Sans"/>
                <a:sym typeface="Open Sans"/>
              </a:rPr>
              <a:t>&lt;300 kcal</a:t>
            </a:r>
            <a:endParaRPr>
              <a:latin typeface="Open Sans"/>
              <a:ea typeface="Open Sans"/>
              <a:cs typeface="Open Sans"/>
              <a:sym typeface="Open Sans"/>
            </a:endParaRPr>
          </a:p>
        </p:txBody>
      </p:sp>
      <p:sp>
        <p:nvSpPr>
          <p:cNvPr id="140" name="Google Shape;140;p18"/>
          <p:cNvSpPr txBox="1"/>
          <p:nvPr/>
        </p:nvSpPr>
        <p:spPr>
          <a:xfrm>
            <a:off x="5428125" y="3969050"/>
            <a:ext cx="2675100" cy="6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régulier</a:t>
            </a:r>
            <a:endParaRPr>
              <a:latin typeface="Open Sans"/>
              <a:ea typeface="Open Sans"/>
              <a:cs typeface="Open Sans"/>
              <a:sym typeface="Open Sans"/>
            </a:endParaRPr>
          </a:p>
          <a:p>
            <a:pPr indent="0" lvl="0" marL="0" rtl="0" algn="ctr">
              <a:spcBef>
                <a:spcPts val="0"/>
              </a:spcBef>
              <a:spcAft>
                <a:spcPts val="0"/>
              </a:spcAft>
              <a:buNone/>
            </a:pPr>
            <a:r>
              <a:rPr lang="fr">
                <a:latin typeface="Open Sans"/>
                <a:ea typeface="Open Sans"/>
                <a:cs typeface="Open Sans"/>
                <a:sym typeface="Open Sans"/>
              </a:rPr>
              <a:t>16/8 | 5/2 | 6/1 | Warrior diet</a:t>
            </a:r>
            <a:endParaRPr>
              <a:latin typeface="Open Sans"/>
              <a:ea typeface="Open Sans"/>
              <a:cs typeface="Open Sans"/>
              <a:sym typeface="Open Sans"/>
            </a:endParaRPr>
          </a:p>
        </p:txBody>
      </p:sp>
      <p:sp>
        <p:nvSpPr>
          <p:cNvPr id="141" name="Google Shape;14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Mais ce n’est pas dangereux ? </a:t>
            </a:r>
            <a:endParaRPr/>
          </a:p>
        </p:txBody>
      </p:sp>
      <p:sp>
        <p:nvSpPr>
          <p:cNvPr id="147" name="Google Shape;147;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19"/>
          <p:cNvPicPr preferRelativeResize="0"/>
          <p:nvPr/>
        </p:nvPicPr>
        <p:blipFill>
          <a:blip r:embed="rId3">
            <a:alphaModFix/>
          </a:blip>
          <a:stretch>
            <a:fillRect/>
          </a:stretch>
        </p:blipFill>
        <p:spPr>
          <a:xfrm>
            <a:off x="1593975" y="1691513"/>
            <a:ext cx="2141175" cy="2141175"/>
          </a:xfrm>
          <a:prstGeom prst="rect">
            <a:avLst/>
          </a:prstGeom>
          <a:noFill/>
          <a:ln>
            <a:noFill/>
          </a:ln>
        </p:spPr>
      </p:pic>
      <p:pic>
        <p:nvPicPr>
          <p:cNvPr id="149" name="Google Shape;149;p19"/>
          <p:cNvPicPr preferRelativeResize="0"/>
          <p:nvPr/>
        </p:nvPicPr>
        <p:blipFill>
          <a:blip r:embed="rId4">
            <a:alphaModFix/>
          </a:blip>
          <a:stretch>
            <a:fillRect/>
          </a:stretch>
        </p:blipFill>
        <p:spPr>
          <a:xfrm>
            <a:off x="3641525" y="1831628"/>
            <a:ext cx="1860950" cy="1860950"/>
          </a:xfrm>
          <a:prstGeom prst="rect">
            <a:avLst/>
          </a:prstGeom>
          <a:noFill/>
          <a:ln>
            <a:noFill/>
          </a:ln>
        </p:spPr>
      </p:pic>
      <p:pic>
        <p:nvPicPr>
          <p:cNvPr id="150" name="Google Shape;150;p19"/>
          <p:cNvPicPr preferRelativeResize="0"/>
          <p:nvPr/>
        </p:nvPicPr>
        <p:blipFill>
          <a:blip r:embed="rId5">
            <a:alphaModFix/>
          </a:blip>
          <a:stretch>
            <a:fillRect/>
          </a:stretch>
        </p:blipFill>
        <p:spPr>
          <a:xfrm>
            <a:off x="-80700" y="1873700"/>
            <a:ext cx="1959000" cy="1959000"/>
          </a:xfrm>
          <a:prstGeom prst="rect">
            <a:avLst/>
          </a:prstGeom>
          <a:noFill/>
          <a:ln>
            <a:noFill/>
          </a:ln>
        </p:spPr>
      </p:pic>
      <p:pic>
        <p:nvPicPr>
          <p:cNvPr id="151" name="Google Shape;151;p19"/>
          <p:cNvPicPr preferRelativeResize="0"/>
          <p:nvPr/>
        </p:nvPicPr>
        <p:blipFill>
          <a:blip r:embed="rId6">
            <a:alphaModFix/>
          </a:blip>
          <a:stretch>
            <a:fillRect/>
          </a:stretch>
        </p:blipFill>
        <p:spPr>
          <a:xfrm>
            <a:off x="5832025" y="2102075"/>
            <a:ext cx="1502250" cy="1502250"/>
          </a:xfrm>
          <a:prstGeom prst="rect">
            <a:avLst/>
          </a:prstGeom>
          <a:noFill/>
          <a:ln>
            <a:noFill/>
          </a:ln>
        </p:spPr>
      </p:pic>
      <p:pic>
        <p:nvPicPr>
          <p:cNvPr id="152" name="Google Shape;152;p19"/>
          <p:cNvPicPr preferRelativeResize="0"/>
          <p:nvPr/>
        </p:nvPicPr>
        <p:blipFill>
          <a:blip r:embed="rId7">
            <a:alphaModFix/>
          </a:blip>
          <a:stretch>
            <a:fillRect/>
          </a:stretch>
        </p:blipFill>
        <p:spPr>
          <a:xfrm>
            <a:off x="7521700" y="2079238"/>
            <a:ext cx="1365750" cy="1365750"/>
          </a:xfrm>
          <a:prstGeom prst="rect">
            <a:avLst/>
          </a:prstGeom>
          <a:noFill/>
          <a:ln>
            <a:noFill/>
          </a:ln>
        </p:spPr>
      </p:pic>
      <p:sp>
        <p:nvSpPr>
          <p:cNvPr id="153" name="Google Shape;15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Quels effets sur notre organisme ?</a:t>
            </a:r>
            <a:endParaRPr/>
          </a:p>
        </p:txBody>
      </p:sp>
      <p:pic>
        <p:nvPicPr>
          <p:cNvPr id="159" name="Google Shape;159;p20"/>
          <p:cNvPicPr preferRelativeResize="0"/>
          <p:nvPr/>
        </p:nvPicPr>
        <p:blipFill>
          <a:blip r:embed="rId3">
            <a:alphaModFix/>
          </a:blip>
          <a:stretch>
            <a:fillRect/>
          </a:stretch>
        </p:blipFill>
        <p:spPr>
          <a:xfrm>
            <a:off x="185075" y="1225225"/>
            <a:ext cx="3639800" cy="3639800"/>
          </a:xfrm>
          <a:prstGeom prst="rect">
            <a:avLst/>
          </a:prstGeom>
          <a:noFill/>
          <a:ln>
            <a:noFill/>
          </a:ln>
        </p:spPr>
      </p:pic>
      <p:pic>
        <p:nvPicPr>
          <p:cNvPr id="160" name="Google Shape;160;p20"/>
          <p:cNvPicPr preferRelativeResize="0"/>
          <p:nvPr/>
        </p:nvPicPr>
        <p:blipFill>
          <a:blip r:embed="rId4">
            <a:alphaModFix/>
          </a:blip>
          <a:stretch>
            <a:fillRect/>
          </a:stretch>
        </p:blipFill>
        <p:spPr>
          <a:xfrm>
            <a:off x="2711525" y="2673600"/>
            <a:ext cx="1113350" cy="1113350"/>
          </a:xfrm>
          <a:prstGeom prst="rect">
            <a:avLst/>
          </a:prstGeom>
          <a:noFill/>
          <a:ln>
            <a:noFill/>
          </a:ln>
        </p:spPr>
      </p:pic>
      <p:pic>
        <p:nvPicPr>
          <p:cNvPr id="161" name="Google Shape;161;p20"/>
          <p:cNvPicPr preferRelativeResize="0"/>
          <p:nvPr/>
        </p:nvPicPr>
        <p:blipFill>
          <a:blip r:embed="rId5">
            <a:alphaModFix/>
          </a:blip>
          <a:stretch>
            <a:fillRect/>
          </a:stretch>
        </p:blipFill>
        <p:spPr>
          <a:xfrm>
            <a:off x="5799100" y="2054825"/>
            <a:ext cx="1472076" cy="1472076"/>
          </a:xfrm>
          <a:prstGeom prst="rect">
            <a:avLst/>
          </a:prstGeom>
          <a:noFill/>
          <a:ln>
            <a:noFill/>
          </a:ln>
        </p:spPr>
      </p:pic>
      <p:pic>
        <p:nvPicPr>
          <p:cNvPr id="162" name="Google Shape;162;p20"/>
          <p:cNvPicPr preferRelativeResize="0"/>
          <p:nvPr/>
        </p:nvPicPr>
        <p:blipFill>
          <a:blip r:embed="rId6">
            <a:alphaModFix/>
          </a:blip>
          <a:stretch>
            <a:fillRect/>
          </a:stretch>
        </p:blipFill>
        <p:spPr>
          <a:xfrm>
            <a:off x="4020900" y="2234187"/>
            <a:ext cx="1113350" cy="1113350"/>
          </a:xfrm>
          <a:prstGeom prst="rect">
            <a:avLst/>
          </a:prstGeom>
          <a:noFill/>
          <a:ln>
            <a:noFill/>
          </a:ln>
        </p:spPr>
      </p:pic>
      <p:sp>
        <p:nvSpPr>
          <p:cNvPr id="163" name="Google Shape;163;p20"/>
          <p:cNvSpPr/>
          <p:nvPr/>
        </p:nvSpPr>
        <p:spPr>
          <a:xfrm>
            <a:off x="5234025" y="2520113"/>
            <a:ext cx="465300" cy="541500"/>
          </a:xfrm>
          <a:prstGeom prst="mathPlus">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7370950" y="2558213"/>
            <a:ext cx="620400" cy="465300"/>
          </a:xfrm>
          <a:prstGeom prst="mathEqual">
            <a:avLst>
              <a:gd fmla="val 23520" name="adj1"/>
              <a:gd fmla="val 1176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nvSpPr>
        <p:spPr>
          <a:xfrm>
            <a:off x="8028325" y="2444075"/>
            <a:ext cx="930600" cy="9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3000">
                <a:latin typeface="Open Sans"/>
                <a:ea typeface="Open Sans"/>
                <a:cs typeface="Open Sans"/>
                <a:sym typeface="Open Sans"/>
              </a:rPr>
              <a:t>ATP</a:t>
            </a:r>
            <a:endParaRPr b="1" sz="3000">
              <a:latin typeface="Open Sans"/>
              <a:ea typeface="Open Sans"/>
              <a:cs typeface="Open Sans"/>
              <a:sym typeface="Open Sans"/>
            </a:endParaRPr>
          </a:p>
        </p:txBody>
      </p:sp>
      <p:sp>
        <p:nvSpPr>
          <p:cNvPr id="166" name="Google Shape;16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67" name="Google Shape;167;p20"/>
          <p:cNvSpPr txBox="1"/>
          <p:nvPr/>
        </p:nvSpPr>
        <p:spPr>
          <a:xfrm>
            <a:off x="4572000" y="1413075"/>
            <a:ext cx="3612600" cy="37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400">
                <a:latin typeface="Economica"/>
                <a:ea typeface="Economica"/>
                <a:cs typeface="Economica"/>
                <a:sym typeface="Economica"/>
              </a:rPr>
              <a:t>Respiration cellulaire</a:t>
            </a:r>
            <a:endParaRPr sz="2400">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Phase glucidique</a:t>
            </a:r>
            <a:endParaRPr/>
          </a:p>
        </p:txBody>
      </p:sp>
      <p:pic>
        <p:nvPicPr>
          <p:cNvPr id="173" name="Google Shape;173;p21"/>
          <p:cNvPicPr preferRelativeResize="0"/>
          <p:nvPr/>
        </p:nvPicPr>
        <p:blipFill>
          <a:blip r:embed="rId3">
            <a:alphaModFix/>
          </a:blip>
          <a:stretch>
            <a:fillRect/>
          </a:stretch>
        </p:blipFill>
        <p:spPr>
          <a:xfrm>
            <a:off x="4255800" y="1763800"/>
            <a:ext cx="2416700" cy="2416700"/>
          </a:xfrm>
          <a:prstGeom prst="rect">
            <a:avLst/>
          </a:prstGeom>
          <a:noFill/>
          <a:ln>
            <a:noFill/>
          </a:ln>
        </p:spPr>
      </p:pic>
      <p:pic>
        <p:nvPicPr>
          <p:cNvPr id="174" name="Google Shape;174;p21"/>
          <p:cNvPicPr preferRelativeResize="0"/>
          <p:nvPr/>
        </p:nvPicPr>
        <p:blipFill>
          <a:blip r:embed="rId4">
            <a:alphaModFix/>
          </a:blip>
          <a:stretch>
            <a:fillRect/>
          </a:stretch>
        </p:blipFill>
        <p:spPr>
          <a:xfrm>
            <a:off x="929625" y="1226300"/>
            <a:ext cx="1193676" cy="1193676"/>
          </a:xfrm>
          <a:prstGeom prst="rect">
            <a:avLst/>
          </a:prstGeom>
          <a:noFill/>
          <a:ln>
            <a:noFill/>
          </a:ln>
        </p:spPr>
      </p:pic>
      <p:pic>
        <p:nvPicPr>
          <p:cNvPr id="175" name="Google Shape;175;p21"/>
          <p:cNvPicPr preferRelativeResize="0"/>
          <p:nvPr/>
        </p:nvPicPr>
        <p:blipFill>
          <a:blip r:embed="rId5">
            <a:alphaModFix/>
          </a:blip>
          <a:stretch>
            <a:fillRect/>
          </a:stretch>
        </p:blipFill>
        <p:spPr>
          <a:xfrm>
            <a:off x="888450" y="2571750"/>
            <a:ext cx="1276026" cy="1276026"/>
          </a:xfrm>
          <a:prstGeom prst="rect">
            <a:avLst/>
          </a:prstGeom>
          <a:noFill/>
          <a:ln>
            <a:noFill/>
          </a:ln>
        </p:spPr>
      </p:pic>
      <p:pic>
        <p:nvPicPr>
          <p:cNvPr id="176" name="Google Shape;176;p21"/>
          <p:cNvPicPr preferRelativeResize="0"/>
          <p:nvPr/>
        </p:nvPicPr>
        <p:blipFill>
          <a:blip r:embed="rId6">
            <a:alphaModFix/>
          </a:blip>
          <a:stretch>
            <a:fillRect/>
          </a:stretch>
        </p:blipFill>
        <p:spPr>
          <a:xfrm>
            <a:off x="888612" y="3634850"/>
            <a:ext cx="1508650" cy="1508650"/>
          </a:xfrm>
          <a:prstGeom prst="rect">
            <a:avLst/>
          </a:prstGeom>
          <a:noFill/>
          <a:ln>
            <a:noFill/>
          </a:ln>
        </p:spPr>
      </p:pic>
      <p:sp>
        <p:nvSpPr>
          <p:cNvPr id="177" name="Google Shape;177;p21"/>
          <p:cNvSpPr txBox="1"/>
          <p:nvPr/>
        </p:nvSpPr>
        <p:spPr>
          <a:xfrm>
            <a:off x="0" y="1443825"/>
            <a:ext cx="11133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Nourriture</a:t>
            </a:r>
            <a:endParaRPr sz="1800">
              <a:latin typeface="Economica"/>
              <a:ea typeface="Economica"/>
              <a:cs typeface="Economica"/>
              <a:sym typeface="Economica"/>
            </a:endParaRPr>
          </a:p>
        </p:txBody>
      </p:sp>
      <p:sp>
        <p:nvSpPr>
          <p:cNvPr id="178" name="Google Shape;178;p21"/>
          <p:cNvSpPr txBox="1"/>
          <p:nvPr/>
        </p:nvSpPr>
        <p:spPr>
          <a:xfrm>
            <a:off x="0" y="2733488"/>
            <a:ext cx="8886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Muscles</a:t>
            </a:r>
            <a:endParaRPr sz="1800">
              <a:latin typeface="Economica"/>
              <a:ea typeface="Economica"/>
              <a:cs typeface="Economica"/>
              <a:sym typeface="Economica"/>
            </a:endParaRPr>
          </a:p>
        </p:txBody>
      </p:sp>
      <p:sp>
        <p:nvSpPr>
          <p:cNvPr id="179" name="Google Shape;179;p21"/>
          <p:cNvSpPr txBox="1"/>
          <p:nvPr/>
        </p:nvSpPr>
        <p:spPr>
          <a:xfrm>
            <a:off x="0" y="3973513"/>
            <a:ext cx="8886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Graisses</a:t>
            </a:r>
            <a:endParaRPr sz="1800">
              <a:latin typeface="Economica"/>
              <a:ea typeface="Economica"/>
              <a:cs typeface="Economica"/>
              <a:sym typeface="Economica"/>
            </a:endParaRPr>
          </a:p>
        </p:txBody>
      </p:sp>
      <p:sp>
        <p:nvSpPr>
          <p:cNvPr id="180" name="Google Shape;180;p21"/>
          <p:cNvSpPr/>
          <p:nvPr/>
        </p:nvSpPr>
        <p:spPr>
          <a:xfrm>
            <a:off x="2397250" y="1221550"/>
            <a:ext cx="1858500" cy="12759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latin typeface="Economica"/>
                <a:ea typeface="Economica"/>
                <a:cs typeface="Economica"/>
                <a:sym typeface="Economica"/>
              </a:rPr>
              <a:t>Glycogène</a:t>
            </a:r>
            <a:endParaRPr sz="2400">
              <a:latin typeface="Economica"/>
              <a:ea typeface="Economica"/>
              <a:cs typeface="Economica"/>
              <a:sym typeface="Economica"/>
            </a:endParaRPr>
          </a:p>
        </p:txBody>
      </p:sp>
      <p:sp>
        <p:nvSpPr>
          <p:cNvPr id="181" name="Google Shape;181;p21"/>
          <p:cNvSpPr/>
          <p:nvPr/>
        </p:nvSpPr>
        <p:spPr>
          <a:xfrm>
            <a:off x="2455775" y="2895738"/>
            <a:ext cx="1508700" cy="621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Acides aminés</a:t>
            </a:r>
            <a:endParaRPr sz="1800">
              <a:latin typeface="Economica"/>
              <a:ea typeface="Economica"/>
              <a:cs typeface="Economica"/>
              <a:sym typeface="Economica"/>
            </a:endParaRPr>
          </a:p>
        </p:txBody>
      </p:sp>
      <p:sp>
        <p:nvSpPr>
          <p:cNvPr id="182" name="Google Shape;182;p21"/>
          <p:cNvSpPr/>
          <p:nvPr/>
        </p:nvSpPr>
        <p:spPr>
          <a:xfrm>
            <a:off x="2521600" y="4078675"/>
            <a:ext cx="1464000" cy="621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latin typeface="Economica"/>
                <a:ea typeface="Economica"/>
                <a:cs typeface="Economica"/>
                <a:sym typeface="Economica"/>
              </a:rPr>
              <a:t>Acides gras</a:t>
            </a:r>
            <a:endParaRPr sz="1800">
              <a:latin typeface="Economica"/>
              <a:ea typeface="Economica"/>
              <a:cs typeface="Economica"/>
              <a:sym typeface="Economica"/>
            </a:endParaRPr>
          </a:p>
        </p:txBody>
      </p:sp>
      <p:sp>
        <p:nvSpPr>
          <p:cNvPr id="183" name="Google Shape;183;p21"/>
          <p:cNvSpPr/>
          <p:nvPr/>
        </p:nvSpPr>
        <p:spPr>
          <a:xfrm>
            <a:off x="4768975" y="1615688"/>
            <a:ext cx="2297214" cy="451332"/>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2400">
                <a:latin typeface="Economica"/>
                <a:ea typeface="Economica"/>
                <a:cs typeface="Economica"/>
                <a:sym typeface="Economica"/>
              </a:rPr>
              <a:t>Glycogénolyse</a:t>
            </a:r>
            <a:endParaRPr/>
          </a:p>
        </p:txBody>
      </p:sp>
      <p:sp>
        <p:nvSpPr>
          <p:cNvPr id="184" name="Google Shape;184;p21"/>
          <p:cNvSpPr/>
          <p:nvPr/>
        </p:nvSpPr>
        <p:spPr>
          <a:xfrm>
            <a:off x="4768975" y="4181725"/>
            <a:ext cx="2297214" cy="451332"/>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2400">
                <a:latin typeface="Economica"/>
                <a:ea typeface="Economica"/>
                <a:cs typeface="Economica"/>
                <a:sym typeface="Economica"/>
              </a:rPr>
              <a:t>Cétogénèse</a:t>
            </a:r>
            <a:endParaRPr/>
          </a:p>
        </p:txBody>
      </p:sp>
      <p:sp>
        <p:nvSpPr>
          <p:cNvPr id="185" name="Google Shape;185;p21"/>
          <p:cNvSpPr/>
          <p:nvPr/>
        </p:nvSpPr>
        <p:spPr>
          <a:xfrm>
            <a:off x="4768975" y="3002313"/>
            <a:ext cx="2297214" cy="451332"/>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2400">
                <a:latin typeface="Economica"/>
                <a:ea typeface="Economica"/>
                <a:cs typeface="Economica"/>
                <a:sym typeface="Economica"/>
              </a:rPr>
              <a:t>Néoglucogenèse</a:t>
            </a:r>
            <a:endParaRPr/>
          </a:p>
        </p:txBody>
      </p:sp>
      <p:sp>
        <p:nvSpPr>
          <p:cNvPr id="186" name="Google Shape;186;p21"/>
          <p:cNvSpPr/>
          <p:nvPr/>
        </p:nvSpPr>
        <p:spPr>
          <a:xfrm>
            <a:off x="4109950" y="2953400"/>
            <a:ext cx="542700" cy="1729200"/>
          </a:xfrm>
          <a:prstGeom prst="rightBrace">
            <a:avLst>
              <a:gd fmla="val 8333" name="adj1"/>
              <a:gd fmla="val 14595"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7066200" y="1725375"/>
            <a:ext cx="403800" cy="1628700"/>
          </a:xfrm>
          <a:prstGeom prst="rightBrace">
            <a:avLst>
              <a:gd fmla="val 8333" name="adj1"/>
              <a:gd fmla="val 50453"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7608900" y="1866600"/>
            <a:ext cx="1402500" cy="141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400">
                <a:latin typeface="Economica"/>
                <a:ea typeface="Economica"/>
                <a:cs typeface="Economica"/>
                <a:sym typeface="Economica"/>
              </a:rPr>
              <a:t>Glucose</a:t>
            </a:r>
            <a:endParaRPr b="1" sz="2400">
              <a:latin typeface="Economica"/>
              <a:ea typeface="Economica"/>
              <a:cs typeface="Economica"/>
              <a:sym typeface="Economica"/>
            </a:endParaRPr>
          </a:p>
        </p:txBody>
      </p:sp>
      <p:sp>
        <p:nvSpPr>
          <p:cNvPr id="189" name="Google Shape;189;p21"/>
          <p:cNvSpPr/>
          <p:nvPr/>
        </p:nvSpPr>
        <p:spPr>
          <a:xfrm>
            <a:off x="7702650" y="3996275"/>
            <a:ext cx="1193700" cy="83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Economica"/>
                <a:ea typeface="Economica"/>
                <a:cs typeface="Economica"/>
                <a:sym typeface="Economica"/>
              </a:rPr>
              <a:t>Corps cétoniques</a:t>
            </a:r>
            <a:endParaRPr b="1">
              <a:latin typeface="Economica"/>
              <a:ea typeface="Economica"/>
              <a:cs typeface="Economica"/>
              <a:sym typeface="Economica"/>
            </a:endParaRPr>
          </a:p>
        </p:txBody>
      </p:sp>
      <p:sp>
        <p:nvSpPr>
          <p:cNvPr id="190" name="Google Shape;190;p21"/>
          <p:cNvSpPr/>
          <p:nvPr/>
        </p:nvSpPr>
        <p:spPr>
          <a:xfrm>
            <a:off x="7182525" y="4273200"/>
            <a:ext cx="403800" cy="331200"/>
          </a:xfrm>
          <a:prstGeom prst="rightBrace">
            <a:avLst>
              <a:gd fmla="val 8333" name="adj1"/>
              <a:gd fmla="val 50453"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1"/>
          <p:cNvPicPr preferRelativeResize="0"/>
          <p:nvPr/>
        </p:nvPicPr>
        <p:blipFill>
          <a:blip r:embed="rId7">
            <a:alphaModFix/>
          </a:blip>
          <a:stretch>
            <a:fillRect/>
          </a:stretch>
        </p:blipFill>
        <p:spPr>
          <a:xfrm>
            <a:off x="7761625" y="315937"/>
            <a:ext cx="1113350" cy="1113350"/>
          </a:xfrm>
          <a:prstGeom prst="rect">
            <a:avLst/>
          </a:prstGeom>
          <a:noFill/>
          <a:ln>
            <a:noFill/>
          </a:ln>
        </p:spPr>
      </p:pic>
      <p:sp>
        <p:nvSpPr>
          <p:cNvPr id="192" name="Google Shape;1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