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94" r:id="rId3"/>
    <p:sldId id="257" r:id="rId4"/>
    <p:sldId id="300" r:id="rId5"/>
    <p:sldId id="327" r:id="rId6"/>
    <p:sldId id="345" r:id="rId7"/>
    <p:sldId id="295" r:id="rId8"/>
    <p:sldId id="301" r:id="rId9"/>
    <p:sldId id="338" r:id="rId10"/>
    <p:sldId id="296" r:id="rId11"/>
    <p:sldId id="323" r:id="rId12"/>
    <p:sldId id="302" r:id="rId13"/>
    <p:sldId id="328" r:id="rId14"/>
    <p:sldId id="325" r:id="rId15"/>
    <p:sldId id="356" r:id="rId16"/>
    <p:sldId id="326" r:id="rId17"/>
    <p:sldId id="324" r:id="rId18"/>
    <p:sldId id="346" r:id="rId19"/>
    <p:sldId id="297" r:id="rId20"/>
    <p:sldId id="329" r:id="rId21"/>
    <p:sldId id="330" r:id="rId22"/>
    <p:sldId id="333" r:id="rId23"/>
    <p:sldId id="332" r:id="rId24"/>
    <p:sldId id="334" r:id="rId25"/>
    <p:sldId id="366" r:id="rId26"/>
    <p:sldId id="367" r:id="rId27"/>
    <p:sldId id="368" r:id="rId28"/>
    <p:sldId id="335" r:id="rId29"/>
    <p:sldId id="336" r:id="rId30"/>
    <p:sldId id="339" r:id="rId31"/>
    <p:sldId id="340" r:id="rId32"/>
    <p:sldId id="342" r:id="rId33"/>
    <p:sldId id="343" r:id="rId34"/>
    <p:sldId id="344" r:id="rId35"/>
    <p:sldId id="352" r:id="rId36"/>
    <p:sldId id="350" r:id="rId37"/>
    <p:sldId id="351" r:id="rId38"/>
    <p:sldId id="353" r:id="rId39"/>
    <p:sldId id="318" r:id="rId40"/>
    <p:sldId id="354" r:id="rId41"/>
    <p:sldId id="319" r:id="rId42"/>
    <p:sldId id="355" r:id="rId43"/>
    <p:sldId id="357" r:id="rId44"/>
    <p:sldId id="358" r:id="rId45"/>
    <p:sldId id="359" r:id="rId46"/>
    <p:sldId id="360" r:id="rId47"/>
    <p:sldId id="361" r:id="rId48"/>
    <p:sldId id="362" r:id="rId49"/>
    <p:sldId id="365" r:id="rId50"/>
    <p:sldId id="364" r:id="rId51"/>
    <p:sldId id="298" r:id="rId52"/>
    <p:sldId id="304" r:id="rId53"/>
    <p:sldId id="299" r:id="rId54"/>
    <p:sldId id="305" r:id="rId55"/>
    <p:sldId id="369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6125"/>
    <a:srgbClr val="5DC78F"/>
    <a:srgbClr val="3FB577"/>
    <a:srgbClr val="FF2525"/>
    <a:srgbClr val="91AFCF"/>
    <a:srgbClr val="A86FD3"/>
    <a:srgbClr val="B68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280" autoAdjust="0"/>
  </p:normalViewPr>
  <p:slideViewPr>
    <p:cSldViewPr snapToGrid="0">
      <p:cViewPr varScale="1">
        <p:scale>
          <a:sx n="109" d="100"/>
          <a:sy n="109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D09AF-6EDE-41E1-A796-8CEA2A3B3F8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CD4AB-349C-467B-A060-C11E94375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AA1D-7C18-439E-AF05-DB87A1866F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48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CD4AB-349C-467B-A060-C11E9437553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34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CD4AB-349C-467B-A060-C11E9437553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67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CD4AB-349C-467B-A060-C11E9437553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67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CD4AB-349C-467B-A060-C11E9437553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35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CD4AB-349C-467B-A060-C11E9437553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9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CD4AB-349C-467B-A060-C11E9437553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0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CD4AB-349C-467B-A060-C11E9437553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10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CD4AB-349C-467B-A060-C11E9437553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890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CD4AB-349C-467B-A060-C11E9437553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1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CD4AB-349C-467B-A060-C11E9437553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01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6D2D6-A124-414C-B7B9-7A05C2823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52C27F-ACDF-4952-8412-4B150B45A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EE5D3-A5C1-4739-B7E3-704FA689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2EF5-755D-444C-8370-E4545C843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A6490-1F7E-4021-8EAE-29DA79F9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44290-9C37-4FC7-9B13-65F84018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B976-4EF9-4E68-99CA-CDCF2EA64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0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B6A57-39EB-440A-A83C-43C19E9B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CB5BCB-AD8A-4941-B8D7-3BA2D6A5D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46D53-61EF-4CA1-89DF-6443078E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2EF5-755D-444C-8370-E4545C843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733ED-0AEF-47AD-A62C-3C111802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53CBF-7211-4130-975F-0DE7B254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B976-4EF9-4E68-99CA-CDCF2EA64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4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63C4DF-D82F-4B78-BF26-20A136F9E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C7800-4B95-40C8-AE06-1CE33A642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A1DC9-A628-4E73-ADD7-1B7B2A73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2EF5-755D-444C-8370-E4545C843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CF6D9-1A0F-49C2-AB33-4751C44D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86475-833E-473F-ADD4-04449D6D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B976-4EF9-4E68-99CA-CDCF2EA64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4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30D75-3630-4A34-BBF4-D40CB89A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5C9B9-F92D-4745-80F6-A70C34B8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0AACB-0A60-4EE6-8BCC-8EB4B9B9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2EF5-755D-444C-8370-E4545C843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B480F-6AFD-4738-88C5-F88D3286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FC8B6-F86F-42A6-8779-C049D08B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B976-4EF9-4E68-99CA-CDCF2EA64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39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5A050-DD45-4452-AF16-7CCAF8F5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B4AA65-6859-44C6-A91C-5A359C6E1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9A240-C9A4-4682-9DF0-7CFE7A3C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2EF5-755D-444C-8370-E4545C843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94AD5-2C2A-41ED-9298-5539B4E5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DE148-477A-489A-AB88-D71B921E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B976-4EF9-4E68-99CA-CDCF2EA64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68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395B5-4F30-4A68-B2BF-56366E8A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CF5B5-7BA1-49E0-927F-0CC50EF94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80D17-7894-4340-92D7-699D8EC29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45ABDE-0B54-4275-B7AA-58E764D9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2EF5-755D-444C-8370-E4545C843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E51AC-D4AF-4794-8668-0F273AD0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1347D-550C-49FA-8841-27B93C06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B976-4EF9-4E68-99CA-CDCF2EA64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84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6AD00-2968-4EB3-95A4-BDE86599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DEC7B-7188-42D7-8668-9A82EAF43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535D91-56A4-4D93-BDA1-280DC5372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82C289-444B-4AFB-9DD1-705282791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EE7408-6F2D-421C-9A0F-BF4344DA9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482C81-7E93-4A06-AA91-F2230769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2EF5-755D-444C-8370-E4545C843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72AB8B-28C7-40CB-A52D-A1EFF190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27DD70-557A-4F3D-847C-55719C0E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B976-4EF9-4E68-99CA-CDCF2EA64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51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F9C7C-14B3-4AE1-B429-A605E90F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36817A-06B4-4C6A-BAA1-7228639B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2EF5-755D-444C-8370-E4545C843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961EC6-A16D-43E1-8559-37CBF556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D57704-F5CC-4B4C-9912-4F62BF3D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B976-4EF9-4E68-99CA-CDCF2EA64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0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B9BDED-AB8A-40DC-8E9D-3577357C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2EF5-755D-444C-8370-E4545C843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C71A31-F43F-4FB1-B3BA-BC295D7F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A1EA21-84B4-4962-85CC-72747CE0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B976-4EF9-4E68-99CA-CDCF2EA64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7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D5094-97C3-43EC-8E9A-7BFA7C5B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713B2-08C1-433F-B312-54A21A7F0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B91EA9-BB33-4EF8-BA2B-648FB482D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819AE3-1FE5-4FED-B35C-F87A9C60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2EF5-755D-444C-8370-E4545C843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7E165-DB33-4B24-B16B-B5F6CDF3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3FE0C-A16D-4EFF-8E98-AC1092CB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B976-4EF9-4E68-99CA-CDCF2EA64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15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B01A6-D645-4C78-9EAD-9E3426A5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426B08-EDC1-4953-BF6C-6ED3EE53E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BE6E0D-5499-4C02-854C-D09352552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48DC3C-8323-4836-A73E-B4662C2F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2EF5-755D-444C-8370-E4545C843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95D150-3864-46C3-8818-93DBAF19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FFC8B-CB27-46F0-AF19-FB0BBAB3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B976-4EF9-4E68-99CA-CDCF2EA64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9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B73626-C1C8-4AF7-ABFE-76541080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69EC1-EF06-44D9-BE2A-60041E02B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60084-4CD9-49A0-ABF5-BBD9580F5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2EF5-755D-444C-8370-E4545C843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16BDF-DCF3-44C5-B02B-1399B9B5F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3A227-5EC4-472A-8EDA-86F58BC2D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B976-4EF9-4E68-99CA-CDCF2EA64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8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1C69F3B6-BE15-414B-B4D9-7617C0044C34}"/>
              </a:ext>
            </a:extLst>
          </p:cNvPr>
          <p:cNvGrpSpPr/>
          <p:nvPr/>
        </p:nvGrpSpPr>
        <p:grpSpPr>
          <a:xfrm>
            <a:off x="9402472" y="4339857"/>
            <a:ext cx="2459116" cy="1628640"/>
            <a:chOff x="6667130" y="4540507"/>
            <a:chExt cx="2459116" cy="16286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123F5B-0C0E-4E04-B653-91BE802FD777}"/>
                </a:ext>
              </a:extLst>
            </p:cNvPr>
            <p:cNvSpPr txBox="1"/>
            <p:nvPr/>
          </p:nvSpPr>
          <p:spPr>
            <a:xfrm>
              <a:off x="6778624" y="4540507"/>
              <a:ext cx="2347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Cooper Black" panose="0208090404030B020404" pitchFamily="18" charset="0"/>
                  <a:ea typeface="HY엽서M" panose="02030600000101010101" pitchFamily="18" charset="-127"/>
                </a:rPr>
                <a:t>Team</a:t>
              </a:r>
              <a:r>
                <a:rPr lang="ko-KR" altLang="en-US" b="1" dirty="0">
                  <a:latin typeface="Cooper Black" panose="0208090404030B020404" pitchFamily="18" charset="0"/>
                  <a:ea typeface="HY엽서M" panose="02030600000101010101" pitchFamily="18" charset="-127"/>
                </a:rPr>
                <a:t> </a:t>
              </a:r>
              <a:r>
                <a:rPr lang="en-US" altLang="ko-KR" b="1" dirty="0">
                  <a:latin typeface="Cooper Black" panose="0208090404030B020404" pitchFamily="18" charset="0"/>
                  <a:ea typeface="HY엽서M" panose="02030600000101010101" pitchFamily="18" charset="-127"/>
                </a:rPr>
                <a:t>“Aloe”</a:t>
              </a:r>
              <a:endParaRPr lang="ko-KR" altLang="en-US" b="1" dirty="0">
                <a:latin typeface="Cooper Black" panose="0208090404030B020404" pitchFamily="18" charset="0"/>
                <a:ea typeface="HY엽서M" panose="0203060000010101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074513-0023-4946-AA48-CB553F778840}"/>
                </a:ext>
              </a:extLst>
            </p:cNvPr>
            <p:cNvSpPr txBox="1"/>
            <p:nvPr/>
          </p:nvSpPr>
          <p:spPr>
            <a:xfrm>
              <a:off x="6778624" y="4968818"/>
              <a:ext cx="15003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천인우</a:t>
              </a:r>
              <a:endParaRPr lang="en-US" altLang="ko-KR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latin typeface="HY엽서M" panose="02030600000101010101" pitchFamily="18" charset="-127"/>
                  <a:ea typeface="HY엽서M" panose="02030600000101010101" pitchFamily="18" charset="-127"/>
                </a:rPr>
                <a:t>이해성</a:t>
              </a:r>
              <a:endParaRPr lang="en-US" altLang="ko-KR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민형기</a:t>
              </a:r>
              <a:endParaRPr lang="en-US" altLang="ko-KR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latin typeface="HY엽서M" panose="02030600000101010101" pitchFamily="18" charset="-127"/>
                  <a:ea typeface="HY엽서M" panose="02030600000101010101" pitchFamily="18" charset="-127"/>
                </a:rPr>
                <a:t>조형순</a:t>
              </a:r>
              <a:endParaRPr lang="ko-KR" altLang="en-US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B537473-A312-43A3-849C-526AD323996C}"/>
                </a:ext>
              </a:extLst>
            </p:cNvPr>
            <p:cNvCxnSpPr/>
            <p:nvPr/>
          </p:nvCxnSpPr>
          <p:spPr>
            <a:xfrm>
              <a:off x="6667130" y="4909839"/>
              <a:ext cx="2077375" cy="0"/>
            </a:xfrm>
            <a:prstGeom prst="line">
              <a:avLst/>
            </a:prstGeom>
            <a:ln w="28575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3CDA344-E4BD-47C4-9A65-C895E951E18A}"/>
              </a:ext>
            </a:extLst>
          </p:cNvPr>
          <p:cNvGrpSpPr/>
          <p:nvPr/>
        </p:nvGrpSpPr>
        <p:grpSpPr>
          <a:xfrm>
            <a:off x="434928" y="1181137"/>
            <a:ext cx="8244879" cy="3574218"/>
            <a:chOff x="366834" y="1464322"/>
            <a:chExt cx="8244879" cy="357421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06C326E-1053-4DEC-AD3A-E46A3E30CAB8}"/>
                </a:ext>
              </a:extLst>
            </p:cNvPr>
            <p:cNvGrpSpPr/>
            <p:nvPr/>
          </p:nvGrpSpPr>
          <p:grpSpPr>
            <a:xfrm>
              <a:off x="366834" y="1464322"/>
              <a:ext cx="8244879" cy="2922768"/>
              <a:chOff x="731755" y="320734"/>
              <a:chExt cx="8430308" cy="304071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EDBCD6-6DA9-4EB3-82C3-8F8E08FA6E8D}"/>
                  </a:ext>
                </a:extLst>
              </p:cNvPr>
              <p:cNvSpPr txBox="1"/>
              <p:nvPr/>
            </p:nvSpPr>
            <p:spPr>
              <a:xfrm>
                <a:off x="792720" y="383617"/>
                <a:ext cx="8369343" cy="2977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0" b="1" spc="-300" dirty="0">
                    <a:solidFill>
                      <a:schemeClr val="bg2">
                        <a:lumMod val="75000"/>
                        <a:alpha val="3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KVM</a:t>
                </a:r>
                <a:r>
                  <a:rPr lang="ko-KR" altLang="en-US" sz="6000" b="1" spc="-300" dirty="0">
                    <a:solidFill>
                      <a:schemeClr val="bg2">
                        <a:lumMod val="75000"/>
                        <a:alpha val="3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과 </a:t>
                </a:r>
                <a:endParaRPr lang="en-US" altLang="ko-KR" sz="60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  <a:p>
                <a:r>
                  <a:rPr lang="en-US" altLang="ko-KR" sz="6000" b="1" spc="-300" dirty="0">
                    <a:solidFill>
                      <a:schemeClr val="bg2">
                        <a:lumMod val="75000"/>
                        <a:alpha val="3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Docker Swarm</a:t>
                </a:r>
                <a:r>
                  <a:rPr lang="ko-KR" altLang="en-US" sz="6000" b="1" spc="-300" dirty="0">
                    <a:solidFill>
                      <a:schemeClr val="bg2">
                        <a:lumMod val="75000"/>
                        <a:alpha val="3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을 이용한</a:t>
                </a:r>
                <a:endParaRPr lang="en-US" altLang="ko-KR" sz="60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  <a:p>
                <a:r>
                  <a:rPr lang="en-US" altLang="ko-KR" sz="6000" b="1" spc="-300" dirty="0">
                    <a:solidFill>
                      <a:schemeClr val="bg2">
                        <a:lumMod val="75000"/>
                        <a:alpha val="3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PaaS Platform </a:t>
                </a:r>
                <a:r>
                  <a:rPr lang="ko-KR" altLang="en-US" sz="6000" b="1" spc="-300" dirty="0">
                    <a:solidFill>
                      <a:schemeClr val="bg2">
                        <a:lumMod val="75000"/>
                        <a:alpha val="3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구축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2758E6-6135-4BD4-8730-67008E1960BD}"/>
                  </a:ext>
                </a:extLst>
              </p:cNvPr>
              <p:cNvSpPr txBox="1"/>
              <p:nvPr/>
            </p:nvSpPr>
            <p:spPr>
              <a:xfrm>
                <a:off x="731755" y="320734"/>
                <a:ext cx="8369343" cy="2977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0" b="1" spc="-300" dirty="0">
                    <a:solidFill>
                      <a:srgbClr val="3FB577">
                        <a:alpha val="70000"/>
                      </a:srgb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KVM</a:t>
                </a:r>
                <a:r>
                  <a:rPr lang="ko-KR" altLang="en-US" sz="6000" b="1" spc="-300" dirty="0">
                    <a:solidFill>
                      <a:srgbClr val="3FB577">
                        <a:alpha val="70000"/>
                      </a:srgb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과 </a:t>
                </a:r>
                <a:endParaRPr lang="en-US" altLang="ko-KR" sz="6000" b="1" spc="-300" dirty="0">
                  <a:solidFill>
                    <a:srgbClr val="3FB577">
                      <a:alpha val="7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  <a:p>
                <a:r>
                  <a:rPr lang="en-US" altLang="ko-KR" sz="6000" b="1" spc="-300" dirty="0">
                    <a:solidFill>
                      <a:srgbClr val="3FB577">
                        <a:alpha val="70000"/>
                      </a:srgb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Docker Swarm</a:t>
                </a:r>
                <a:r>
                  <a:rPr lang="ko-KR" altLang="en-US" sz="6000" b="1" spc="-300" dirty="0">
                    <a:solidFill>
                      <a:srgbClr val="3FB577">
                        <a:alpha val="70000"/>
                      </a:srgb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을 이용한</a:t>
                </a:r>
                <a:endParaRPr lang="en-US" altLang="ko-KR" sz="6000" b="1" spc="-300" dirty="0">
                  <a:solidFill>
                    <a:srgbClr val="3FB577">
                      <a:alpha val="7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  <a:p>
                <a:r>
                  <a:rPr lang="en-US" altLang="ko-KR" sz="6000" b="1" spc="-300" dirty="0">
                    <a:solidFill>
                      <a:srgbClr val="3FB577">
                        <a:alpha val="70000"/>
                      </a:srgb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PaaS</a:t>
                </a:r>
                <a:r>
                  <a:rPr lang="ko-KR" altLang="en-US" sz="6000" b="1" spc="-300" dirty="0">
                    <a:solidFill>
                      <a:srgbClr val="3FB577">
                        <a:alpha val="70000"/>
                      </a:srgb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6000" b="1" spc="-300" dirty="0">
                    <a:solidFill>
                      <a:srgbClr val="3FB577">
                        <a:alpha val="70000"/>
                      </a:srgb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Platform</a:t>
                </a:r>
                <a:r>
                  <a:rPr lang="ko-KR" altLang="en-US" sz="6000" b="1" spc="-300" dirty="0">
                    <a:solidFill>
                      <a:srgbClr val="3FB577">
                        <a:alpha val="70000"/>
                      </a:srgb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구축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B7B476-96C9-4612-B48A-99B801A3A2A9}"/>
                </a:ext>
              </a:extLst>
            </p:cNvPr>
            <p:cNvSpPr txBox="1"/>
            <p:nvPr/>
          </p:nvSpPr>
          <p:spPr>
            <a:xfrm>
              <a:off x="426459" y="4576875"/>
              <a:ext cx="2323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Project Aloe</a:t>
              </a:r>
              <a:endParaRPr lang="ko-KR" altLang="en-US" sz="24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8F4CFFB7-EF95-4846-B5A5-EB4CFAD3E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0" b="6746"/>
          <a:stretch/>
        </p:blipFill>
        <p:spPr>
          <a:xfrm>
            <a:off x="8943318" y="1825674"/>
            <a:ext cx="2347622" cy="223098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66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525621" y="217720"/>
            <a:ext cx="3389966" cy="6663363"/>
            <a:chOff x="7518016" y="367754"/>
            <a:chExt cx="3389966" cy="6663363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082895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5">
                      <a:lumMod val="60000"/>
                      <a:lumOff val="40000"/>
                      <a:alpha val="20000"/>
                    </a:schemeClr>
                  </a:solidFill>
                  <a:ea typeface="+mj-ea"/>
                </a:rPr>
                <a:t>3</a:t>
              </a:r>
              <a:endParaRPr lang="ko-KR" altLang="en-US" sz="41300" spc="-150" dirty="0">
                <a:solidFill>
                  <a:schemeClr val="accent5">
                    <a:lumMod val="60000"/>
                    <a:lumOff val="40000"/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18016" y="367754"/>
              <a:ext cx="3082895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rgbClr val="3FB577">
                      <a:alpha val="60000"/>
                    </a:srgbClr>
                  </a:solidFill>
                  <a:ea typeface="+mj-ea"/>
                </a:rPr>
                <a:t>3</a:t>
              </a:r>
              <a:endParaRPr lang="ko-KR" altLang="en-US" sz="41300" spc="-150" dirty="0">
                <a:solidFill>
                  <a:srgbClr val="3FB577">
                    <a:alpha val="60000"/>
                  </a:srgb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036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>
                <a:solidFill>
                  <a:schemeClr val="tx2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기본 구상도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13959" y="3090072"/>
            <a:ext cx="19111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Project Aloe : PaaS Platform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5132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3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613807" cy="753359"/>
              <a:chOff x="1188881" y="351819"/>
              <a:chExt cx="1613807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227591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03 </a:t>
                </a:r>
                <a:r>
                  <a:rPr lang="ko-KR" altLang="en-US" sz="1200" dirty="0"/>
                  <a:t>기본 구상도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613807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프로젝트 준비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693216" y="2040873"/>
            <a:ext cx="1088453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 프로그램</a:t>
            </a:r>
            <a:endParaRPr lang="en-US" altLang="ko-KR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1. 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Vmware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Workstation 16 -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가상화 환경에서 서버를 구축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2. PuTTY(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SuperPuTTy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 – SSH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및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Telnet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접속 용도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3. Notepad++ -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웹서버의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Index.html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파일 작성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 이미지</a:t>
            </a:r>
            <a:endParaRPr lang="en-US" altLang="ko-K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AutoNum type="arabicPeriod"/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CentOS-7-x86_64-DVD-2009.iso</a:t>
            </a:r>
          </a:p>
          <a:p>
            <a:pPr marL="342900" indent="-342900">
              <a:buAutoNum type="arabicPeriod"/>
              <a:defRPr/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2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 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Virt-bulider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를 이용한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Centos 7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클라우드 이미지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88071" y="992955"/>
            <a:ext cx="4407828" cy="354975"/>
            <a:chOff x="788071" y="992955"/>
            <a:chExt cx="4407828" cy="35497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2B020C-B635-42C4-B156-3C94F433793B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사용 프로그램 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860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3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2111736" cy="753359"/>
              <a:chOff x="1188881" y="351819"/>
              <a:chExt cx="2111736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227591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03 </a:t>
                </a:r>
                <a:r>
                  <a:rPr lang="ko-KR" altLang="en-US" sz="1200" dirty="0"/>
                  <a:t>기본 구상도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2111736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기본 토폴로지 구성</a:t>
                </a:r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3"/>
          <a:stretch/>
        </p:blipFill>
        <p:spPr>
          <a:xfrm>
            <a:off x="339967" y="2063073"/>
            <a:ext cx="6069499" cy="36093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endPos="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6663724" y="3087129"/>
            <a:ext cx="5685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각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KVM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과 인스턴스들은 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Docker Swarm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을 통해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Cluster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구성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서비스는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KVM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인스턴스 위에 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Docker Container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를 올려서 제공하는 방식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KVM1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에서는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WordPress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서비스를 제공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KVM2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에서는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RDS(DB)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서비스 및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Web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서비스를 제공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endParaRPr lang="ko-KR" altLang="en-US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788071" y="992955"/>
            <a:ext cx="4407828" cy="354975"/>
            <a:chOff x="788071" y="992955"/>
            <a:chExt cx="4407828" cy="3549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2B020C-B635-42C4-B156-3C94F433793B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토폴로지 구성도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952219" y="2219287"/>
            <a:ext cx="1873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토폴로지 구성</a:t>
            </a:r>
          </a:p>
        </p:txBody>
      </p:sp>
    </p:spTree>
    <p:extLst>
      <p:ext uri="{BB962C8B-B14F-4D97-AF65-F5344CB8AC3E}">
        <p14:creationId xmlns:p14="http://schemas.microsoft.com/office/powerpoint/2010/main" val="20505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3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86711" cy="753359"/>
              <a:chOff x="1188881" y="351819"/>
              <a:chExt cx="1886711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227591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03 </a:t>
                </a:r>
                <a:r>
                  <a:rPr lang="ko-KR" altLang="en-US" sz="1200" dirty="0"/>
                  <a:t>기본 구상도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86711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기본 인프라 구성</a:t>
                </a: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788071" y="827939"/>
            <a:ext cx="4407828" cy="354975"/>
            <a:chOff x="788071" y="992955"/>
            <a:chExt cx="4407828" cy="3549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2B020C-B635-42C4-B156-3C94F433793B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서버 별 역할 및 기능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653734" y="1354412"/>
            <a:ext cx="10884532" cy="527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KVM1,KVM2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-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서비스 생성시 인스턴스를 생성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-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각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KVM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들은 생성된 인스턴스들과 클러스터를 구축함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-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매니저로 설정되며 각 인스턴스에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Yml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파일을 통해 컨테이너 배포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-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Grafana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Prometheus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를 통해 인스턴스와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DB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상태 모니터링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-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Ansible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을 통해 연결된 인스턴스들에 전체 명령 가능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 DB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-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유저의 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가입정보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및 서비스 목록을 저장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-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저장된 정보를 통해 웹서비스에서 서비스 생성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삭제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유저 관리 등에 사용함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-KVM1,2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와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Web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에서만 접속이 가능함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3. Web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-Html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과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PHP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를 통해 웹 서비스를 제공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-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SSHpass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를 통해 각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KVM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에게 명령 전달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-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mod_security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를 통해 비 허가된 접근을 차단함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01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3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86711" cy="753359"/>
              <a:chOff x="1188881" y="351819"/>
              <a:chExt cx="1886711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227591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03 </a:t>
                </a:r>
                <a:r>
                  <a:rPr lang="ko-KR" altLang="en-US" sz="1200" dirty="0"/>
                  <a:t>기본 구상도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86711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기본 인프라 구성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824C4E2-55B1-4A1D-94AA-A59B5CCC23B6}"/>
              </a:ext>
            </a:extLst>
          </p:cNvPr>
          <p:cNvSpPr txBox="1"/>
          <p:nvPr/>
        </p:nvSpPr>
        <p:spPr>
          <a:xfrm>
            <a:off x="774144" y="4996622"/>
            <a:ext cx="4826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Web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서버에는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Mod_security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가 설치되어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“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//”, “\/”, “.”, “%00”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등 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우회 공격용  스트링을 제거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POST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로 한글 문자열 전송을 막는 문제 발생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&gt;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active_role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의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40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번파일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37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번라인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ARGS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룰을 주석처리 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88071" y="827939"/>
            <a:ext cx="4407828" cy="354975"/>
            <a:chOff x="788071" y="992955"/>
            <a:chExt cx="4407828" cy="3549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2B020C-B635-42C4-B156-3C94F433793B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서버 별 역할 및 기능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AE12FAC-9330-47F5-9261-C243BC52A439}"/>
              </a:ext>
            </a:extLst>
          </p:cNvPr>
          <p:cNvSpPr txBox="1"/>
          <p:nvPr/>
        </p:nvSpPr>
        <p:spPr>
          <a:xfrm>
            <a:off x="930637" y="1298027"/>
            <a:ext cx="2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기타 기능 설명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24904-58FC-4E50-8272-36555C3F89D1}"/>
              </a:ext>
            </a:extLst>
          </p:cNvPr>
          <p:cNvSpPr txBox="1"/>
          <p:nvPr/>
        </p:nvSpPr>
        <p:spPr>
          <a:xfrm>
            <a:off x="6599731" y="4820191"/>
            <a:ext cx="51375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Db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정보와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kvm1,2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의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IP, Root Password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는 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모두 환경변수로 불러오도록 설정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만약 페이지의 코드가 누출되더라도 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서버의 주요정보들이 빠져나가지 않기 위함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215A72C-382D-4630-BCA5-5332FA38121D}"/>
              </a:ext>
            </a:extLst>
          </p:cNvPr>
          <p:cNvCxnSpPr>
            <a:cxnSpLocks/>
          </p:cNvCxnSpPr>
          <p:nvPr/>
        </p:nvCxnSpPr>
        <p:spPr>
          <a:xfrm>
            <a:off x="5879976" y="1713011"/>
            <a:ext cx="0" cy="4625353"/>
          </a:xfrm>
          <a:prstGeom prst="line">
            <a:avLst/>
          </a:prstGeom>
          <a:ln w="38100">
            <a:solidFill>
              <a:schemeClr val="tx1">
                <a:alpha val="5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B58A6D9-AB28-4167-830D-DCC35FFE1C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2" b="31605"/>
          <a:stretch/>
        </p:blipFill>
        <p:spPr>
          <a:xfrm>
            <a:off x="1134604" y="4068961"/>
            <a:ext cx="3194870" cy="8270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5D8CB6-9687-475F-A768-AD6FC9B78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97" y="1783063"/>
            <a:ext cx="2395152" cy="1936773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F7F7CFEB-71DD-4B8F-9D5C-23E33BEF2F62}"/>
              </a:ext>
            </a:extLst>
          </p:cNvPr>
          <p:cNvGrpSpPr/>
          <p:nvPr/>
        </p:nvGrpSpPr>
        <p:grpSpPr>
          <a:xfrm>
            <a:off x="6827811" y="1846697"/>
            <a:ext cx="3938012" cy="1732618"/>
            <a:chOff x="6827811" y="1659777"/>
            <a:chExt cx="3938012" cy="173261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670B3CB-C619-4913-848E-A714AD658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9708" y="1659777"/>
              <a:ext cx="2854219" cy="134172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8B08B3-E60D-4116-A197-917BADDD8678}"/>
                </a:ext>
              </a:extLst>
            </p:cNvPr>
            <p:cNvSpPr txBox="1"/>
            <p:nvPr/>
          </p:nvSpPr>
          <p:spPr>
            <a:xfrm>
              <a:off x="6827811" y="3053841"/>
              <a:ext cx="3938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en-US" altLang="ko-KR" sz="1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httpd.conf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파일에서 환경변수 선언 예시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11DA9F3-3844-4AC0-994C-848343FA8A5F}"/>
              </a:ext>
            </a:extLst>
          </p:cNvPr>
          <p:cNvGrpSpPr/>
          <p:nvPr/>
        </p:nvGrpSpPr>
        <p:grpSpPr>
          <a:xfrm>
            <a:off x="7236628" y="3828140"/>
            <a:ext cx="3053837" cy="812131"/>
            <a:chOff x="7236628" y="3629358"/>
            <a:chExt cx="3053837" cy="81213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7826BDB-2EC9-44E5-9CDB-11FC34A75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6628" y="3629358"/>
              <a:ext cx="2987299" cy="35055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E850F1-40FF-4E8A-BBD8-C8A47EC09D27}"/>
                </a:ext>
              </a:extLst>
            </p:cNvPr>
            <p:cNvSpPr txBox="1"/>
            <p:nvPr/>
          </p:nvSpPr>
          <p:spPr>
            <a:xfrm>
              <a:off x="7303168" y="4102935"/>
              <a:ext cx="29872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&lt;PHP</a:t>
              </a:r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에서 환경변수 사용 예시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99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3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86711" cy="753359"/>
              <a:chOff x="1188881" y="351819"/>
              <a:chExt cx="1886711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227591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03 </a:t>
                </a:r>
                <a:r>
                  <a:rPr lang="ko-KR" altLang="en-US" sz="1200" dirty="0"/>
                  <a:t>기본 구상도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86711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기본 인프라 구성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824C4E2-55B1-4A1D-94AA-A59B5CCC23B6}"/>
              </a:ext>
            </a:extLst>
          </p:cNvPr>
          <p:cNvSpPr txBox="1"/>
          <p:nvPr/>
        </p:nvSpPr>
        <p:spPr>
          <a:xfrm>
            <a:off x="562990" y="3009588"/>
            <a:ext cx="10713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서비스를 생성시에 자동적으로 쉘 스크립트를 통해서 내부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IP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와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Port Forward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될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IP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를 할당하게 되며</a:t>
            </a:r>
          </a:p>
          <a:p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 랜덤한포트가 인스턴스와 연결되고 해당 포트를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Port Forward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하여 외부에서 접근하는 방식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788071" y="827939"/>
            <a:ext cx="4407828" cy="354975"/>
            <a:chOff x="788071" y="992955"/>
            <a:chExt cx="4407828" cy="3549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2B020C-B635-42C4-B156-3C94F433793B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서버 별 역할 및 기능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0E1FBE5-6909-49C0-822B-1A9514F9D85F}"/>
              </a:ext>
            </a:extLst>
          </p:cNvPr>
          <p:cNvSpPr txBox="1"/>
          <p:nvPr/>
        </p:nvSpPr>
        <p:spPr>
          <a:xfrm>
            <a:off x="930637" y="1298027"/>
            <a:ext cx="2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기타 기능 설명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EC4E8-211B-4DF7-8CD2-46C42B0A1567}"/>
              </a:ext>
            </a:extLst>
          </p:cNvPr>
          <p:cNvSpPr txBox="1"/>
          <p:nvPr/>
        </p:nvSpPr>
        <p:spPr>
          <a:xfrm>
            <a:off x="868551" y="5732162"/>
            <a:ext cx="7344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모든 서버는 </a:t>
            </a:r>
            <a:r>
              <a:rPr lang="en-US" altLang="ko-KR" sz="16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firewalld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가 작동되고있으며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필요한 포트만 열어주어 사용함</a:t>
            </a:r>
          </a:p>
          <a:p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 (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인스턴스는 꺼진 상태로 설정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AB8A47-4A8F-44D4-9AC7-56903946C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16" y="1755521"/>
            <a:ext cx="10959548" cy="1085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BB8068-A9A3-4253-8025-576FA789BC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31" b="56200"/>
          <a:stretch/>
        </p:blipFill>
        <p:spPr>
          <a:xfrm>
            <a:off x="539236" y="3762902"/>
            <a:ext cx="4009009" cy="15024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864589-2585-46CE-A912-94EC2E441E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9" r="-1630" b="28226"/>
          <a:stretch/>
        </p:blipFill>
        <p:spPr>
          <a:xfrm>
            <a:off x="5371234" y="3762902"/>
            <a:ext cx="6281530" cy="162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1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3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86711" cy="753359"/>
              <a:chOff x="1188881" y="351819"/>
              <a:chExt cx="1886711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227591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03 </a:t>
                </a:r>
                <a:r>
                  <a:rPr lang="ko-KR" altLang="en-US" sz="1200" dirty="0"/>
                  <a:t>기본 구상도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86711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기본 인프라 구성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DE9F7F2-249A-414E-B31E-5BC87D4CA0DD}"/>
              </a:ext>
            </a:extLst>
          </p:cNvPr>
          <p:cNvSpPr txBox="1"/>
          <p:nvPr/>
        </p:nvSpPr>
        <p:spPr>
          <a:xfrm>
            <a:off x="687652" y="1180962"/>
            <a:ext cx="444418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KVM1</a:t>
            </a:r>
          </a:p>
          <a:p>
            <a:pPr algn="ctr">
              <a:defRPr/>
            </a:pPr>
            <a:r>
              <a:rPr lang="en-US" altLang="ko-KR" sz="1800" b="1" dirty="0">
                <a:solidFill>
                  <a:srgbClr val="E4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1800" b="1" dirty="0">
                <a:solidFill>
                  <a:srgbClr val="E4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서버 스펙</a:t>
            </a:r>
            <a:r>
              <a:rPr lang="en-US" altLang="ko-KR" sz="1800" b="1" dirty="0">
                <a:solidFill>
                  <a:srgbClr val="E4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1800" b="1" dirty="0">
                <a:solidFill>
                  <a:srgbClr val="E4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endParaRPr lang="en-US" altLang="ko-KR" sz="1800" b="1" dirty="0">
              <a:solidFill>
                <a:srgbClr val="E41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ctr">
              <a:defRPr/>
            </a:pPr>
            <a:endParaRPr lang="en-US" altLang="ko-KR" sz="18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Name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KVM1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CPU : 2,3 (VT-X/EPT, AMD-V/RVI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활성화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RAM : 16G(16384)</a:t>
            </a:r>
            <a:b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</a:b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DISK : 50G,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추가 디스크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100G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OS : Centos 7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Image : CentOS-7-x86_64-DVD-2009.iso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Interface : Bridge, Host-only (VMnet1)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IP :  10.1.1.11/8, 192.168.1.11/24</a:t>
            </a:r>
          </a:p>
          <a:p>
            <a:pPr>
              <a:defRPr/>
            </a:pPr>
            <a:endParaRPr lang="en-US" altLang="ko-KR" sz="18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주요 설치</a:t>
            </a:r>
            <a:r>
              <a:rPr lang="ko-KR" altLang="en-US" sz="18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패키지</a:t>
            </a:r>
            <a:endParaRPr lang="en-US" altLang="ko-KR" sz="18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   KVM,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Docker, Docker-Compose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 -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가상화 환경 구성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 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Grafana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Prometheus 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-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모니터링 페이지 구성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Ansible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Expect 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-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Ansible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환경 구성</a:t>
            </a:r>
            <a:endParaRPr lang="en-US" altLang="ko-KR" sz="14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CDCD378-3298-4E55-AAFB-83E230202916}"/>
              </a:ext>
            </a:extLst>
          </p:cNvPr>
          <p:cNvCxnSpPr>
            <a:cxnSpLocks/>
          </p:cNvCxnSpPr>
          <p:nvPr/>
        </p:nvCxnSpPr>
        <p:spPr>
          <a:xfrm>
            <a:off x="5879976" y="1713011"/>
            <a:ext cx="0" cy="4625353"/>
          </a:xfrm>
          <a:prstGeom prst="line">
            <a:avLst/>
          </a:prstGeom>
          <a:ln w="38100">
            <a:solidFill>
              <a:schemeClr val="tx1">
                <a:alpha val="5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2B020C-B635-42C4-B156-3C94F433793B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KVM 1, KVM2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E9F7F2-249A-414E-B31E-5BC87D4CA0DD}"/>
              </a:ext>
            </a:extLst>
          </p:cNvPr>
          <p:cNvSpPr txBox="1"/>
          <p:nvPr/>
        </p:nvSpPr>
        <p:spPr>
          <a:xfrm>
            <a:off x="6741289" y="1180962"/>
            <a:ext cx="4496512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KVM2</a:t>
            </a:r>
          </a:p>
          <a:p>
            <a:pPr algn="ctr">
              <a:defRPr/>
            </a:pPr>
            <a:r>
              <a:rPr lang="en-US" altLang="ko-KR" sz="1800" b="1" dirty="0">
                <a:solidFill>
                  <a:srgbClr val="E4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1800" b="1" dirty="0">
                <a:solidFill>
                  <a:srgbClr val="E4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서버 스펙</a:t>
            </a:r>
            <a:r>
              <a:rPr lang="en-US" altLang="ko-KR" sz="1800" b="1" dirty="0">
                <a:solidFill>
                  <a:srgbClr val="E4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1800" b="1" dirty="0">
                <a:solidFill>
                  <a:srgbClr val="E4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endParaRPr lang="en-US" altLang="ko-KR" sz="1800" b="1" dirty="0">
              <a:solidFill>
                <a:srgbClr val="E41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ctr">
              <a:defRPr/>
            </a:pPr>
            <a:endParaRPr lang="en-US" altLang="ko-KR" sz="18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Name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KVM2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CPU : 2,3 (VT-X/EPT, AMD-V/RVI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활성화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RAM : 16G(16384)</a:t>
            </a:r>
            <a:b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</a:b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DISK : 50G,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추가 디스크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100G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OS : Centos 7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Image : CentOS-7-x86_64-DVD-2009.iso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Interface : Bridge, Host-only (VMnet1)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IP :  10.1.1.12/8, 192.168.1.12/24</a:t>
            </a:r>
          </a:p>
          <a:p>
            <a:pPr>
              <a:defRPr/>
            </a:pPr>
            <a:endParaRPr lang="en-US" altLang="ko-KR" sz="18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주요 설치</a:t>
            </a:r>
            <a:r>
              <a:rPr lang="ko-KR" altLang="en-US" sz="18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패키지</a:t>
            </a:r>
            <a:endParaRPr lang="en-US" altLang="ko-KR" sz="18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   KVM,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Docker, Docker-Compose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 -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가상화 환경 구성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 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Grafana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Prometheus 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-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모니터링 페이지 구성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Ansible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Expect 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-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Ansible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환경 구성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750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07447" y="136981"/>
            <a:ext cx="11640841" cy="1009128"/>
            <a:chOff x="207447" y="136981"/>
            <a:chExt cx="11640841" cy="1009128"/>
          </a:xfrm>
        </p:grpSpPr>
        <p:sp>
          <p:nvSpPr>
            <p:cNvPr id="13" name="직사각형 12"/>
            <p:cNvSpPr/>
            <p:nvPr/>
          </p:nvSpPr>
          <p:spPr>
            <a:xfrm>
              <a:off x="207447" y="136981"/>
              <a:ext cx="723190" cy="592266"/>
            </a:xfrm>
            <a:prstGeom prst="rect">
              <a:avLst/>
            </a:prstGeom>
            <a:solidFill>
              <a:srgbClr val="5DC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14B7FB2-DB5D-478D-8C9F-DA323FF447E3}"/>
                </a:ext>
              </a:extLst>
            </p:cNvPr>
            <p:cNvGrpSpPr/>
            <p:nvPr/>
          </p:nvGrpSpPr>
          <p:grpSpPr>
            <a:xfrm>
              <a:off x="432765" y="153074"/>
              <a:ext cx="11415523" cy="691853"/>
              <a:chOff x="490138" y="264113"/>
              <a:chExt cx="11365164" cy="841065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1188881" y="273124"/>
                <a:ext cx="10666421" cy="0"/>
              </a:xfrm>
              <a:prstGeom prst="line">
                <a:avLst/>
              </a:prstGeom>
              <a:ln w="19050">
                <a:solidFill>
                  <a:srgbClr val="3FB57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90138" y="264113"/>
                <a:ext cx="259302" cy="710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</a:rPr>
                  <a:t>3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5" name="그룹 14"/>
              <p:cNvGrpSpPr/>
              <p:nvPr/>
            </p:nvGrpSpPr>
            <p:grpSpPr>
              <a:xfrm>
                <a:off x="1188881" y="351819"/>
                <a:ext cx="1886711" cy="753359"/>
                <a:chOff x="1188881" y="351819"/>
                <a:chExt cx="1886711" cy="753359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1188881" y="351819"/>
                  <a:ext cx="1227591" cy="3367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03 </a:t>
                  </a:r>
                  <a:r>
                    <a:rPr lang="ko-KR" altLang="en-US" sz="1200" dirty="0"/>
                    <a:t>기본 구상도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188881" y="581362"/>
                  <a:ext cx="1886711" cy="523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200" dirty="0">
                      <a:latin typeface="가비아 솔미체" panose="02020603020101020101" pitchFamily="18" charset="-127"/>
                      <a:ea typeface="가비아 솔미체" panose="02020603020101020101" pitchFamily="18" charset="-127"/>
                    </a:rPr>
                    <a:t>기본 인프라 구성</a:t>
                  </a: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562990" y="791134"/>
              <a:ext cx="4407828" cy="354975"/>
              <a:chOff x="788071" y="992955"/>
              <a:chExt cx="4407828" cy="354975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704198D-DD23-4151-BA17-2620D6A5F1FE}"/>
                  </a:ext>
                </a:extLst>
              </p:cNvPr>
              <p:cNvSpPr/>
              <p:nvPr/>
            </p:nvSpPr>
            <p:spPr>
              <a:xfrm>
                <a:off x="788071" y="992955"/>
                <a:ext cx="45719" cy="354975"/>
              </a:xfrm>
              <a:prstGeom prst="rect">
                <a:avLst/>
              </a:prstGeom>
              <a:solidFill>
                <a:srgbClr val="3FB5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2B020C-B635-42C4-B156-3C94F433793B}"/>
                  </a:ext>
                </a:extLst>
              </p:cNvPr>
              <p:cNvSpPr txBox="1"/>
              <p:nvPr/>
            </p:nvSpPr>
            <p:spPr>
              <a:xfrm>
                <a:off x="822202" y="1009376"/>
                <a:ext cx="43736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Web, DB </a:t>
                </a:r>
                <a:r>
                  <a: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서버</a:t>
                </a:r>
                <a:endPara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DE9F7F2-249A-414E-B31E-5BC87D4CA0DD}"/>
              </a:ext>
            </a:extLst>
          </p:cNvPr>
          <p:cNvSpPr txBox="1"/>
          <p:nvPr/>
        </p:nvSpPr>
        <p:spPr>
          <a:xfrm>
            <a:off x="6570225" y="1086421"/>
            <a:ext cx="444418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</a:t>
            </a:r>
          </a:p>
          <a:p>
            <a:pPr algn="ctr">
              <a:defRPr/>
            </a:pPr>
            <a:r>
              <a:rPr lang="en-US" altLang="ko-KR" sz="1800" b="1" dirty="0">
                <a:solidFill>
                  <a:srgbClr val="E4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1800" b="1" dirty="0">
                <a:solidFill>
                  <a:srgbClr val="E4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서버 스펙</a:t>
            </a:r>
            <a:r>
              <a:rPr lang="en-US" altLang="ko-KR" sz="1800" b="1" dirty="0">
                <a:solidFill>
                  <a:srgbClr val="E4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1800" b="1" dirty="0">
                <a:solidFill>
                  <a:srgbClr val="E4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endParaRPr lang="en-US" altLang="ko-KR" sz="1800" b="1" dirty="0">
              <a:solidFill>
                <a:srgbClr val="E41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ctr">
              <a:defRPr/>
            </a:pPr>
            <a:endParaRPr lang="en-US" altLang="ko-KR" sz="18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Name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DB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CPU : 2,1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RAM : 2G(2048)</a:t>
            </a:r>
            <a:b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</a:b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DISK : 150G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OS : Centos 7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Image : CentOS-7-x86_64-DVD-2009.iso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Interface : Bridge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IP :  10.1.1.4/8</a:t>
            </a:r>
            <a:endParaRPr lang="en-US" altLang="ko-KR" sz="18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주요 설치</a:t>
            </a:r>
            <a:r>
              <a:rPr lang="ko-KR" altLang="en-US" sz="18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패키지</a:t>
            </a:r>
            <a:endParaRPr lang="en-US" altLang="ko-KR" sz="18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   </a:t>
            </a:r>
            <a:r>
              <a:rPr lang="en-US" altLang="ko-KR" sz="18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MariaDB</a:t>
            </a:r>
            <a:r>
              <a:rPr lang="en-US" altLang="ko-KR" sz="1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10.4.1.8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 -DB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환경 제공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 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Mysql_Exporter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-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모니터링 페이지에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DB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리소스 전송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CDCD378-3298-4E55-AAFB-83E230202916}"/>
              </a:ext>
            </a:extLst>
          </p:cNvPr>
          <p:cNvCxnSpPr>
            <a:cxnSpLocks/>
          </p:cNvCxnSpPr>
          <p:nvPr/>
        </p:nvCxnSpPr>
        <p:spPr>
          <a:xfrm>
            <a:off x="5879976" y="1713011"/>
            <a:ext cx="0" cy="4625353"/>
          </a:xfrm>
          <a:prstGeom prst="line">
            <a:avLst/>
          </a:prstGeom>
          <a:ln w="38100">
            <a:solidFill>
              <a:schemeClr val="tx1">
                <a:alpha val="5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DE9F7F2-249A-414E-B31E-5BC87D4CA0DD}"/>
              </a:ext>
            </a:extLst>
          </p:cNvPr>
          <p:cNvSpPr txBox="1"/>
          <p:nvPr/>
        </p:nvSpPr>
        <p:spPr>
          <a:xfrm>
            <a:off x="693216" y="1086421"/>
            <a:ext cx="449651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Web</a:t>
            </a:r>
          </a:p>
          <a:p>
            <a:pPr algn="ctr">
              <a:defRPr/>
            </a:pPr>
            <a:r>
              <a:rPr lang="en-US" altLang="ko-KR" sz="1800" b="1" dirty="0">
                <a:solidFill>
                  <a:srgbClr val="E4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1800" b="1" dirty="0">
                <a:solidFill>
                  <a:srgbClr val="E4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서버 스펙</a:t>
            </a:r>
            <a:r>
              <a:rPr lang="en-US" altLang="ko-KR" sz="1800" b="1" dirty="0">
                <a:solidFill>
                  <a:srgbClr val="E4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1800" b="1" dirty="0">
                <a:solidFill>
                  <a:srgbClr val="E4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endParaRPr lang="en-US" altLang="ko-KR" sz="1800" b="1" dirty="0">
              <a:solidFill>
                <a:srgbClr val="E41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ctr">
              <a:defRPr/>
            </a:pPr>
            <a:endParaRPr lang="en-US" altLang="ko-KR" sz="18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Name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Web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CPU : 2,3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RAM : 4G(4096)</a:t>
            </a:r>
            <a:b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</a:b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DISK : 20G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OS : Centos 7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Image : CentOS-7-x86_64-DVD-2009.iso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Interface : Bridge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IP :  10.1.1.5/8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8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주요 설치</a:t>
            </a:r>
            <a:r>
              <a:rPr lang="ko-KR" altLang="en-US" sz="18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패키지</a:t>
            </a:r>
            <a:endParaRPr lang="en-US" altLang="ko-KR" sz="18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   </a:t>
            </a:r>
            <a:r>
              <a:rPr lang="en-US" altLang="ko-KR" sz="18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Httpd</a:t>
            </a:r>
            <a:r>
              <a:rPr lang="en-US" altLang="ko-KR" sz="1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PHP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 -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웹서비스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제공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 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SSHPass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-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서비스 생성을 위한 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쉘스크립트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실행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Mod_Security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-Web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방화벽 구축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957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55"/>
          <a:stretch/>
        </p:blipFill>
        <p:spPr>
          <a:xfrm>
            <a:off x="7100359" y="5390665"/>
            <a:ext cx="3706783" cy="11356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2" r="14296" b="-1"/>
          <a:stretch/>
        </p:blipFill>
        <p:spPr>
          <a:xfrm>
            <a:off x="7172577" y="3120845"/>
            <a:ext cx="3562348" cy="17591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73" b="-2396"/>
          <a:stretch/>
        </p:blipFill>
        <p:spPr>
          <a:xfrm>
            <a:off x="7240770" y="1509858"/>
            <a:ext cx="3425963" cy="1018804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07447" y="136981"/>
            <a:ext cx="11640841" cy="1009128"/>
            <a:chOff x="207447" y="136981"/>
            <a:chExt cx="11640841" cy="1009128"/>
          </a:xfrm>
        </p:grpSpPr>
        <p:sp>
          <p:nvSpPr>
            <p:cNvPr id="20" name="직사각형 19"/>
            <p:cNvSpPr/>
            <p:nvPr/>
          </p:nvSpPr>
          <p:spPr>
            <a:xfrm>
              <a:off x="207447" y="136981"/>
              <a:ext cx="723190" cy="592266"/>
            </a:xfrm>
            <a:prstGeom prst="rect">
              <a:avLst/>
            </a:prstGeom>
            <a:solidFill>
              <a:srgbClr val="5DC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14B7FB2-DB5D-478D-8C9F-DA323FF447E3}"/>
                </a:ext>
              </a:extLst>
            </p:cNvPr>
            <p:cNvGrpSpPr/>
            <p:nvPr/>
          </p:nvGrpSpPr>
          <p:grpSpPr>
            <a:xfrm>
              <a:off x="432765" y="153074"/>
              <a:ext cx="11415523" cy="691853"/>
              <a:chOff x="490138" y="264113"/>
              <a:chExt cx="11365164" cy="841065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1188881" y="273124"/>
                <a:ext cx="10666421" cy="0"/>
              </a:xfrm>
              <a:prstGeom prst="line">
                <a:avLst/>
              </a:prstGeom>
              <a:ln w="19050">
                <a:solidFill>
                  <a:srgbClr val="3FB57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90138" y="264113"/>
                <a:ext cx="259302" cy="710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</a:rPr>
                  <a:t>3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1188881" y="351819"/>
                <a:ext cx="1886711" cy="753359"/>
                <a:chOff x="1188881" y="351819"/>
                <a:chExt cx="1886711" cy="753359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1188881" y="351819"/>
                  <a:ext cx="1227591" cy="3367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03 </a:t>
                  </a:r>
                  <a:r>
                    <a:rPr lang="ko-KR" altLang="en-US" sz="1200" dirty="0"/>
                    <a:t>기본 구상도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188881" y="581362"/>
                  <a:ext cx="1886711" cy="523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200" dirty="0">
                      <a:latin typeface="가비아 솔미체" panose="02020603020101020101" pitchFamily="18" charset="-127"/>
                      <a:ea typeface="가비아 솔미체" panose="02020603020101020101" pitchFamily="18" charset="-127"/>
                    </a:rPr>
                    <a:t>기본 인프라 구성</a:t>
                  </a:r>
                </a:p>
              </p:txBody>
            </p:sp>
          </p:grpSp>
        </p:grpSp>
        <p:grpSp>
          <p:nvGrpSpPr>
            <p:cNvPr id="22" name="그룹 21"/>
            <p:cNvGrpSpPr/>
            <p:nvPr/>
          </p:nvGrpSpPr>
          <p:grpSpPr>
            <a:xfrm>
              <a:off x="562990" y="791134"/>
              <a:ext cx="1935114" cy="354975"/>
              <a:chOff x="788071" y="992955"/>
              <a:chExt cx="1935114" cy="354975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704198D-DD23-4151-BA17-2620D6A5F1FE}"/>
                  </a:ext>
                </a:extLst>
              </p:cNvPr>
              <p:cNvSpPr/>
              <p:nvPr/>
            </p:nvSpPr>
            <p:spPr>
              <a:xfrm>
                <a:off x="788071" y="992955"/>
                <a:ext cx="45719" cy="354975"/>
              </a:xfrm>
              <a:prstGeom prst="rect">
                <a:avLst/>
              </a:prstGeom>
              <a:solidFill>
                <a:srgbClr val="3FB5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2B020C-B635-42C4-B156-3C94F433793B}"/>
                  </a:ext>
                </a:extLst>
              </p:cNvPr>
              <p:cNvSpPr txBox="1"/>
              <p:nvPr/>
            </p:nvSpPr>
            <p:spPr>
              <a:xfrm>
                <a:off x="822203" y="1009376"/>
                <a:ext cx="190098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DB table </a:t>
                </a:r>
                <a:r>
                  <a: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구성</a:t>
                </a:r>
                <a:endPara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7" name="직사각형 6"/>
          <p:cNvSpPr/>
          <p:nvPr/>
        </p:nvSpPr>
        <p:spPr>
          <a:xfrm>
            <a:off x="1069984" y="2159330"/>
            <a:ext cx="4229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KVM1,2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정보가 담겨있는 테이블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102910" y="1724554"/>
            <a:ext cx="1362269" cy="345233"/>
          </a:xfrm>
          <a:prstGeom prst="roundRect">
            <a:avLst/>
          </a:prstGeom>
          <a:solidFill>
            <a:srgbClr val="91AFC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Hosttbl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9984" y="3987100"/>
            <a:ext cx="4628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 인스턴스에 대한 스펙이 담겨있는 테이블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02910" y="3486669"/>
            <a:ext cx="1362269" cy="345233"/>
          </a:xfrm>
          <a:prstGeom prst="roundRect">
            <a:avLst/>
          </a:prstGeom>
          <a:solidFill>
            <a:srgbClr val="91AFC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Vmtbl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9984" y="5797753"/>
            <a:ext cx="375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사용자의 정보가 담겨져 있는 테이블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02910" y="5375300"/>
            <a:ext cx="1362269" cy="345233"/>
          </a:xfrm>
          <a:prstGeom prst="roundRect">
            <a:avLst/>
          </a:prstGeom>
          <a:solidFill>
            <a:srgbClr val="91AFC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Usertbl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432765" y="5052767"/>
            <a:ext cx="10954814" cy="0"/>
          </a:xfrm>
          <a:prstGeom prst="line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32765" y="2790334"/>
            <a:ext cx="10954814" cy="0"/>
          </a:xfrm>
          <a:prstGeom prst="line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525621" y="217720"/>
            <a:ext cx="3389966" cy="6663363"/>
            <a:chOff x="7518016" y="367754"/>
            <a:chExt cx="3389966" cy="6663363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082895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5">
                      <a:lumMod val="60000"/>
                      <a:lumOff val="40000"/>
                      <a:alpha val="20000"/>
                    </a:schemeClr>
                  </a:solidFill>
                  <a:ea typeface="+mj-ea"/>
                </a:rPr>
                <a:t>4</a:t>
              </a:r>
              <a:endParaRPr lang="ko-KR" altLang="en-US" sz="41300" spc="-150" dirty="0">
                <a:solidFill>
                  <a:schemeClr val="accent5">
                    <a:lumMod val="60000"/>
                    <a:lumOff val="40000"/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18016" y="367754"/>
              <a:ext cx="3082895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rgbClr val="3FB577">
                      <a:alpha val="60000"/>
                    </a:srgbClr>
                  </a:solidFill>
                  <a:ea typeface="+mj-ea"/>
                </a:rPr>
                <a:t>4</a:t>
              </a:r>
              <a:endParaRPr lang="ko-KR" altLang="en-US" sz="41300" spc="-150" dirty="0">
                <a:solidFill>
                  <a:srgbClr val="3FB577">
                    <a:alpha val="60000"/>
                  </a:srgb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473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>
                <a:solidFill>
                  <a:schemeClr val="tx2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주요 기능 소개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13959" y="3090072"/>
            <a:ext cx="19111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Project Aloe : PaaS Platform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08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  <a:endParaRPr lang="ko-KR" altLang="en-US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rgbClr val="3FB57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3FB5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E2AEB5D-3875-472B-AE81-55BC44E00889}"/>
              </a:ext>
            </a:extLst>
          </p:cNvPr>
          <p:cNvSpPr txBox="1"/>
          <p:nvPr/>
        </p:nvSpPr>
        <p:spPr>
          <a:xfrm>
            <a:off x="2363821" y="1432443"/>
            <a:ext cx="70428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배경 및 목표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과정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기본 구성도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주요기능 소개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시연영상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마치며</a:t>
            </a: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38832" cy="753359"/>
              <a:chOff x="1188881" y="351819"/>
              <a:chExt cx="1838832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38832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회원가입 페이지</a:t>
                </a: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768628" y="1353772"/>
            <a:ext cx="2352907" cy="4427035"/>
            <a:chOff x="713914" y="1014760"/>
            <a:chExt cx="2352907" cy="442703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6" t="808" r="5144" b="18827"/>
            <a:stretch/>
          </p:blipFill>
          <p:spPr>
            <a:xfrm>
              <a:off x="713914" y="1014760"/>
              <a:ext cx="2352907" cy="4427035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92A8F5-5539-49AD-87BD-284161B10BE4}"/>
                </a:ext>
              </a:extLst>
            </p:cNvPr>
            <p:cNvSpPr/>
            <p:nvPr/>
          </p:nvSpPr>
          <p:spPr>
            <a:xfrm>
              <a:off x="1514149" y="2087817"/>
              <a:ext cx="861866" cy="35176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401123" y="2040135"/>
            <a:ext cx="2107580" cy="3990894"/>
            <a:chOff x="3834161" y="1584715"/>
            <a:chExt cx="2107580" cy="399089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30" t="11697" r="8226" b="17245"/>
            <a:stretch/>
          </p:blipFill>
          <p:spPr>
            <a:xfrm>
              <a:off x="3834161" y="1584715"/>
              <a:ext cx="2107580" cy="3969834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92A8F5-5539-49AD-87BD-284161B10BE4}"/>
                </a:ext>
              </a:extLst>
            </p:cNvPr>
            <p:cNvSpPr/>
            <p:nvPr/>
          </p:nvSpPr>
          <p:spPr>
            <a:xfrm>
              <a:off x="4434964" y="1911936"/>
              <a:ext cx="861866" cy="35176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992A8F5-5539-49AD-87BD-284161B10BE4}"/>
                </a:ext>
              </a:extLst>
            </p:cNvPr>
            <p:cNvSpPr/>
            <p:nvPr/>
          </p:nvSpPr>
          <p:spPr>
            <a:xfrm>
              <a:off x="4004030" y="5052862"/>
              <a:ext cx="1738847" cy="52274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8291" y="2922959"/>
            <a:ext cx="61443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가입시 두개의 유저 유형 중 하나를 선택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중복체크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후에 바로 가입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매니저는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웹서버에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입력해야만 가입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값은 환경변수를 이용함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Httpd.conf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 저장된  환경변수를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PHP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Getenv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통해 불러와서 사용함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8914" y="1998024"/>
            <a:ext cx="218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회원 가입 방식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55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38832" cy="753359"/>
              <a:chOff x="1188881" y="351819"/>
              <a:chExt cx="1838832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38832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회원가입 페이지</a:t>
                </a:r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82B020C-B635-42C4-B156-3C94F433793B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ID </a:t>
              </a: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중복 체크 방식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841427" y="1867146"/>
            <a:ext cx="4216323" cy="460829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0891" y="4074413"/>
            <a:ext cx="2901819" cy="19438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0687" y="4246110"/>
            <a:ext cx="25178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회원가입 정보 전송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Form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-input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박스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</a:p>
          <a:p>
            <a:pPr algn="ctr"/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 - hidden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 - hidden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Password - password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text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559716" y="1518382"/>
            <a:ext cx="2824165" cy="1847678"/>
            <a:chOff x="1741191" y="1366364"/>
            <a:chExt cx="2740131" cy="191408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741191" y="2003747"/>
              <a:ext cx="2740131" cy="1276700"/>
            </a:xfrm>
            <a:prstGeom prst="roundRect">
              <a:avLst/>
            </a:prstGeom>
            <a:solidFill>
              <a:srgbClr val="A86FD3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ID 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중복 체크 용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FORM</a:t>
              </a:r>
            </a:p>
            <a:p>
              <a:pPr algn="ctr"/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사용자가 입력한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ID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받아서 전송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27750" y="1366364"/>
              <a:ext cx="2375209" cy="38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signuppage.php</a:t>
              </a:r>
              <a:endPara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650139" y="1764449"/>
            <a:ext cx="3504074" cy="1588927"/>
            <a:chOff x="7650391" y="1621275"/>
            <a:chExt cx="3399809" cy="164603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7650391" y="1990607"/>
              <a:ext cx="3399809" cy="1276700"/>
            </a:xfrm>
            <a:prstGeom prst="roundRect">
              <a:avLst/>
            </a:prstGeom>
            <a:solidFill>
              <a:srgbClr val="A86FD3"/>
            </a:solidFill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중복된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ID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있는지 확인 후 </a:t>
              </a:r>
              <a:r>
                <a:rPr lang="en-US" altLang="ko-KR" sz="1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signupage.php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 다시 전송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중복된 경우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ID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null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값을 전송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444260" y="1621275"/>
              <a:ext cx="1812073" cy="38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idcheck.php</a:t>
              </a:r>
              <a:endPara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804078" y="4169502"/>
            <a:ext cx="3196196" cy="1594938"/>
            <a:chOff x="8144126" y="4224245"/>
            <a:chExt cx="3101092" cy="1652259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8144126" y="4593577"/>
              <a:ext cx="3101092" cy="128292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ID 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값이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null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아닌지 확인 후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회원가입 정보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등록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63906" y="4224245"/>
              <a:ext cx="1736803" cy="38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signup.php</a:t>
              </a:r>
              <a:endPara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cxnSp>
        <p:nvCxnSpPr>
          <p:cNvPr id="33" name="직선 화살표 연결선 32"/>
          <p:cNvCxnSpPr>
            <a:stCxn id="24" idx="3"/>
            <a:endCxn id="22" idx="1"/>
          </p:cNvCxnSpPr>
          <p:nvPr/>
        </p:nvCxnSpPr>
        <p:spPr>
          <a:xfrm flipV="1">
            <a:off x="4383881" y="2737172"/>
            <a:ext cx="3266258" cy="126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2" idx="1"/>
            <a:endCxn id="23" idx="3"/>
          </p:cNvCxnSpPr>
          <p:nvPr/>
        </p:nvCxnSpPr>
        <p:spPr>
          <a:xfrm flipH="1">
            <a:off x="4422710" y="2737172"/>
            <a:ext cx="3227429" cy="230915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28" idx="1"/>
          </p:cNvCxnSpPr>
          <p:nvPr/>
        </p:nvCxnSpPr>
        <p:spPr>
          <a:xfrm>
            <a:off x="4422710" y="5113176"/>
            <a:ext cx="3381368" cy="3205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3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38832" cy="753359"/>
              <a:chOff x="1188881" y="351819"/>
              <a:chExt cx="1838832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38832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회원가입 페이지</a:t>
                </a: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2B020C-B635-42C4-B156-3C94F433793B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비밀번호 암호화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62990" y="1722411"/>
            <a:ext cx="11083070" cy="2500532"/>
            <a:chOff x="532678" y="1340647"/>
            <a:chExt cx="11083070" cy="2500532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105877" y="2029161"/>
              <a:ext cx="1080148" cy="5483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32678" y="1600846"/>
              <a:ext cx="2251291" cy="983845"/>
              <a:chOff x="1134604" y="1491995"/>
              <a:chExt cx="2251291" cy="983845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1393883" y="1933018"/>
                <a:ext cx="1699254" cy="5428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password</a:t>
                </a:r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34604" y="1491995"/>
                <a:ext cx="22512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err="1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signuppage.php</a:t>
                </a:r>
                <a:endParaRPr lang="ko-KR" altLang="en-US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143145" y="1340647"/>
              <a:ext cx="2809024" cy="1463705"/>
              <a:chOff x="4656328" y="1487660"/>
              <a:chExt cx="2809024" cy="1463705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4656328" y="1949333"/>
                <a:ext cx="2809024" cy="1002032"/>
              </a:xfrm>
              <a:prstGeom prst="roundRect">
                <a:avLst/>
              </a:prstGeom>
              <a:solidFill>
                <a:srgbClr val="A86F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PHP</a:t>
                </a:r>
                <a:r>
                  <a:rPr lang="ko-KR" altLang="en-US" sz="1600" dirty="0"/>
                  <a:t>의</a:t>
                </a:r>
                <a:endParaRPr lang="en-US" altLang="ko-KR" sz="1600" dirty="0"/>
              </a:p>
              <a:p>
                <a:pPr algn="ctr"/>
                <a:r>
                  <a:rPr lang="en-US" altLang="ko-KR" sz="1600" dirty="0"/>
                  <a:t>Password hash</a:t>
                </a:r>
                <a:r>
                  <a:rPr lang="ko-KR" altLang="en-US" sz="1600" dirty="0"/>
                  <a:t>함수를 통해 </a:t>
                </a:r>
                <a:endParaRPr lang="en-US" altLang="ko-KR" sz="1600" dirty="0"/>
              </a:p>
              <a:p>
                <a:pPr algn="ctr"/>
                <a:r>
                  <a:rPr lang="ko-KR" altLang="en-US" sz="1600" dirty="0"/>
                  <a:t>패스워드 암호화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38547" y="1487660"/>
                <a:ext cx="16445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err="1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signup.php</a:t>
                </a:r>
                <a:endParaRPr lang="ko-KR" altLang="en-US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cxnSp>
          <p:nvCxnSpPr>
            <p:cNvPr id="7" name="직선 화살표 연결선 6"/>
            <p:cNvCxnSpPr>
              <a:stCxn id="22" idx="3"/>
              <a:endCxn id="23" idx="1"/>
            </p:cNvCxnSpPr>
            <p:nvPr/>
          </p:nvCxnSpPr>
          <p:spPr>
            <a:xfrm flipV="1">
              <a:off x="2491211" y="2303336"/>
              <a:ext cx="1651934" cy="994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23" idx="3"/>
              <a:endCxn id="24" idx="1"/>
            </p:cNvCxnSpPr>
            <p:nvPr/>
          </p:nvCxnSpPr>
          <p:spPr>
            <a:xfrm>
              <a:off x="6952169" y="2303336"/>
              <a:ext cx="215370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943960" y="1939400"/>
              <a:ext cx="637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24561" y="1939400"/>
              <a:ext cx="1408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Times New Roman" panose="02020603050405020304" pitchFamily="18" charset="0"/>
                  <a:ea typeface="나눔바른고딕 UltraLight" panose="00000300000000000000" pitchFamily="2" charset="-127"/>
                  <a:cs typeface="Times New Roman" panose="02020603050405020304" pitchFamily="18" charset="0"/>
                </a:rPr>
                <a:t>MySQLi_query</a:t>
              </a:r>
              <a:endParaRPr lang="ko-KR" altLang="en-US" sz="1400" dirty="0">
                <a:latin typeface="Times New Roman" panose="02020603050405020304" pitchFamily="18" charset="0"/>
                <a:ea typeface="나눔바른고딕 UltraLight" panose="00000300000000000000" pitchFamily="2" charset="-127"/>
                <a:cs typeface="Times New Roman" panose="02020603050405020304" pitchFamily="18" charset="0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56" r="30974"/>
            <a:stretch/>
          </p:blipFill>
          <p:spPr>
            <a:xfrm>
              <a:off x="7676153" y="2648059"/>
              <a:ext cx="3939595" cy="1193120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1134604" y="4677274"/>
            <a:ext cx="9670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시 유저가 입력한 비밀번호는 그대로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입력되지않고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PHP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password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hash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이용하여 암호화 시킴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이후 이 암호화된 값을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mysqli_query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전송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암호화된 비밀번호를 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그대로 저장하여 사용</a:t>
            </a:r>
          </a:p>
        </p:txBody>
      </p:sp>
    </p:spTree>
    <p:extLst>
      <p:ext uri="{BB962C8B-B14F-4D97-AF65-F5344CB8AC3E}">
        <p14:creationId xmlns:p14="http://schemas.microsoft.com/office/powerpoint/2010/main" val="3738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613806" cy="753359"/>
              <a:chOff x="1188881" y="351819"/>
              <a:chExt cx="1613806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613806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로그인 페이지</a:t>
                </a: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2B020C-B635-42C4-B156-3C94F433793B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로그인 방식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08709" y="4327862"/>
            <a:ext cx="10543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아이디와 비밀번호를 입력하면 이를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login.php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전송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Login.php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 입력된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사용하여 비밀번호와 권한을 검색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password_verify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이용하여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입력된 값과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저장된 비밀번호가 일치하는지 확인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일치하면 입력된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받아온 권한을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session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값에 입력시킴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과정이 완료되면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index.php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이동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608709" y="1237909"/>
            <a:ext cx="9911503" cy="2788771"/>
            <a:chOff x="562990" y="1051011"/>
            <a:chExt cx="9911503" cy="2788771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8734903" y="1527643"/>
              <a:ext cx="1739590" cy="663504"/>
            </a:xfrm>
            <a:prstGeom prst="roundRect">
              <a:avLst/>
            </a:prstGeom>
            <a:solidFill>
              <a:srgbClr val="FF2525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SESSION</a:t>
              </a:r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833257" y="1389565"/>
              <a:ext cx="2531258" cy="939660"/>
            </a:xfrm>
            <a:prstGeom prst="roundRect">
              <a:avLst/>
            </a:prstGeom>
            <a:solidFill>
              <a:srgbClr val="A86FD3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ID</a:t>
              </a:r>
              <a:r>
                <a:rPr lang="ko-KR" altLang="en-US" sz="1400" dirty="0"/>
                <a:t>와 일치하는 정보 확인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비밀번호 확인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SESSION_START()</a:t>
              </a: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343116" y="3275752"/>
              <a:ext cx="1511540" cy="56403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62990" y="1098480"/>
              <a:ext cx="3143647" cy="2710919"/>
              <a:chOff x="930637" y="3722913"/>
              <a:chExt cx="3143647" cy="2710919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7116"/>
              <a:stretch/>
            </p:blipFill>
            <p:spPr>
              <a:xfrm>
                <a:off x="930637" y="3722913"/>
                <a:ext cx="3143647" cy="2710919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992A8F5-5539-49AD-87BD-284161B10BE4}"/>
                  </a:ext>
                </a:extLst>
              </p:cNvPr>
              <p:cNvSpPr/>
              <p:nvPr/>
            </p:nvSpPr>
            <p:spPr>
              <a:xfrm>
                <a:off x="1633036" y="4118020"/>
                <a:ext cx="1732447" cy="103500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6" name="직선 화살표 연결선 5"/>
            <p:cNvCxnSpPr>
              <a:endCxn id="23" idx="1"/>
            </p:cNvCxnSpPr>
            <p:nvPr/>
          </p:nvCxnSpPr>
          <p:spPr>
            <a:xfrm>
              <a:off x="3022190" y="1859395"/>
              <a:ext cx="181106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23" idx="3"/>
              <a:endCxn id="22" idx="1"/>
            </p:cNvCxnSpPr>
            <p:nvPr/>
          </p:nvCxnSpPr>
          <p:spPr>
            <a:xfrm>
              <a:off x="7364515" y="1859395"/>
              <a:ext cx="137038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5745200" y="2329225"/>
              <a:ext cx="0" cy="96477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6569468" y="2329225"/>
              <a:ext cx="0" cy="936489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275145" y="1051011"/>
              <a:ext cx="16445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login.php</a:t>
              </a:r>
              <a:endParaRPr lang="ko-KR" altLang="en-US" sz="16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46526" y="1493587"/>
              <a:ext cx="637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59512" y="1156794"/>
              <a:ext cx="1204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사용자입력</a:t>
              </a:r>
              <a:endParaRPr lang="ko-KR" altLang="en-US" sz="16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721278" y="1602894"/>
            <a:ext cx="8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ID,div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97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613806" cy="753359"/>
              <a:chOff x="1188881" y="351819"/>
              <a:chExt cx="1613806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613806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로그인 페이지</a:t>
                </a: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2B020C-B635-42C4-B156-3C94F433793B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로그인 방식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921712" y="1561464"/>
            <a:ext cx="2185155" cy="4983040"/>
            <a:chOff x="7865729" y="1539624"/>
            <a:chExt cx="2185155" cy="4983040"/>
          </a:xfrm>
        </p:grpSpPr>
        <p:grpSp>
          <p:nvGrpSpPr>
            <p:cNvPr id="10" name="그룹 9"/>
            <p:cNvGrpSpPr/>
            <p:nvPr/>
          </p:nvGrpSpPr>
          <p:grpSpPr>
            <a:xfrm>
              <a:off x="7865729" y="1539624"/>
              <a:ext cx="2185155" cy="4983040"/>
              <a:chOff x="6238117" y="1308378"/>
              <a:chExt cx="2185155" cy="498304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415" r="15075" b="5283"/>
              <a:stretch/>
            </p:blipFill>
            <p:spPr>
              <a:xfrm>
                <a:off x="6329155" y="1771243"/>
                <a:ext cx="2003081" cy="4520175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6238117" y="1308378"/>
                <a:ext cx="218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관리자로 로그인</a:t>
                </a: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992A8F5-5539-49AD-87BD-284161B10BE4}"/>
                </a:ext>
              </a:extLst>
            </p:cNvPr>
            <p:cNvSpPr/>
            <p:nvPr/>
          </p:nvSpPr>
          <p:spPr>
            <a:xfrm>
              <a:off x="8117631" y="2117775"/>
              <a:ext cx="1464908" cy="29859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477870" y="1451445"/>
            <a:ext cx="2087306" cy="4580267"/>
            <a:chOff x="1057110" y="1461810"/>
            <a:chExt cx="2087306" cy="458026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770" r="29320" b="4251"/>
            <a:stretch/>
          </p:blipFill>
          <p:spPr>
            <a:xfrm>
              <a:off x="1057110" y="2020583"/>
              <a:ext cx="2087306" cy="402149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134604" y="1461810"/>
              <a:ext cx="200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유저로 로그인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92A8F5-5539-49AD-87BD-284161B10BE4}"/>
              </a:ext>
            </a:extLst>
          </p:cNvPr>
          <p:cNvSpPr/>
          <p:nvPr/>
        </p:nvSpPr>
        <p:spPr>
          <a:xfrm>
            <a:off x="1685254" y="2123177"/>
            <a:ext cx="1278296" cy="363894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43353" y="1934414"/>
            <a:ext cx="26079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로그인시 얻은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SESSION[‘div’]  SESSION[‘id’]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사용</a:t>
            </a:r>
          </a:p>
        </p:txBody>
      </p:sp>
      <p:cxnSp>
        <p:nvCxnSpPr>
          <p:cNvPr id="29" name="직선 화살표 연결선 28"/>
          <p:cNvCxnSpPr>
            <a:stCxn id="34" idx="3"/>
            <a:endCxn id="25" idx="1"/>
          </p:cNvCxnSpPr>
          <p:nvPr/>
        </p:nvCxnSpPr>
        <p:spPr>
          <a:xfrm flipV="1">
            <a:off x="2963550" y="2303746"/>
            <a:ext cx="1379803" cy="1378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3" idx="1"/>
            <a:endCxn id="25" idx="3"/>
          </p:cNvCxnSpPr>
          <p:nvPr/>
        </p:nvCxnSpPr>
        <p:spPr>
          <a:xfrm flipH="1">
            <a:off x="6951307" y="2288910"/>
            <a:ext cx="1222307" cy="14836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 설명선 40"/>
          <p:cNvSpPr/>
          <p:nvPr/>
        </p:nvSpPr>
        <p:spPr>
          <a:xfrm rot="5400000">
            <a:off x="8086644" y="4992628"/>
            <a:ext cx="1477981" cy="1625772"/>
          </a:xfrm>
          <a:prstGeom prst="wedgeRectCallout">
            <a:avLst>
              <a:gd name="adj1" fmla="val -48670"/>
              <a:gd name="adj2" fmla="val 121920"/>
            </a:avLst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2A8F5-5539-49AD-87BD-284161B10BE4}"/>
              </a:ext>
            </a:extLst>
          </p:cNvPr>
          <p:cNvSpPr/>
          <p:nvPr/>
        </p:nvSpPr>
        <p:spPr>
          <a:xfrm>
            <a:off x="1587972" y="2965414"/>
            <a:ext cx="1375578" cy="294086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92A8F5-5539-49AD-87BD-284161B10BE4}"/>
              </a:ext>
            </a:extLst>
          </p:cNvPr>
          <p:cNvSpPr/>
          <p:nvPr/>
        </p:nvSpPr>
        <p:spPr>
          <a:xfrm>
            <a:off x="8080310" y="2702786"/>
            <a:ext cx="1054359" cy="212114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2963550" y="3359020"/>
            <a:ext cx="137980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6690049" y="3396339"/>
            <a:ext cx="1390261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83312" y="3111755"/>
            <a:ext cx="2206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메뉴구성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관리자와 유저 모두 확인 가능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96905" y="4511315"/>
            <a:ext cx="2166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메뉴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관리자로 로그인 시에만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나타나게된다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8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597847" cy="753359"/>
              <a:chOff x="1188881" y="351819"/>
              <a:chExt cx="1597847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597847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회원정보 수정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3DF398-B3CC-460F-8545-0EBE08739D6C}"/>
              </a:ext>
            </a:extLst>
          </p:cNvPr>
          <p:cNvSpPr txBox="1"/>
          <p:nvPr/>
        </p:nvSpPr>
        <p:spPr>
          <a:xfrm>
            <a:off x="3723860" y="1705084"/>
            <a:ext cx="836586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유저 정보수정</a:t>
            </a:r>
          </a:p>
          <a:p>
            <a:endParaRPr lang="en-US" altLang="ko-KR" dirty="0"/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로그인한 유저는 원하는 경우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등록 되어있는 자신의 정보를 수정할 수 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세션 값을 사용하여 자신의 정보만 수정하도록 하였음</a:t>
            </a:r>
          </a:p>
          <a:p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변경할 수 있는 정보는 다음과 같다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(id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readonly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통해서 수정할 수 없도록 설정하였음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비밀번호의 수정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이름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유저의 권한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매니저의 경우에만 사용가능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수정이 완료되면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수정하게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F24CC0-5364-47CD-A548-012594EF834C}"/>
              </a:ext>
            </a:extLst>
          </p:cNvPr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EDC098C-CCF7-4102-815F-096E3D607AEA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3F14D2-1DE6-4218-A4F2-A1644DFAF509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회원 정보 수정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BFCEACB-A33E-4225-AF26-13703C180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49" y="1451445"/>
            <a:ext cx="2962980" cy="446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380800" cy="753359"/>
              <a:chOff x="1188881" y="351819"/>
              <a:chExt cx="1380800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163754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회원 삭제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3DF398-B3CC-460F-8545-0EBE08739D6C}"/>
              </a:ext>
            </a:extLst>
          </p:cNvPr>
          <p:cNvSpPr txBox="1"/>
          <p:nvPr/>
        </p:nvSpPr>
        <p:spPr>
          <a:xfrm>
            <a:off x="4679270" y="2151727"/>
            <a:ext cx="68774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유저 삭제 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유저삭제는 관리자만 가능하도록 설정하였음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Mysqli_query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문을 통해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정보를 삭제함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만약 자기자신을 삭제하는 경우  자동으로 로그아웃 되어 </a:t>
            </a: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로그인페이지로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이동되도록 설정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2" t="19640" r="36012" b="17298"/>
          <a:stretch/>
        </p:blipFill>
        <p:spPr>
          <a:xfrm>
            <a:off x="1298202" y="1539624"/>
            <a:ext cx="2446639" cy="432486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10088D-BDEA-4CA9-83C4-F08FF31B977D}"/>
              </a:ext>
            </a:extLst>
          </p:cNvPr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A5ABBC-618A-4A90-AA25-848043E76B37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7B8325-1859-4A15-9A77-288EC3635A89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회원 정보 삭제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3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380800" cy="753359"/>
              <a:chOff x="1188881" y="351819"/>
              <a:chExt cx="1380800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083957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로그아웃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3DF398-B3CC-460F-8545-0EBE08739D6C}"/>
              </a:ext>
            </a:extLst>
          </p:cNvPr>
          <p:cNvSpPr txBox="1"/>
          <p:nvPr/>
        </p:nvSpPr>
        <p:spPr>
          <a:xfrm>
            <a:off x="693216" y="4966371"/>
            <a:ext cx="1115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로그아웃 버튼을 누르면 다시 로그인 페이지로 넘어가게 되며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기존에 가지고있던 세션 값을 지우고 알림을 표시함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다시 로그인하면 이전에 있던 세션을 삭제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session_destroy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하고 다시 세션 값을 받아온다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 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3648BC8-A391-437F-9A4C-2784550D8BC5}"/>
              </a:ext>
            </a:extLst>
          </p:cNvPr>
          <p:cNvGrpSpPr/>
          <p:nvPr/>
        </p:nvGrpSpPr>
        <p:grpSpPr>
          <a:xfrm>
            <a:off x="303822" y="1752251"/>
            <a:ext cx="11079721" cy="2759875"/>
            <a:chOff x="277317" y="1127006"/>
            <a:chExt cx="11079721" cy="27598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7956" y="1127006"/>
              <a:ext cx="2029082" cy="2759875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277317" y="1772460"/>
              <a:ext cx="2867426" cy="1468970"/>
              <a:chOff x="2292065" y="2687941"/>
              <a:chExt cx="2867426" cy="1468970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3"/>
              <a:srcRect t="55433"/>
              <a:stretch/>
            </p:blipFill>
            <p:spPr>
              <a:xfrm>
                <a:off x="2292066" y="2687941"/>
                <a:ext cx="2867425" cy="1468969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4"/>
              <a:srcRect t="84312"/>
              <a:stretch/>
            </p:blipFill>
            <p:spPr>
              <a:xfrm>
                <a:off x="2292065" y="3639825"/>
                <a:ext cx="2867425" cy="517086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sysDot"/>
              </a:ln>
            </p:spPr>
          </p:pic>
        </p:grpSp>
        <p:sp>
          <p:nvSpPr>
            <p:cNvPr id="10" name="오른쪽 화살표 9"/>
            <p:cNvSpPr/>
            <p:nvPr/>
          </p:nvSpPr>
          <p:spPr>
            <a:xfrm>
              <a:off x="3205264" y="2400783"/>
              <a:ext cx="968723" cy="325292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4A5D84B-FCFA-4DEA-A42B-03889EC53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926" y="1713052"/>
              <a:ext cx="3522859" cy="1754327"/>
            </a:xfrm>
            <a:prstGeom prst="rect">
              <a:avLst/>
            </a:prstGeom>
          </p:spPr>
        </p:pic>
        <p:sp>
          <p:nvSpPr>
            <p:cNvPr id="17" name="오른쪽 화살표 9">
              <a:extLst>
                <a:ext uri="{FF2B5EF4-FFF2-40B4-BE49-F238E27FC236}">
                  <a16:creationId xmlns:a16="http://schemas.microsoft.com/office/drawing/2014/main" id="{DBF9C5DE-EAB9-43FF-B566-07003FFB0C50}"/>
                </a:ext>
              </a:extLst>
            </p:cNvPr>
            <p:cNvSpPr/>
            <p:nvPr/>
          </p:nvSpPr>
          <p:spPr>
            <a:xfrm>
              <a:off x="8078536" y="2400783"/>
              <a:ext cx="968723" cy="325292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A6C19C4-5089-4AA5-AC93-53D2BE0471C1}"/>
              </a:ext>
            </a:extLst>
          </p:cNvPr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520B454-E921-493A-B6F7-C746B59D77C3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E2A812-EEF5-4F76-AC04-71A4DA33D8C5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로그아웃 기능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22873" cy="753359"/>
              <a:chOff x="1188881" y="351819"/>
              <a:chExt cx="1822873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22873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서비스 신청하기</a:t>
                </a:r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4"/>
          <a:stretch/>
        </p:blipFill>
        <p:spPr>
          <a:xfrm>
            <a:off x="207447" y="918067"/>
            <a:ext cx="5566819" cy="51621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0841" y="1350543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서비스 구분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1182" y="6311435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&lt;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서비스 신청 페이지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&gt;</a:t>
            </a:r>
            <a:endParaRPr lang="ko-KR" altLang="en-US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428787" y="2002515"/>
            <a:ext cx="1362269" cy="34523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Cooper Black" panose="0208090404030B020404" pitchFamily="18" charset="0"/>
              </a:rPr>
              <a:t>WordPress</a:t>
            </a:r>
            <a:endParaRPr lang="ko-KR" altLang="en-US" sz="1600" dirty="0">
              <a:latin typeface="Cooper Black" panose="0208090404030B020404" pitchFamily="18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28786" y="3499160"/>
            <a:ext cx="1362269" cy="34523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Cooper Black" panose="0208090404030B020404" pitchFamily="18" charset="0"/>
              </a:rPr>
              <a:t>RDS</a:t>
            </a:r>
            <a:endParaRPr lang="ko-KR" altLang="en-US" sz="1600" dirty="0">
              <a:latin typeface="Cooper Black" panose="0208090404030B020404" pitchFamily="18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452113" y="4823188"/>
            <a:ext cx="1362269" cy="345233"/>
          </a:xfrm>
          <a:prstGeom prst="roundRect">
            <a:avLst/>
          </a:prstGeom>
          <a:solidFill>
            <a:srgbClr val="3FB577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Cooper Black" panose="0208090404030B020404" pitchFamily="18" charset="0"/>
              </a:rPr>
              <a:t>WEB</a:t>
            </a:r>
            <a:endParaRPr lang="ko-KR" altLang="en-US" sz="1600" dirty="0">
              <a:latin typeface="Cooper Black" panose="0208090404030B0204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1446" y="2481943"/>
            <a:ext cx="4182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Wordpress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 DB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같이 제공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수정 가능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-KVM1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생성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91446" y="3892113"/>
            <a:ext cx="4667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외부에서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접속가능한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서비스를 제공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MariaDB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선택 가능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-KVM2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생성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28786" y="5194073"/>
            <a:ext cx="46679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웹서버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동작을 위한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제공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-Nginx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Httpd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(Apache)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제공되며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Apache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경우는 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포함 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-KVM2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생성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0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22873" cy="753359"/>
              <a:chOff x="1188881" y="351819"/>
              <a:chExt cx="1822873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22873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서비스 신청하기</a:t>
                </a:r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608709" y="1376315"/>
            <a:ext cx="4112581" cy="5136452"/>
            <a:chOff x="4346804" y="1958423"/>
            <a:chExt cx="2584803" cy="434907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6804" y="1958423"/>
              <a:ext cx="2584803" cy="4349071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992A8F5-5539-49AD-87BD-284161B10BE4}"/>
                </a:ext>
              </a:extLst>
            </p:cNvPr>
            <p:cNvSpPr/>
            <p:nvPr/>
          </p:nvSpPr>
          <p:spPr>
            <a:xfrm>
              <a:off x="4585633" y="3811000"/>
              <a:ext cx="1880481" cy="21222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23927" y="4111210"/>
            <a:ext cx="5929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옵션</a:t>
            </a:r>
            <a:r>
              <a:rPr lang="en-US" altLang="ko-KR" sz="14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-DB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WordPress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경우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YML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파일에서 환경변수를 지정할 수 있음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유저는 원하는 대로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Dbname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,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DB_user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등의 값을 변경 가능함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비워진 상태로 진행하면 기본값으로 설정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2B020C-B635-42C4-B156-3C94F433793B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서비스 신청 페이지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92A8F5-5539-49AD-87BD-284161B10BE4}"/>
              </a:ext>
            </a:extLst>
          </p:cNvPr>
          <p:cNvSpPr/>
          <p:nvPr/>
        </p:nvSpPr>
        <p:spPr>
          <a:xfrm>
            <a:off x="1025541" y="2500604"/>
            <a:ext cx="2955121" cy="951724"/>
          </a:xfrm>
          <a:prstGeom prst="rect">
            <a:avLst/>
          </a:prstGeom>
          <a:noFill/>
          <a:ln w="28575">
            <a:solidFill>
              <a:srgbClr val="A86FD3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92A8F5-5539-49AD-87BD-284161B10BE4}"/>
              </a:ext>
            </a:extLst>
          </p:cNvPr>
          <p:cNvSpPr/>
          <p:nvPr/>
        </p:nvSpPr>
        <p:spPr>
          <a:xfrm>
            <a:off x="1007120" y="1626508"/>
            <a:ext cx="2955121" cy="72195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3927" y="2880333"/>
            <a:ext cx="5929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A86FD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옵션</a:t>
            </a:r>
            <a:r>
              <a:rPr lang="en-US" altLang="ko-KR" sz="1400" dirty="0">
                <a:solidFill>
                  <a:srgbClr val="A86FD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서비스를 제공할 인스턴스의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Flaver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선택가능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-RDS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서비스의 경우 원하는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3927" y="1793177"/>
            <a:ext cx="5929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서비스명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중복체크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-DB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상에서 오류가 발생하지않도록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서비스명을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각각 다르게 설정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회원가입페이지에서 사용했던 기능과 동일하게 작동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23927" y="1185968"/>
            <a:ext cx="22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선택옵션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구분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4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525621" y="217720"/>
            <a:ext cx="3389966" cy="6663363"/>
            <a:chOff x="7518016" y="367754"/>
            <a:chExt cx="3389966" cy="6663363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082895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5">
                      <a:lumMod val="60000"/>
                      <a:lumOff val="40000"/>
                      <a:alpha val="20000"/>
                    </a:schemeClr>
                  </a:solidFill>
                  <a:ea typeface="+mj-ea"/>
                </a:rPr>
                <a:t>1</a:t>
              </a:r>
              <a:endParaRPr lang="ko-KR" altLang="en-US" sz="41300" spc="-150" dirty="0">
                <a:solidFill>
                  <a:schemeClr val="accent5">
                    <a:lumMod val="60000"/>
                    <a:lumOff val="40000"/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18016" y="367754"/>
              <a:ext cx="3082895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rgbClr val="3FB577">
                      <a:alpha val="60000"/>
                    </a:srgbClr>
                  </a:solidFill>
                  <a:ea typeface="+mj-ea"/>
                </a:rPr>
                <a:t>1</a:t>
              </a:r>
              <a:endParaRPr lang="ko-KR" altLang="en-US" sz="41300" spc="-150" dirty="0">
                <a:solidFill>
                  <a:srgbClr val="3FB577">
                    <a:alpha val="60000"/>
                  </a:srgb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352" y="3486214"/>
            <a:ext cx="3725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>
                <a:solidFill>
                  <a:schemeClr val="tx2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프로젝트 배경 및 목표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rgbClr val="3FB57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13959" y="3090072"/>
            <a:ext cx="19111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Project Aloe : PaaS Platform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22873" cy="753359"/>
              <a:chOff x="1188881" y="351819"/>
              <a:chExt cx="1822873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22873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서비스 신청하기</a:t>
                </a: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2B020C-B635-42C4-B156-3C94F433793B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사용 스크립트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472825" y="1551785"/>
            <a:ext cx="2622287" cy="2466234"/>
            <a:chOff x="1134604" y="1397386"/>
            <a:chExt cx="2622287" cy="2466234"/>
          </a:xfrm>
        </p:grpSpPr>
        <p:grpSp>
          <p:nvGrpSpPr>
            <p:cNvPr id="9" name="그룹 8"/>
            <p:cNvGrpSpPr/>
            <p:nvPr/>
          </p:nvGrpSpPr>
          <p:grpSpPr>
            <a:xfrm>
              <a:off x="1134604" y="1397386"/>
              <a:ext cx="2622287" cy="2466234"/>
              <a:chOff x="1266564" y="1370347"/>
              <a:chExt cx="2622287" cy="2466234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1266564" y="1793177"/>
                <a:ext cx="2622287" cy="204340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1421700" y="2138409"/>
                <a:ext cx="1362269" cy="345233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Cooper Black" panose="0208090404030B020404" pitchFamily="18" charset="0"/>
                  </a:rPr>
                  <a:t>WordPress</a:t>
                </a:r>
                <a:endParaRPr lang="ko-KR" altLang="en-US" sz="1600" dirty="0">
                  <a:latin typeface="Cooper Black" panose="0208090404030B020404" pitchFamily="18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10263" y="1370347"/>
                <a:ext cx="1134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KVM1</a:t>
                </a:r>
                <a:endParaRPr lang="ko-KR" altLang="en-US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289740" y="2594957"/>
              <a:ext cx="22252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Installvm_wp.sh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Ipchange.sh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435008" y="1551785"/>
            <a:ext cx="4728167" cy="2439195"/>
            <a:chOff x="5892208" y="1539624"/>
            <a:chExt cx="4728167" cy="2439195"/>
          </a:xfrm>
        </p:grpSpPr>
        <p:grpSp>
          <p:nvGrpSpPr>
            <p:cNvPr id="8" name="그룹 7"/>
            <p:cNvGrpSpPr/>
            <p:nvPr/>
          </p:nvGrpSpPr>
          <p:grpSpPr>
            <a:xfrm>
              <a:off x="5892208" y="1539624"/>
              <a:ext cx="4728167" cy="2439195"/>
              <a:chOff x="6006509" y="1397386"/>
              <a:chExt cx="3762642" cy="2439195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6111545" y="2138407"/>
                <a:ext cx="974373" cy="345233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Cooper Black" panose="0208090404030B020404" pitchFamily="18" charset="0"/>
                  </a:rPr>
                  <a:t>RDS</a:t>
                </a:r>
                <a:endParaRPr lang="ko-KR" altLang="en-US" sz="1600" dirty="0">
                  <a:latin typeface="Cooper Black" panose="0208090404030B020404" pitchFamily="18" charset="0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8062338" y="2086184"/>
                <a:ext cx="894676" cy="345233"/>
              </a:xfrm>
              <a:prstGeom prst="roundRect">
                <a:avLst/>
              </a:prstGeom>
              <a:solidFill>
                <a:srgbClr val="3FB577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Cooper Black" panose="0208090404030B020404" pitchFamily="18" charset="0"/>
                  </a:rPr>
                  <a:t>WEB</a:t>
                </a:r>
                <a:endParaRPr lang="ko-KR" altLang="en-US" sz="1600" dirty="0">
                  <a:latin typeface="Cooper Black" panose="0208090404030B020404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320386" y="1397386"/>
                <a:ext cx="1134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KVM2</a:t>
                </a:r>
                <a:endParaRPr lang="ko-KR" altLang="en-US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006509" y="1793177"/>
                <a:ext cx="3762642" cy="204340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48646" y="3382614"/>
              <a:ext cx="2370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공통 </a:t>
              </a:r>
              <a:r>
                <a:rPr lang="en-US" altLang="ko-KR" dirty="0"/>
                <a:t>: Ipchange.sh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92208" y="2683115"/>
              <a:ext cx="207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Installvm_db.sh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37878" y="2689705"/>
              <a:ext cx="2282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Installvm_wep.sh</a:t>
              </a:r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72825" y="4717518"/>
            <a:ext cx="9048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KVM1,2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각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서비스별로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쉘 스크립트 파일이 나누어져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받은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위치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($1,$2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사용하여 변수로 할당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Ipchange.sh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인스턴스 생성시 업로드하여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부팅하면 자동실행하도록 설정</a:t>
            </a:r>
          </a:p>
        </p:txBody>
      </p:sp>
    </p:spTree>
    <p:extLst>
      <p:ext uri="{BB962C8B-B14F-4D97-AF65-F5344CB8AC3E}">
        <p14:creationId xmlns:p14="http://schemas.microsoft.com/office/powerpoint/2010/main" val="34596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22873" cy="753359"/>
              <a:chOff x="1188881" y="351819"/>
              <a:chExt cx="1822873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22873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서비스 신청하기</a:t>
                </a: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2B020C-B635-42C4-B156-3C94F433793B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쉘 스크립트 기능 설명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62990" y="1330898"/>
            <a:ext cx="10754639" cy="1476307"/>
            <a:chOff x="562990" y="1387460"/>
            <a:chExt cx="10754639" cy="147630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62990" y="1790746"/>
              <a:ext cx="10754639" cy="107302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562990" y="1387460"/>
              <a:ext cx="3626052" cy="5639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1.Flaver </a:t>
              </a:r>
              <a:r>
                <a:rPr lang="ko-KR" altLang="en-US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결정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704" y="2183003"/>
              <a:ext cx="96316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POST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 받은 </a:t>
              </a: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Flaver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값을 통해 </a:t>
              </a: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virt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-install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사용할 </a:t>
              </a: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vcpus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vram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등을 결정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62990" y="4895771"/>
            <a:ext cx="10754639" cy="1719634"/>
            <a:chOff x="693216" y="4755811"/>
            <a:chExt cx="10754639" cy="171963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693216" y="5159097"/>
              <a:ext cx="10754639" cy="131634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93216" y="4755811"/>
              <a:ext cx="3626052" cy="563967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3. </a:t>
              </a:r>
              <a:r>
                <a:rPr lang="en-US" altLang="ko-KR" sz="1600" dirty="0" err="1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yml</a:t>
              </a:r>
              <a:r>
                <a:rPr lang="ko-KR" altLang="en-US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파일 환경변수 설정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2930" y="5401772"/>
              <a:ext cx="9631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혹은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WordPress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경우 사용자가 환경변수를 입력이 가능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(DB_USER,DB_PASSWORD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이를 </a:t>
              </a:r>
              <a:r>
                <a:rPr lang="ko-KR" altLang="en-US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입력값에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맞도록 설정하고 만약 입력이 없었다면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 설정 값 으로  </a:t>
              </a: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yml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 변경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62990" y="3020029"/>
            <a:ext cx="10754639" cy="1635659"/>
            <a:chOff x="608709" y="3020317"/>
            <a:chExt cx="10754639" cy="1635659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608709" y="3423603"/>
              <a:ext cx="10754639" cy="12323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08709" y="3020317"/>
              <a:ext cx="3626052" cy="56396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2.IP </a:t>
              </a:r>
              <a:r>
                <a:rPr lang="ko-KR" altLang="en-US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결정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8423" y="3643427"/>
              <a:ext cx="9631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서비스 별로 나누어진 대역에 따라 인스턴스의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IP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및 외부 인터페이스에 추가 시킬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IP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결정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삭제과정에서 발생할 수 있는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IP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중복 문제를 체크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0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22873" cy="753359"/>
              <a:chOff x="1188881" y="351819"/>
              <a:chExt cx="1822873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22873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서비스 신청하기</a:t>
                </a: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2B020C-B635-42C4-B156-3C94F433793B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쉘 스크립트 기능 설명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2990" y="1387460"/>
            <a:ext cx="10754639" cy="2354981"/>
            <a:chOff x="562990" y="1387460"/>
            <a:chExt cx="10754639" cy="2354981"/>
          </a:xfrm>
        </p:grpSpPr>
        <p:grpSp>
          <p:nvGrpSpPr>
            <p:cNvPr id="6" name="그룹 5"/>
            <p:cNvGrpSpPr/>
            <p:nvPr/>
          </p:nvGrpSpPr>
          <p:grpSpPr>
            <a:xfrm>
              <a:off x="562990" y="1387460"/>
              <a:ext cx="10754639" cy="2354981"/>
              <a:chOff x="562990" y="1387460"/>
              <a:chExt cx="10754639" cy="2354981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562990" y="1790746"/>
                <a:ext cx="10754639" cy="195169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모서리가 둥근 직사각형 3"/>
              <p:cNvSpPr/>
              <p:nvPr/>
            </p:nvSpPr>
            <p:spPr>
              <a:xfrm>
                <a:off x="562990" y="1387460"/>
                <a:ext cx="3626052" cy="563967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4. KVM</a:t>
                </a:r>
                <a:r>
                  <a:rPr lang="ko-KR" altLang="en-US" sz="16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인스턴스 생성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930637" y="2120561"/>
              <a:ext cx="963161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인스턴스 생성시  저장되어있는 샘플 이미지를 복사하여 사용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설정에 필요한 내용을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Ipchange.sh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기록한 뒤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virt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-customize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 업로드하여 실행시킴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Ipchange.sh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에는 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IP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변경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Docker cluster join, </a:t>
              </a: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cAdvisor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컨테이너 배포 등의 내용이 포함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62990" y="3876972"/>
            <a:ext cx="10754640" cy="2791737"/>
            <a:chOff x="562990" y="3876972"/>
            <a:chExt cx="10754640" cy="2791737"/>
          </a:xfrm>
        </p:grpSpPr>
        <p:grpSp>
          <p:nvGrpSpPr>
            <p:cNvPr id="34" name="그룹 33"/>
            <p:cNvGrpSpPr/>
            <p:nvPr/>
          </p:nvGrpSpPr>
          <p:grpSpPr>
            <a:xfrm>
              <a:off x="562990" y="3876972"/>
              <a:ext cx="10754640" cy="2683120"/>
              <a:chOff x="562989" y="1387460"/>
              <a:chExt cx="10754640" cy="2683120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562990" y="1790746"/>
                <a:ext cx="10754639" cy="227983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562989" y="1387460"/>
                <a:ext cx="5225069" cy="563967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5. </a:t>
                </a:r>
                <a:r>
                  <a:rPr lang="ko-KR" altLang="en-US" sz="16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외부 인터페이스에 </a:t>
                </a:r>
                <a:r>
                  <a:rPr lang="en-US" altLang="ko-KR" sz="16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IP</a:t>
                </a:r>
                <a:r>
                  <a:rPr lang="ko-KR" altLang="en-US" sz="16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추가 및 </a:t>
                </a:r>
                <a:r>
                  <a:rPr lang="en-US" altLang="ko-KR" sz="16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Port </a:t>
                </a:r>
                <a:r>
                  <a:rPr lang="en-US" altLang="ko-KR" sz="1600" dirty="0" err="1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Fowarding</a:t>
                </a:r>
                <a:endParaRPr lang="ko-KR" altLang="en-US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930637" y="4606606"/>
              <a:ext cx="963161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이전 과정에서 얻은 내부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IP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가지고 외부에 노출시킬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IP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결정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외부에 노출시킬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IP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각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KVM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들의 외부 연결용 인터페이스에 추가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Iptables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통해 해당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IP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 들어오면 인스턴스로 연결되게끔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Port </a:t>
              </a: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Fowaridng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설정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Portfowarding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내용은 하나의 파일로 만들어 저장됨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8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22873" cy="753359"/>
              <a:chOff x="1188881" y="351819"/>
              <a:chExt cx="1822873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22873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서비스 신청하기</a:t>
                </a: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2B020C-B635-42C4-B156-3C94F433793B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쉘 스크립트 기능 설명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32765" y="1281823"/>
            <a:ext cx="10754639" cy="1663523"/>
            <a:chOff x="562990" y="1387460"/>
            <a:chExt cx="10754639" cy="1663523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562990" y="1790746"/>
              <a:ext cx="10754639" cy="126023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62990" y="1387460"/>
              <a:ext cx="3847004" cy="5639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6.</a:t>
              </a:r>
              <a:r>
                <a:rPr lang="ko-KR" altLang="en-US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컨테이너 배포에 사용할 </a:t>
              </a:r>
              <a:r>
                <a:rPr lang="en-US" altLang="ko-KR" sz="1600" dirty="0" err="1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yml</a:t>
              </a:r>
              <a:r>
                <a:rPr lang="ko-KR" altLang="en-US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파일 변경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2703" y="2042550"/>
              <a:ext cx="9631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서비스 생성시 사용되는 </a:t>
              </a: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yml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파일은 샘플 파일을 복사하여 수정해서 사용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사용자가 선택한 옵션에 따라 컨테이너 배포에서 사용될 </a:t>
              </a: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yml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파일을 수정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32765" y="3051666"/>
            <a:ext cx="10754639" cy="2059349"/>
            <a:chOff x="562990" y="1387460"/>
            <a:chExt cx="10754639" cy="2059349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562990" y="1790746"/>
              <a:ext cx="10754639" cy="165606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62990" y="1387460"/>
              <a:ext cx="3847004" cy="563967"/>
            </a:xfrm>
            <a:prstGeom prst="roundRect">
              <a:avLst/>
            </a:prstGeom>
            <a:solidFill>
              <a:srgbClr val="00206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7. </a:t>
              </a:r>
              <a:r>
                <a:rPr lang="ko-KR" altLang="en-US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랜덤 포트 설정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6074" y="2034955"/>
              <a:ext cx="963161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KVM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인스턴스와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KVM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은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Clustering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구성이 되어있으므로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ingress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네트워크에 하나의 포트만 연결 가능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포트가 겹치지 않도록 설정하기위하여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랜덤하게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포트를 뽑아내는 작업을 진행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 </a:t>
              </a:r>
              <a:r>
                <a:rPr lang="ko-KR" altLang="en-US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서비스별로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대역을 다르게 하여 포트가 겹치는 상황을 방지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32765" y="5186535"/>
            <a:ext cx="10754640" cy="1581910"/>
            <a:chOff x="562989" y="1387460"/>
            <a:chExt cx="10754640" cy="1581910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562990" y="1790746"/>
              <a:ext cx="10754639" cy="117862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62989" y="1387460"/>
              <a:ext cx="4563667" cy="56396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8. </a:t>
              </a:r>
              <a:r>
                <a:rPr lang="ko-KR" altLang="en-US" sz="1600" dirty="0" err="1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입력값을</a:t>
              </a:r>
              <a:r>
                <a:rPr lang="ko-KR" altLang="en-US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DB</a:t>
              </a:r>
              <a:r>
                <a:rPr lang="ko-KR" altLang="en-US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에 입력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2702" y="2056222"/>
              <a:ext cx="9631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지금까지 얻은 </a:t>
              </a:r>
              <a:r>
                <a:rPr lang="ko-KR" altLang="en-US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입력값을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토대로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서비스의 정보를 입력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에는 </a:t>
              </a: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Vmname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port, </a:t>
              </a: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Ip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서비스 종류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KVM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hostname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등의 정보가 입력된다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 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2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22873" cy="753359"/>
              <a:chOff x="1188881" y="351819"/>
              <a:chExt cx="1822873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22873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서비스 신청하기</a:t>
                </a: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2B020C-B635-42C4-B156-3C94F433793B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쉘 스크립트 기능 설명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00188" y="1284890"/>
            <a:ext cx="10754640" cy="1476307"/>
            <a:chOff x="562989" y="1387460"/>
            <a:chExt cx="10754640" cy="1476307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562990" y="1790746"/>
              <a:ext cx="10754639" cy="107302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62989" y="1387460"/>
              <a:ext cx="4563667" cy="5639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9. </a:t>
              </a:r>
              <a:r>
                <a:rPr lang="en-US" altLang="ko-KR" sz="1600" dirty="0" err="1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Ansible</a:t>
              </a:r>
              <a:r>
                <a:rPr lang="en-US" altLang="ko-KR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, Prometheus </a:t>
              </a:r>
              <a:r>
                <a:rPr lang="ko-KR" altLang="en-US" sz="1600" dirty="0" err="1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설정파일에</a:t>
              </a:r>
              <a:r>
                <a:rPr lang="ko-KR" altLang="en-US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IP</a:t>
              </a:r>
              <a:r>
                <a:rPr lang="ko-KR" altLang="en-US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추가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6017" y="2005130"/>
              <a:ext cx="9631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인스턴스의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IP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</a:t>
              </a: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Node_exporter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(9100)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 포트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cAdvisor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(8080)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 포트를  </a:t>
              </a: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Prometheus.yml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파일에 추가함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Ansible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hosts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파일에 서비스 구분에 따라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IP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추가시킴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00188" y="4999525"/>
            <a:ext cx="10754640" cy="1787774"/>
            <a:chOff x="562989" y="1387460"/>
            <a:chExt cx="10754640" cy="1787774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562990" y="1790746"/>
              <a:ext cx="10754639" cy="138448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62989" y="1387460"/>
              <a:ext cx="4563667" cy="56396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11. </a:t>
              </a:r>
              <a:r>
                <a:rPr lang="en-US" altLang="ko-KR" sz="1600" dirty="0" err="1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ssh</a:t>
              </a:r>
              <a:r>
                <a:rPr lang="en-US" altLang="ko-KR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-copy-id </a:t>
              </a:r>
              <a:r>
                <a:rPr lang="ko-KR" altLang="en-US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진행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510" y="1951427"/>
              <a:ext cx="963161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사전에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KVM1,2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에는 </a:t>
              </a: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ssh-keygen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진행하였음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Ansible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사용을 위해 </a:t>
              </a: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ssh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-copy-id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진행 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쉘스크립트를 통해 진행하기위하여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expect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사용함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00188" y="2923384"/>
            <a:ext cx="10830831" cy="1975705"/>
            <a:chOff x="562989" y="1387460"/>
            <a:chExt cx="10830831" cy="1975705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562990" y="1790746"/>
              <a:ext cx="10754639" cy="157241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562989" y="1387460"/>
              <a:ext cx="4563667" cy="563967"/>
            </a:xfrm>
            <a:prstGeom prst="roundRect">
              <a:avLst/>
            </a:prstGeom>
            <a:solidFill>
              <a:srgbClr val="00206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10. Docker stack</a:t>
              </a:r>
              <a:r>
                <a:rPr lang="ko-KR" altLang="en-US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을 이용한 컨테이너 배포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8650" y="2039726"/>
              <a:ext cx="1074517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수정된 </a:t>
              </a: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yml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파일을 이용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docker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stack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통하여 컨테이너 배포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컨테이너 배포는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hostname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기준으로 하여 배포함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먼저 인스턴스가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worker node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 추가되었는지 확인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만약 추가가 아직 안되었다면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추가되기까지 대기한 뒤에 배포를 진행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41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22873" cy="753359"/>
              <a:chOff x="1188881" y="351819"/>
              <a:chExt cx="1822873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22873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서비스 신청하기</a:t>
                </a: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2B020C-B635-42C4-B156-3C94F433793B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서비스 신청 페이지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93" b="10310"/>
          <a:stretch/>
        </p:blipFill>
        <p:spPr>
          <a:xfrm>
            <a:off x="693216" y="1238442"/>
            <a:ext cx="4756439" cy="32215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3" b="4294"/>
          <a:stretch/>
        </p:blipFill>
        <p:spPr>
          <a:xfrm>
            <a:off x="5781611" y="1238441"/>
            <a:ext cx="5247171" cy="32215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4604" y="4552365"/>
            <a:ext cx="10077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 flush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통해 로딩페이지를 출력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로딩페이지는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 type=hidden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사용하여 서비스 생성 페이지로 사용자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입력값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전송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kvm1,2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서비스 생성 쉘스크립트를 실행하도록 명령함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생성이 완료되면 선택한 정보를 보여주고 서비스목록으로 이동 가능</a:t>
            </a:r>
          </a:p>
        </p:txBody>
      </p:sp>
    </p:spTree>
    <p:extLst>
      <p:ext uri="{BB962C8B-B14F-4D97-AF65-F5344CB8AC3E}">
        <p14:creationId xmlns:p14="http://schemas.microsoft.com/office/powerpoint/2010/main" val="31063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86711" cy="753359"/>
              <a:chOff x="1188881" y="351819"/>
              <a:chExt cx="1886711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86711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서비스 목록 확인</a:t>
                </a: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1134604" y="4277368"/>
            <a:ext cx="10498710" cy="2410377"/>
            <a:chOff x="1316516" y="3931025"/>
            <a:chExt cx="10498710" cy="2410377"/>
          </a:xfrm>
        </p:grpSpPr>
        <p:sp>
          <p:nvSpPr>
            <p:cNvPr id="25" name="TextBox 24"/>
            <p:cNvSpPr txBox="1"/>
            <p:nvPr/>
          </p:nvSpPr>
          <p:spPr>
            <a:xfrm>
              <a:off x="1316516" y="4002300"/>
              <a:ext cx="39353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 err="1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서비스명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- 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서비스 이름 출력 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- DB </a:t>
              </a:r>
              <a:r>
                <a:rPr lang="en-US" altLang="ko-KR" sz="1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vmtbl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 </a:t>
              </a:r>
              <a:r>
                <a:rPr lang="en-US" altLang="ko-KR" sz="1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vmname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 출력 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85986" y="4740964"/>
              <a:ext cx="592924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Connect / Console / </a:t>
              </a:r>
              <a:r>
                <a:rPr lang="ko-KR" altLang="en-US" sz="1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서비스 삭제</a:t>
              </a:r>
              <a:endPara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- Connect 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버튼 </a:t>
              </a:r>
              <a:r>
                <a:rPr lang="ko-KR" altLang="en-US" sz="1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클릭시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wordpress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/web 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서버로 연결 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- DB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 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표시 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- 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서비스 삭제 버튼 클릭 시 서비스 삭제 페이지 연결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- Console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 접속하면 </a:t>
              </a:r>
              <a:r>
                <a:rPr lang="en-US" altLang="ko-KR" sz="1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shellinabox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통해 웹에서 </a:t>
              </a:r>
              <a:r>
                <a:rPr lang="en-US" altLang="ko-KR" sz="1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ssh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접속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  (user1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으로 접속이 가능하며 직접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root </a:t>
              </a:r>
              <a:r>
                <a:rPr lang="ko-KR" altLang="en-US" sz="1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로그인은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불가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 </a:t>
              </a:r>
              <a:r>
                <a:rPr lang="en-US" altLang="ko-KR" sz="1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sudo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사용가능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     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16516" y="4977271"/>
              <a:ext cx="37296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rgbClr val="A86FD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외부 </a:t>
              </a:r>
              <a:r>
                <a:rPr lang="en-US" altLang="ko-KR" sz="1400" b="1" dirty="0">
                  <a:solidFill>
                    <a:srgbClr val="A86FD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IP </a:t>
              </a:r>
            </a:p>
            <a:p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- 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외부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IP 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출력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- 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실제론 내부에 있지만 </a:t>
              </a:r>
              <a:r>
                <a:rPr lang="ko-KR" altLang="en-US" sz="1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포트포워딩하여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IP 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출력 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85986" y="3931025"/>
              <a:ext cx="5929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CPU / RAM </a:t>
              </a:r>
              <a:r>
                <a:rPr lang="ko-KR" altLang="en-US" sz="1400" b="1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스펙 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- 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사용자가 선택한 </a:t>
              </a:r>
              <a:r>
                <a:rPr lang="en-US" altLang="ko-KR" sz="1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Flaver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따라 </a:t>
              </a:r>
              <a:r>
                <a:rPr lang="en-US" altLang="ko-KR" sz="1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cpu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ram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결정되어 출력됨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082139" y="1380087"/>
            <a:ext cx="7123067" cy="2610562"/>
            <a:chOff x="0" y="1436105"/>
            <a:chExt cx="7783011" cy="423921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36105"/>
              <a:ext cx="7783011" cy="4239217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992A8F5-5539-49AD-87BD-284161B10BE4}"/>
                </a:ext>
              </a:extLst>
            </p:cNvPr>
            <p:cNvSpPr/>
            <p:nvPr/>
          </p:nvSpPr>
          <p:spPr>
            <a:xfrm>
              <a:off x="432766" y="3094892"/>
              <a:ext cx="819260" cy="2236763"/>
            </a:xfrm>
            <a:prstGeom prst="rect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992A8F5-5539-49AD-87BD-284161B10BE4}"/>
                </a:ext>
              </a:extLst>
            </p:cNvPr>
            <p:cNvSpPr/>
            <p:nvPr/>
          </p:nvSpPr>
          <p:spPr>
            <a:xfrm>
              <a:off x="1313419" y="3094891"/>
              <a:ext cx="923344" cy="2236763"/>
            </a:xfrm>
            <a:prstGeom prst="rect">
              <a:avLst/>
            </a:prstGeom>
            <a:noFill/>
            <a:ln w="28575">
              <a:solidFill>
                <a:srgbClr val="A86FD3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992A8F5-5539-49AD-87BD-284161B10BE4}"/>
                </a:ext>
              </a:extLst>
            </p:cNvPr>
            <p:cNvSpPr/>
            <p:nvPr/>
          </p:nvSpPr>
          <p:spPr>
            <a:xfrm>
              <a:off x="2298156" y="3094891"/>
              <a:ext cx="1021819" cy="2236763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992A8F5-5539-49AD-87BD-284161B10BE4}"/>
                </a:ext>
              </a:extLst>
            </p:cNvPr>
            <p:cNvSpPr/>
            <p:nvPr/>
          </p:nvSpPr>
          <p:spPr>
            <a:xfrm>
              <a:off x="5008098" y="3090675"/>
              <a:ext cx="2138290" cy="224098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2B020C-B635-42C4-B156-3C94F433793B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내 서비스 목록 확인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79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38832" cy="753359"/>
              <a:chOff x="1188881" y="351819"/>
              <a:chExt cx="1838832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38832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서비스 삭제하기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5498451" y="2015962"/>
            <a:ext cx="5929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서비스를 삭제하려는 유저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readonly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설정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8451" y="2868319"/>
            <a:ext cx="5929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A86F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r>
              <a:rPr lang="ko-KR" altLang="en-US" sz="1400" dirty="0">
                <a:solidFill>
                  <a:srgbClr val="A86FD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rgbClr val="A86FD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삭제하려는 서비스 이름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readonly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설정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98451" y="3846048"/>
            <a:ext cx="5929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확인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삭제하려는 서비스 이름 입력 칸 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이름을 입력하게 해서 실수로 삭제하는 일이 없도록 함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C2049A-7636-4AB3-BB30-2460FA25D833}"/>
              </a:ext>
            </a:extLst>
          </p:cNvPr>
          <p:cNvGrpSpPr/>
          <p:nvPr/>
        </p:nvGrpSpPr>
        <p:grpSpPr>
          <a:xfrm>
            <a:off x="1140290" y="1397506"/>
            <a:ext cx="3287357" cy="5129670"/>
            <a:chOff x="618494" y="1238442"/>
            <a:chExt cx="3287357" cy="512967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494" y="1238442"/>
              <a:ext cx="3287357" cy="512967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92A8F5-5539-49AD-87BD-284161B10BE4}"/>
                </a:ext>
              </a:extLst>
            </p:cNvPr>
            <p:cNvSpPr/>
            <p:nvPr/>
          </p:nvSpPr>
          <p:spPr>
            <a:xfrm>
              <a:off x="618494" y="2246916"/>
              <a:ext cx="3287357" cy="689317"/>
            </a:xfrm>
            <a:prstGeom prst="rect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992A8F5-5539-49AD-87BD-284161B10BE4}"/>
                </a:ext>
              </a:extLst>
            </p:cNvPr>
            <p:cNvSpPr/>
            <p:nvPr/>
          </p:nvSpPr>
          <p:spPr>
            <a:xfrm>
              <a:off x="618494" y="3021791"/>
              <a:ext cx="3287357" cy="684441"/>
            </a:xfrm>
            <a:prstGeom prst="rect">
              <a:avLst/>
            </a:prstGeom>
            <a:noFill/>
            <a:ln w="28575">
              <a:solidFill>
                <a:srgbClr val="A86FD3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992A8F5-5539-49AD-87BD-284161B10BE4}"/>
                </a:ext>
              </a:extLst>
            </p:cNvPr>
            <p:cNvSpPr/>
            <p:nvPr/>
          </p:nvSpPr>
          <p:spPr>
            <a:xfrm>
              <a:off x="618494" y="3878756"/>
              <a:ext cx="3287357" cy="1804591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992A8F5-5539-49AD-87BD-284161B10BE4}"/>
                </a:ext>
              </a:extLst>
            </p:cNvPr>
            <p:cNvSpPr/>
            <p:nvPr/>
          </p:nvSpPr>
          <p:spPr>
            <a:xfrm>
              <a:off x="1649691" y="5797486"/>
              <a:ext cx="1234911" cy="570626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498451" y="4962537"/>
            <a:ext cx="59292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삭제 버튼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삭제 버튼 클릭 시 삭제 작업 진행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로딩 페이지로 연결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삭제 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KVM1,2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존재하는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destroy.sh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실행시켜 진행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2B020C-B635-42C4-B156-3C94F433793B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서비스 삭제하기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6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38832" cy="753359"/>
              <a:chOff x="1188881" y="351819"/>
              <a:chExt cx="1838832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38832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서비스 삭제하기</a:t>
                </a:r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2B020C-B635-42C4-B156-3C94F433793B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서비스 삭제 </a:t>
              </a:r>
              <a:r>
                <a:rPr lang="ko-KR" altLang="en-US" sz="1600" b="1" dirty="0" err="1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쉘스크립트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33DF398-B3CC-460F-8545-0EBE08739D6C}"/>
              </a:ext>
            </a:extLst>
          </p:cNvPr>
          <p:cNvSpPr txBox="1"/>
          <p:nvPr/>
        </p:nvSpPr>
        <p:spPr>
          <a:xfrm>
            <a:off x="5874685" y="1648762"/>
            <a:ext cx="63173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삭제용 쉘 스크립트 기능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ko-KR" alt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삭제용 쉘 스크립트에서는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이용하여 삭제를 진행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정보들은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값을 가져와야 하므로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함수로 지정하여 사용하였음</a:t>
            </a:r>
          </a:p>
          <a:p>
            <a:endParaRPr lang="en-US" altLang="ko-KR" sz="1600" dirty="0"/>
          </a:p>
          <a:p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삭제 순서 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virsh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destroy/undefine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KVM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인스턴스 이미지 삭제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Docker stack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Docker node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 삭제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Port forwarding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추가된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DB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정보삭제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Ansible/hosts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Prometheus.yml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기록된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A8443E-9CD5-49D0-8770-22F4482D9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7" y="1709720"/>
            <a:ext cx="5444715" cy="361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38832" cy="753359"/>
              <a:chOff x="1188881" y="351819"/>
              <a:chExt cx="1838832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38832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관리자용 페이지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3DF398-B3CC-460F-8545-0EBE08739D6C}"/>
              </a:ext>
            </a:extLst>
          </p:cNvPr>
          <p:cNvSpPr txBox="1"/>
          <p:nvPr/>
        </p:nvSpPr>
        <p:spPr>
          <a:xfrm>
            <a:off x="4278442" y="1973220"/>
            <a:ext cx="763200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관리자용 페이지의 메뉴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유저 목록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전체 유저 목록을 확인 가능하며 수정 삭제가 가능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전체서비스 목록</a:t>
            </a:r>
            <a:endParaRPr lang="en-US" altLang="ko-KR" dirty="0"/>
          </a:p>
          <a:p>
            <a:r>
              <a:rPr lang="ko-KR" altLang="en-US" dirty="0"/>
              <a:t>현재 실행되고 있는 모든 서비스와 </a:t>
            </a:r>
            <a:r>
              <a:rPr lang="en-US" altLang="ko-KR" dirty="0"/>
              <a:t>KVM1,2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정보를 모니터링 가능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ANSIBLE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Ansible</a:t>
            </a:r>
            <a:r>
              <a:rPr lang="ko-KR" altLang="en-US" dirty="0"/>
              <a:t>을 통한 서비스별 혹은 </a:t>
            </a:r>
            <a:r>
              <a:rPr lang="en-US" altLang="ko-KR" dirty="0"/>
              <a:t>KVM</a:t>
            </a:r>
            <a:r>
              <a:rPr lang="ko-KR" altLang="en-US" dirty="0"/>
              <a:t>별 전체 명령이 가능한 페이지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8AF115-CB1F-4039-8C72-5F2C44518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03" r="29744" b="2779"/>
          <a:stretch/>
        </p:blipFill>
        <p:spPr>
          <a:xfrm>
            <a:off x="693216" y="2045138"/>
            <a:ext cx="2664132" cy="336481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8D38EAB-87A1-462E-B47B-CAE4588F5072}"/>
              </a:ext>
            </a:extLst>
          </p:cNvPr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5A53E72-989B-41B6-8E81-69766B30D68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AB6C18-DB8B-4421-952E-1DF3B9F97A5C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관리자 메뉴 목록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91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1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957587" cy="753359"/>
              <a:chOff x="1188881" y="351819"/>
              <a:chExt cx="1957587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95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01 </a:t>
                </a:r>
                <a:r>
                  <a:rPr lang="ko-KR" altLang="en-US" sz="1200" dirty="0"/>
                  <a:t>프로젝트 배경 및 목표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629766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프로젝트 배경</a:t>
                </a: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AE33DCD-7D5D-491D-B88B-760F2F795B55}"/>
              </a:ext>
            </a:extLst>
          </p:cNvPr>
          <p:cNvSpPr txBox="1"/>
          <p:nvPr/>
        </p:nvSpPr>
        <p:spPr>
          <a:xfrm>
            <a:off x="1305751" y="4381857"/>
            <a:ext cx="1037139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SW </a:t>
            </a:r>
            <a:r>
              <a:rPr lang="ko-KR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개발에서는 민첩하고 완성도 높은 제품을 만들어내는 것이 중요하게 여겨지고 있다</a:t>
            </a:r>
            <a:r>
              <a:rPr lang="en-US" altLang="ko-KR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r>
              <a:rPr lang="ko-KR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	</a:t>
            </a:r>
            <a:endParaRPr lang="en-US" altLang="ko-KR" sz="1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fontAlgn="base"/>
            <a:r>
              <a:rPr lang="ko-KR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  이에 따라 인프라 및 기타 개발지원도구들을 포함한 </a:t>
            </a:r>
            <a:r>
              <a:rPr lang="en-US" altLang="ko-KR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PaaS </a:t>
            </a:r>
            <a:r>
              <a:rPr lang="ko-KR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형태 필요</a:t>
            </a:r>
          </a:p>
          <a:p>
            <a:pPr fontAlgn="base"/>
            <a:endParaRPr lang="en-US" altLang="ko-KR" sz="1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인프라를 유지하고 운영하는 데 별도의 인력이 소요되지 않고 </a:t>
            </a:r>
            <a:endParaRPr lang="en-US" altLang="ko-KR" sz="1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fontAlgn="base"/>
            <a:r>
              <a:rPr lang="ko-KR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 하드웨어 및 소프트웨어 인프라 관리에 드는 비용을 절약 필요 </a:t>
            </a:r>
          </a:p>
          <a:p>
            <a:pPr fontAlgn="base"/>
            <a:endParaRPr lang="en-US" altLang="ko-KR" sz="1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제공된 인프라의 모니터링 할 수 있는 기능 필요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59BC37-A558-4EF3-A33D-49E82267D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71" y="1084729"/>
            <a:ext cx="4073658" cy="305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38832" cy="753359"/>
              <a:chOff x="1188881" y="351819"/>
              <a:chExt cx="1838832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38832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관리자용 페이지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8D38EAB-87A1-462E-B47B-CAE4588F5072}"/>
              </a:ext>
            </a:extLst>
          </p:cNvPr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5A53E72-989B-41B6-8E81-69766B30D68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AB6C18-DB8B-4421-952E-1DF3B9F97A5C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유저의 접속을 차단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DE0F981-4F7A-4F80-8E27-8D440E345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4125"/>
            <a:ext cx="4448796" cy="2067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DD2866-A031-421D-A42A-495AA6339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29" y="1774125"/>
            <a:ext cx="3658111" cy="20481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049B04-F567-4E7B-9E7D-FD4B0C6E8B48}"/>
              </a:ext>
            </a:extLst>
          </p:cNvPr>
          <p:cNvSpPr txBox="1"/>
          <p:nvPr/>
        </p:nvSpPr>
        <p:spPr>
          <a:xfrm>
            <a:off x="1525729" y="4510298"/>
            <a:ext cx="9019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관리자용 메뉴에는 비교적 강한 권한을 가진 페이지들이 존재하고 있어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  유저의 접근을 막을 필요성이 있음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만약 유저가 페이지의 주소를 알아내어 고의적으로 매니저용 페이지에 접근 하는 경우를 차단하기위해 세션 값을 비교하여 접속을 허용</a:t>
            </a:r>
          </a:p>
        </p:txBody>
      </p:sp>
    </p:spTree>
    <p:extLst>
      <p:ext uri="{BB962C8B-B14F-4D97-AF65-F5344CB8AC3E}">
        <p14:creationId xmlns:p14="http://schemas.microsoft.com/office/powerpoint/2010/main" val="2849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38832" cy="753359"/>
              <a:chOff x="1188881" y="351819"/>
              <a:chExt cx="1838832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38832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관리자용 페이지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3DF398-B3CC-460F-8545-0EBE08739D6C}"/>
              </a:ext>
            </a:extLst>
          </p:cNvPr>
          <p:cNvSpPr txBox="1"/>
          <p:nvPr/>
        </p:nvSpPr>
        <p:spPr>
          <a:xfrm>
            <a:off x="6096000" y="2579039"/>
            <a:ext cx="50029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매니저는 유저와는 다르게 자신이 아닌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   회원정보를 수정 및 삭제가 가능</a:t>
            </a: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유저의 삭제는 매니저만 가능하도록 설정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삭제할 회원의 이름과 아이디를 확인하도록 한 뒤 삭제를 진행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A85DD0-8E7E-4297-9F22-64B3486837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33"/>
          <a:stretch/>
        </p:blipFill>
        <p:spPr>
          <a:xfrm>
            <a:off x="1093091" y="1793176"/>
            <a:ext cx="4617792" cy="415704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1ECCE18B-979C-47B9-9F07-A073FA02E194}"/>
              </a:ext>
            </a:extLst>
          </p:cNvPr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D627E5B-CBD3-4241-B3EF-89D4D46E6F0C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19363F-DDE4-4B22-8397-F66DFCFB77AD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전체 유저 목록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38832" cy="753359"/>
              <a:chOff x="1188881" y="351819"/>
              <a:chExt cx="1838832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38832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관리자용 페이지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ECCE18B-979C-47B9-9F07-A073FA02E194}"/>
              </a:ext>
            </a:extLst>
          </p:cNvPr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D627E5B-CBD3-4241-B3EF-89D4D46E6F0C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19363F-DDE4-4B22-8397-F66DFCFB77AD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전체 유저 목록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6E771F-6C45-4292-9E6B-E6525CF4A3CD}"/>
              </a:ext>
            </a:extLst>
          </p:cNvPr>
          <p:cNvGrpSpPr/>
          <p:nvPr/>
        </p:nvGrpSpPr>
        <p:grpSpPr>
          <a:xfrm>
            <a:off x="6491446" y="1580046"/>
            <a:ext cx="2686100" cy="3954821"/>
            <a:chOff x="3273131" y="1387002"/>
            <a:chExt cx="3022305" cy="508303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1C4B91B-EF05-437C-9D4E-DDD5F7EA0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131" y="1387002"/>
              <a:ext cx="3022305" cy="455211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694E33-4896-467D-AFA4-CA8A826092A5}"/>
                </a:ext>
              </a:extLst>
            </p:cNvPr>
            <p:cNvSpPr txBox="1"/>
            <p:nvPr/>
          </p:nvSpPr>
          <p:spPr>
            <a:xfrm>
              <a:off x="4053250" y="5995343"/>
              <a:ext cx="1462066" cy="47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유저 용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870004-57D5-4C2C-9BCD-C3AFD8875BEC}"/>
              </a:ext>
            </a:extLst>
          </p:cNvPr>
          <p:cNvGrpSpPr/>
          <p:nvPr/>
        </p:nvGrpSpPr>
        <p:grpSpPr>
          <a:xfrm>
            <a:off x="2058094" y="1215815"/>
            <a:ext cx="2810198" cy="4339984"/>
            <a:chOff x="207447" y="1199394"/>
            <a:chExt cx="2918418" cy="524994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4E7B91B-3348-44DB-932D-6C100AEC79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96" t="15073" r="37477" b="11775"/>
            <a:stretch/>
          </p:blipFill>
          <p:spPr>
            <a:xfrm>
              <a:off x="207447" y="1199394"/>
              <a:ext cx="2918418" cy="473972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49215F-B4D9-4891-8736-FBDEF5E75AB9}"/>
                </a:ext>
              </a:extLst>
            </p:cNvPr>
            <p:cNvSpPr txBox="1"/>
            <p:nvPr/>
          </p:nvSpPr>
          <p:spPr>
            <a:xfrm>
              <a:off x="906705" y="6002568"/>
              <a:ext cx="1902757" cy="4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관리자 용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08A2130-C128-4B2F-93FF-DB6A9F60445B}"/>
                </a:ext>
              </a:extLst>
            </p:cNvPr>
            <p:cNvSpPr/>
            <p:nvPr/>
          </p:nvSpPr>
          <p:spPr>
            <a:xfrm>
              <a:off x="504032" y="4448638"/>
              <a:ext cx="2305430" cy="77272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F72F719-2636-421C-960F-5A2ED1243E47}"/>
              </a:ext>
            </a:extLst>
          </p:cNvPr>
          <p:cNvSpPr txBox="1"/>
          <p:nvPr/>
        </p:nvSpPr>
        <p:spPr>
          <a:xfrm>
            <a:off x="1804004" y="5956403"/>
            <a:ext cx="858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또한 관리자용 페이지에서는 해당유저의 권한을 유저 혹은 관리자로 변경가능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7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38832" cy="753359"/>
              <a:chOff x="1188881" y="351819"/>
              <a:chExt cx="1838832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38832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관리자용 페이지</a:t>
                </a: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7F0E445-6E37-4813-AE88-BFB96D44AB4F}"/>
              </a:ext>
            </a:extLst>
          </p:cNvPr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4995117-9083-4558-90E3-ADEE9766D4D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A5D4AC-4A9C-44CE-84EE-282733AAA643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전체 서비스 목록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09855A9-68E7-4722-A2A2-AD71E0E64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37" y="1376315"/>
            <a:ext cx="7329858" cy="532119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474825-21A2-4EFC-A7BF-BD1C1E062929}"/>
              </a:ext>
            </a:extLst>
          </p:cNvPr>
          <p:cNvSpPr/>
          <p:nvPr/>
        </p:nvSpPr>
        <p:spPr>
          <a:xfrm>
            <a:off x="3673418" y="2895207"/>
            <a:ext cx="1747173" cy="943697"/>
          </a:xfrm>
          <a:prstGeom prst="rect">
            <a:avLst/>
          </a:prstGeom>
          <a:noFill/>
          <a:ln w="28575">
            <a:solidFill>
              <a:srgbClr val="B16125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CD480D-F6A2-4F6A-B6AD-307C442E0411}"/>
              </a:ext>
            </a:extLst>
          </p:cNvPr>
          <p:cNvSpPr/>
          <p:nvPr/>
        </p:nvSpPr>
        <p:spPr>
          <a:xfrm>
            <a:off x="6308994" y="2882289"/>
            <a:ext cx="443920" cy="92710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A04EC7-D090-4EA4-98A1-687C78EDEC82}"/>
              </a:ext>
            </a:extLst>
          </p:cNvPr>
          <p:cNvSpPr/>
          <p:nvPr/>
        </p:nvSpPr>
        <p:spPr>
          <a:xfrm>
            <a:off x="7067276" y="2895207"/>
            <a:ext cx="443919" cy="94369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D63816-98F2-4F17-97F7-5F9249D1EB10}"/>
              </a:ext>
            </a:extLst>
          </p:cNvPr>
          <p:cNvSpPr/>
          <p:nvPr/>
        </p:nvSpPr>
        <p:spPr>
          <a:xfrm>
            <a:off x="1148749" y="4304440"/>
            <a:ext cx="7111746" cy="33855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5E7A43-996F-4EF1-B547-18AA68115084}"/>
              </a:ext>
            </a:extLst>
          </p:cNvPr>
          <p:cNvSpPr/>
          <p:nvPr/>
        </p:nvSpPr>
        <p:spPr>
          <a:xfrm>
            <a:off x="1148749" y="4902790"/>
            <a:ext cx="7111746" cy="1794682"/>
          </a:xfrm>
          <a:prstGeom prst="rect">
            <a:avLst/>
          </a:prstGeom>
          <a:noFill/>
          <a:ln w="28575">
            <a:solidFill>
              <a:srgbClr val="3FB577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E8D43E6-DD3F-4620-970E-3933335E4D3D}"/>
              </a:ext>
            </a:extLst>
          </p:cNvPr>
          <p:cNvCxnSpPr>
            <a:cxnSpLocks/>
            <a:stCxn id="20" idx="2"/>
            <a:endCxn id="39" idx="1"/>
          </p:cNvCxnSpPr>
          <p:nvPr/>
        </p:nvCxnSpPr>
        <p:spPr>
          <a:xfrm rot="5400000" flipH="1" flipV="1">
            <a:off x="7497855" y="2270839"/>
            <a:ext cx="571649" cy="2505453"/>
          </a:xfrm>
          <a:prstGeom prst="bentConnector4">
            <a:avLst>
              <a:gd name="adj1" fmla="val -39990"/>
              <a:gd name="adj2" fmla="val 54430"/>
            </a:avLst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5A22353-9FB5-45B3-89E4-3F80D30E134D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7565202" y="1885551"/>
            <a:ext cx="733690" cy="1285623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C2C5122-20AF-481E-BB70-D689CB69EDDF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2681762" y="2423366"/>
            <a:ext cx="991657" cy="943691"/>
          </a:xfrm>
          <a:prstGeom prst="bentConnector3">
            <a:avLst>
              <a:gd name="adj1" fmla="val 50000"/>
            </a:avLst>
          </a:prstGeom>
          <a:ln w="38100">
            <a:solidFill>
              <a:srgbClr val="B1612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C991782-C9BB-4841-89F1-69A14F5C1189}"/>
              </a:ext>
            </a:extLst>
          </p:cNvPr>
          <p:cNvCxnSpPr>
            <a:stCxn id="23" idx="3"/>
          </p:cNvCxnSpPr>
          <p:nvPr/>
        </p:nvCxnSpPr>
        <p:spPr>
          <a:xfrm>
            <a:off x="8260495" y="5800131"/>
            <a:ext cx="1088150" cy="4961"/>
          </a:xfrm>
          <a:prstGeom prst="straightConnector1">
            <a:avLst/>
          </a:prstGeom>
          <a:ln w="38100">
            <a:solidFill>
              <a:srgbClr val="5DC78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CEA3209-3412-40F9-8A8D-A5F84707987A}"/>
              </a:ext>
            </a:extLst>
          </p:cNvPr>
          <p:cNvCxnSpPr>
            <a:stCxn id="22" idx="3"/>
          </p:cNvCxnSpPr>
          <p:nvPr/>
        </p:nvCxnSpPr>
        <p:spPr>
          <a:xfrm>
            <a:off x="8260495" y="4473718"/>
            <a:ext cx="1074005" cy="592723"/>
          </a:xfrm>
          <a:prstGeom prst="bentConnector3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4F31565-E53A-4565-BC63-D2F36163480E}"/>
              </a:ext>
            </a:extLst>
          </p:cNvPr>
          <p:cNvSpPr/>
          <p:nvPr/>
        </p:nvSpPr>
        <p:spPr>
          <a:xfrm>
            <a:off x="8574859" y="1821565"/>
            <a:ext cx="2258241" cy="73367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KVM1,2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모니터링 페이지 접속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7FE844E-1407-4CA0-ACEC-5D98C8D33FC6}"/>
              </a:ext>
            </a:extLst>
          </p:cNvPr>
          <p:cNvSpPr/>
          <p:nvPr/>
        </p:nvSpPr>
        <p:spPr>
          <a:xfrm>
            <a:off x="9036407" y="2743223"/>
            <a:ext cx="2427443" cy="98903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Shellinabox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웹에서 </a:t>
            </a:r>
            <a:r>
              <a:rPr lang="en-US" altLang="ko-KR" sz="16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ssh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접속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(root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접속 허용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EC2A482-2D22-4193-8723-427F47D48BAB}"/>
              </a:ext>
            </a:extLst>
          </p:cNvPr>
          <p:cNvSpPr/>
          <p:nvPr/>
        </p:nvSpPr>
        <p:spPr>
          <a:xfrm>
            <a:off x="9390464" y="4408272"/>
            <a:ext cx="2427443" cy="989035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서비스종류를 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선택해서 확인 가능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A0EADD6-55C2-4A92-86DF-F7595A8AA330}"/>
              </a:ext>
            </a:extLst>
          </p:cNvPr>
          <p:cNvSpPr/>
          <p:nvPr/>
        </p:nvSpPr>
        <p:spPr>
          <a:xfrm>
            <a:off x="9390464" y="5585288"/>
            <a:ext cx="2585635" cy="984074"/>
          </a:xfrm>
          <a:prstGeom prst="roundRect">
            <a:avLst/>
          </a:prstGeom>
          <a:noFill/>
          <a:ln w="19050">
            <a:solidFill>
              <a:srgbClr val="5DC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서비스 목록에서의 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기능을 구현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15CAD6B-55C6-4146-B965-429F45186981}"/>
              </a:ext>
            </a:extLst>
          </p:cNvPr>
          <p:cNvSpPr/>
          <p:nvPr/>
        </p:nvSpPr>
        <p:spPr>
          <a:xfrm>
            <a:off x="317501" y="1697235"/>
            <a:ext cx="2318542" cy="1033265"/>
          </a:xfrm>
          <a:prstGeom prst="roundRect">
            <a:avLst/>
          </a:prstGeom>
          <a:noFill/>
          <a:ln w="19050">
            <a:solidFill>
              <a:srgbClr val="B161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Crontab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통해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분마다 </a:t>
            </a:r>
            <a:r>
              <a:rPr lang="en-US" altLang="ko-KR" sz="16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cpurate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인스턴스 개수를 갱신</a:t>
            </a:r>
          </a:p>
        </p:txBody>
      </p:sp>
    </p:spTree>
    <p:extLst>
      <p:ext uri="{BB962C8B-B14F-4D97-AF65-F5344CB8AC3E}">
        <p14:creationId xmlns:p14="http://schemas.microsoft.com/office/powerpoint/2010/main" val="20615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38832" cy="753359"/>
              <a:chOff x="1188881" y="351819"/>
              <a:chExt cx="1838832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38832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관리자용 페이지</a:t>
                </a: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04324C4-AF36-4C26-936B-61550D6ED9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02" b="47800"/>
          <a:stretch/>
        </p:blipFill>
        <p:spPr>
          <a:xfrm>
            <a:off x="1688045" y="1628501"/>
            <a:ext cx="8815910" cy="275477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EE2E5440-02C5-48AE-9B82-90252DD6876A}"/>
              </a:ext>
            </a:extLst>
          </p:cNvPr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3B2A84-7DF9-4B79-B561-52A9E62C03A8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BE2835-A800-4D10-A2B1-526E3F68F865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모니터링 페이지</a:t>
              </a: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-Grafana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C5D05C3-F2D4-45E2-A766-040BFE4A5112}"/>
              </a:ext>
            </a:extLst>
          </p:cNvPr>
          <p:cNvSpPr txBox="1"/>
          <p:nvPr/>
        </p:nvSpPr>
        <p:spPr>
          <a:xfrm>
            <a:off x="2342781" y="4850116"/>
            <a:ext cx="75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KVM1,2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에는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Prometheus/Grafana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설치되어 있어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연결된 인스턴스들의 서버 상태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Container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상태를 확인가능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또한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MySQL_Exporter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통해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DB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동작상태도 점검이 가능함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26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38832" cy="753359"/>
              <a:chOff x="1188881" y="351819"/>
              <a:chExt cx="1838832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38832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관리자용 페이지</a:t>
                </a:r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F500D33-1071-4799-AE07-C379D8EC2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46" y="1691000"/>
            <a:ext cx="7199934" cy="442890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62F8C4B-995C-4F73-ADDF-5FF3C6EBAC2E}"/>
              </a:ext>
            </a:extLst>
          </p:cNvPr>
          <p:cNvGrpSpPr/>
          <p:nvPr/>
        </p:nvGrpSpPr>
        <p:grpSpPr>
          <a:xfrm>
            <a:off x="562990" y="791134"/>
            <a:ext cx="4407828" cy="601196"/>
            <a:chOff x="788071" y="992955"/>
            <a:chExt cx="4407828" cy="60119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057BE8-793D-4F97-A2B7-680B53335C4A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9491E9-2D31-4995-896C-C72C7FFF6AF8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모니터링 페이지</a:t>
              </a: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-Grafana</a:t>
              </a:r>
            </a:p>
            <a:p>
              <a:pPr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-</a:t>
              </a:r>
              <a:r>
                <a:rPr lang="en-US" altLang="ko-KR" sz="1600" b="1" dirty="0" err="1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Node_Exporter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75CAF50-40E3-47C5-A97E-20837317AFD5}"/>
              </a:ext>
            </a:extLst>
          </p:cNvPr>
          <p:cNvSpPr txBox="1"/>
          <p:nvPr/>
        </p:nvSpPr>
        <p:spPr>
          <a:xfrm>
            <a:off x="7803286" y="2799497"/>
            <a:ext cx="41855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생성된 인스턴스의 상태정보를 제공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9100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번 포트를 통해 모니터링 정보를 전송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Node_Exporter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는 샘플용 이미지에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미리 설치한 뒤 사용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327613-B235-4A9C-88F8-4FD54F8699A6}"/>
              </a:ext>
            </a:extLst>
          </p:cNvPr>
          <p:cNvSpPr txBox="1"/>
          <p:nvPr/>
        </p:nvSpPr>
        <p:spPr>
          <a:xfrm>
            <a:off x="8595827" y="1947968"/>
            <a:ext cx="22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Node_Exporter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8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38832" cy="753359"/>
              <a:chOff x="1188881" y="351819"/>
              <a:chExt cx="1838832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38832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관리자용 페이지</a:t>
                </a:r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304410B-A253-4F91-8AFD-D26DA4411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05" y="1470638"/>
            <a:ext cx="9063496" cy="358753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F4824B-9FBD-46BC-9D97-FF1F99BBC938}"/>
              </a:ext>
            </a:extLst>
          </p:cNvPr>
          <p:cNvGrpSpPr/>
          <p:nvPr/>
        </p:nvGrpSpPr>
        <p:grpSpPr>
          <a:xfrm>
            <a:off x="562990" y="791134"/>
            <a:ext cx="4407828" cy="601196"/>
            <a:chOff x="788071" y="992955"/>
            <a:chExt cx="4407828" cy="60119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B4B964-C611-4563-8A1E-B639383E03F4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EBD06C-21E5-4A49-B36F-BAD025C5EE86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모니터링 페이지</a:t>
              </a: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-Grafana</a:t>
              </a:r>
            </a:p>
            <a:p>
              <a:pPr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-</a:t>
              </a:r>
              <a:r>
                <a:rPr lang="en-US" altLang="ko-KR" sz="1600" b="1" dirty="0" err="1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cAdvisor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4E9CD1C-753C-4FDE-8C32-6A3C0A5F9ADD}"/>
              </a:ext>
            </a:extLst>
          </p:cNvPr>
          <p:cNvSpPr txBox="1"/>
          <p:nvPr/>
        </p:nvSpPr>
        <p:spPr>
          <a:xfrm>
            <a:off x="1134604" y="5194333"/>
            <a:ext cx="9855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현재 인스턴스에서 동작하고 있는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Docker Container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상태 정보를 제공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8080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포트를 통해 모니터링 정보를 전송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cAdvisor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virt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-install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시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upload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하는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ipchange.sh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docker run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을 통해 컨테이너로 배포시킴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6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38832" cy="753359"/>
              <a:chOff x="1188881" y="351819"/>
              <a:chExt cx="1838832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38832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관리자용 페이지</a:t>
                </a:r>
              </a:p>
            </p:txBody>
          </p:sp>
        </p:grp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8DD2AA1-FB3F-4F1B-BB43-13FACCC66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8" y="1663701"/>
            <a:ext cx="7055936" cy="438674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2765014-D4F6-46F3-B871-DBD774E865A2}"/>
              </a:ext>
            </a:extLst>
          </p:cNvPr>
          <p:cNvGrpSpPr/>
          <p:nvPr/>
        </p:nvGrpSpPr>
        <p:grpSpPr>
          <a:xfrm>
            <a:off x="562990" y="791134"/>
            <a:ext cx="4407828" cy="601196"/>
            <a:chOff x="788071" y="992955"/>
            <a:chExt cx="4407828" cy="60119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22C1325-8B09-4613-874C-F743D9C71AC7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0EF7D5-1D69-489E-8848-480CF90A1BC3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모니터링 페이지</a:t>
              </a: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-Grafana</a:t>
              </a:r>
            </a:p>
            <a:p>
              <a:pPr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-</a:t>
              </a:r>
              <a:r>
                <a:rPr lang="en-US" altLang="ko-KR" sz="1600" b="1" dirty="0" err="1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MySQL_Exporter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071C56-06AC-4179-A489-D0B00422EEFD}"/>
              </a:ext>
            </a:extLst>
          </p:cNvPr>
          <p:cNvSpPr txBox="1"/>
          <p:nvPr/>
        </p:nvSpPr>
        <p:spPr>
          <a:xfrm>
            <a:off x="7380499" y="2596297"/>
            <a:ext cx="48115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웹서버 동작에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와 연관된 동작이 많이 발생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   &gt; DB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서버의 상태 모니터링 필요성 대두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9104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번 포트를 이용해 모니터링 정보를 전송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서버에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MySQL_Exporter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를 설치 후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Prometheus.yml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파일에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DB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서버의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9104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포트를 추가하여 연결시킴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0A90D1-F3D9-4ADF-8AEE-07D7FBB951A5}"/>
              </a:ext>
            </a:extLst>
          </p:cNvPr>
          <p:cNvSpPr txBox="1"/>
          <p:nvPr/>
        </p:nvSpPr>
        <p:spPr>
          <a:xfrm>
            <a:off x="8559662" y="1960668"/>
            <a:ext cx="245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MySQL_Exporter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660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38832" cy="753359"/>
              <a:chOff x="1188881" y="351819"/>
              <a:chExt cx="1838832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38832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관리자용 페이지</a:t>
                </a: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2765014-D4F6-46F3-B871-DBD774E865A2}"/>
              </a:ext>
            </a:extLst>
          </p:cNvPr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22C1325-8B09-4613-874C-F743D9C71AC7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0EF7D5-1D69-489E-8848-480CF90A1BC3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Ansible </a:t>
              </a: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페이지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3E33C96-6B70-4400-82CC-88E41DFFD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16" y="1275060"/>
            <a:ext cx="5997927" cy="5168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CC1A8B-E23D-4A91-84E6-7A62066616D1}"/>
              </a:ext>
            </a:extLst>
          </p:cNvPr>
          <p:cNvSpPr txBox="1"/>
          <p:nvPr/>
        </p:nvSpPr>
        <p:spPr>
          <a:xfrm>
            <a:off x="6985000" y="4284117"/>
            <a:ext cx="4513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서비스 혹은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KVM1,2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인스턴스를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선택하여 명령을 입력하여 전송하고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결과를 출력해줌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181809-39F2-40F8-BD33-6F64C23ED58A}"/>
              </a:ext>
            </a:extLst>
          </p:cNvPr>
          <p:cNvSpPr txBox="1"/>
          <p:nvPr/>
        </p:nvSpPr>
        <p:spPr>
          <a:xfrm>
            <a:off x="6985000" y="2596009"/>
            <a:ext cx="4513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서비스를 제공하는 도중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전체 인스턴스 혹은 특정서비스에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패키지 설치나 상태확인 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전체 명령을 내려야하는 경우 사용가능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40958-F7EA-456E-9D72-F2565368D7D4}"/>
              </a:ext>
            </a:extLst>
          </p:cNvPr>
          <p:cNvSpPr txBox="1"/>
          <p:nvPr/>
        </p:nvSpPr>
        <p:spPr>
          <a:xfrm>
            <a:off x="7832282" y="1732191"/>
            <a:ext cx="281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Ansible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작동 페이지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138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38832" cy="753359"/>
              <a:chOff x="1188881" y="351819"/>
              <a:chExt cx="1838832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38832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관리자용 페이지</a:t>
                </a: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2765014-D4F6-46F3-B871-DBD774E865A2}"/>
              </a:ext>
            </a:extLst>
          </p:cNvPr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22C1325-8B09-4613-874C-F743D9C71AC7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0EF7D5-1D69-489E-8848-480CF90A1BC3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Ansible </a:t>
              </a: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페이지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E6942E2-EA39-407A-8EC7-5961BCAEC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05" y="1146109"/>
            <a:ext cx="6436383" cy="53943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A1AAC4-7B3A-492C-BD1E-BAEA969CAD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5" t="25993" r="16555" b="8278"/>
          <a:stretch/>
        </p:blipFill>
        <p:spPr>
          <a:xfrm>
            <a:off x="848952" y="3350924"/>
            <a:ext cx="3980384" cy="33700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B02804-B554-4769-9BA2-81433ADC4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16" y="1539623"/>
            <a:ext cx="4291856" cy="1296717"/>
          </a:xfrm>
          <a:prstGeom prst="rect">
            <a:avLst/>
          </a:prstGeom>
        </p:spPr>
      </p:pic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1B055185-C8C2-43D3-8FFE-EE1A7AA808E0}"/>
              </a:ext>
            </a:extLst>
          </p:cNvPr>
          <p:cNvSpPr/>
          <p:nvPr/>
        </p:nvSpPr>
        <p:spPr>
          <a:xfrm>
            <a:off x="2657162" y="2938184"/>
            <a:ext cx="324422" cy="412740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8B6D6245-59CB-4119-850E-270B4F93EA3B}"/>
              </a:ext>
            </a:extLst>
          </p:cNvPr>
          <p:cNvSpPr/>
          <p:nvPr/>
        </p:nvSpPr>
        <p:spPr>
          <a:xfrm rot="16200000">
            <a:off x="4830847" y="4410754"/>
            <a:ext cx="324422" cy="837693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6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1395" y="145583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584775"/>
            <a:chOff x="490138" y="264113"/>
            <a:chExt cx="11365164" cy="71089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1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r="16120"/>
          <a:stretch/>
        </p:blipFill>
        <p:spPr>
          <a:xfrm>
            <a:off x="338712" y="1585649"/>
            <a:ext cx="4762332" cy="471114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93216" y="802582"/>
            <a:ext cx="4407828" cy="354975"/>
            <a:chOff x="788071" y="992955"/>
            <a:chExt cx="4407828" cy="3549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2B020C-B635-42C4-B156-3C94F433793B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PaaS? 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134604" y="225220"/>
            <a:ext cx="1745991" cy="619708"/>
            <a:chOff x="1188881" y="351819"/>
            <a:chExt cx="1738289" cy="75335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738289" cy="336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배경 및 목표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2"/>
              <a:ext cx="1629766" cy="523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가비아 솔미체" panose="02020603020101020101" pitchFamily="18" charset="-127"/>
                  <a:ea typeface="가비아 솔미체" panose="02020603020101020101" pitchFamily="18" charset="-127"/>
                </a:rPr>
                <a:t>프로젝트 배경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CF69044-E04A-46C0-B0D4-8739CCFAEEF4}"/>
              </a:ext>
            </a:extLst>
          </p:cNvPr>
          <p:cNvGrpSpPr/>
          <p:nvPr/>
        </p:nvGrpSpPr>
        <p:grpSpPr>
          <a:xfrm>
            <a:off x="5510988" y="2277323"/>
            <a:ext cx="6337300" cy="3123933"/>
            <a:chOff x="6096000" y="2095648"/>
            <a:chExt cx="5206482" cy="3123933"/>
          </a:xfrm>
        </p:grpSpPr>
        <p:sp>
          <p:nvSpPr>
            <p:cNvPr id="3" name="직사각형 2"/>
            <p:cNvSpPr/>
            <p:nvPr/>
          </p:nvSpPr>
          <p:spPr>
            <a:xfrm>
              <a:off x="6096000" y="2418814"/>
              <a:ext cx="5206482" cy="280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하드웨어 및 애플리케이션 소프트웨어 플랫폼이 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제</a:t>
              </a:r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사를 통해 제공되는 </a:t>
              </a:r>
              <a:r>
                <a:rPr lang="ko-KR" altLang="en-US" sz="16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클라우드</a:t>
              </a: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컴퓨팅 형식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사용자에게  </a:t>
              </a:r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OS</a:t>
              </a: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나 하드웨어 네트워크 등이 이미 설정된 상태로 제공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서비스를 개발 할 수 있는 안정적인 환경</a:t>
              </a:r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(Platform)</a:t>
              </a: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과 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그 환경을 이용하는 응용 프로그램을 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개발 할 수 있는 </a:t>
              </a:r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API</a:t>
              </a: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까지 제공하는 형태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E87E46-C00D-42A5-BC8F-D6B2F06AA248}"/>
                </a:ext>
              </a:extLst>
            </p:cNvPr>
            <p:cNvSpPr txBox="1"/>
            <p:nvPr/>
          </p:nvSpPr>
          <p:spPr>
            <a:xfrm>
              <a:off x="6096000" y="2095648"/>
              <a:ext cx="4100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PaaS (Platform-as-a-service)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2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838832" cy="753359"/>
              <a:chOff x="1188881" y="351819"/>
              <a:chExt cx="1838832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38080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04 </a:t>
                </a:r>
                <a:r>
                  <a:rPr lang="ko-KR" altLang="en-US" sz="1200" dirty="0"/>
                  <a:t>주요기능 소개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838832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관리자용 페이지</a:t>
                </a: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2765014-D4F6-46F3-B871-DBD774E865A2}"/>
              </a:ext>
            </a:extLst>
          </p:cNvPr>
          <p:cNvGrpSpPr/>
          <p:nvPr/>
        </p:nvGrpSpPr>
        <p:grpSpPr>
          <a:xfrm>
            <a:off x="562990" y="791134"/>
            <a:ext cx="4407828" cy="354975"/>
            <a:chOff x="788071" y="992955"/>
            <a:chExt cx="4407828" cy="35497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22C1325-8B09-4613-874C-F743D9C71AC7}"/>
                </a:ext>
              </a:extLst>
            </p:cNvPr>
            <p:cNvSpPr/>
            <p:nvPr/>
          </p:nvSpPr>
          <p:spPr>
            <a:xfrm>
              <a:off x="788071" y="992955"/>
              <a:ext cx="45719" cy="354975"/>
            </a:xfrm>
            <a:prstGeom prst="rect">
              <a:avLst/>
            </a:prstGeom>
            <a:solidFill>
              <a:srgbClr val="3F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0EF7D5-1D69-489E-8848-480CF90A1BC3}"/>
                </a:ext>
              </a:extLst>
            </p:cNvPr>
            <p:cNvSpPr txBox="1"/>
            <p:nvPr/>
          </p:nvSpPr>
          <p:spPr>
            <a:xfrm>
              <a:off x="822202" y="1009376"/>
              <a:ext cx="43736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Ansible </a:t>
              </a: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페이지</a:t>
              </a: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- Expect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31CE35B-1075-47EE-AFCA-188094D3BDC4}"/>
              </a:ext>
            </a:extLst>
          </p:cNvPr>
          <p:cNvSpPr txBox="1"/>
          <p:nvPr/>
        </p:nvSpPr>
        <p:spPr>
          <a:xfrm>
            <a:off x="509305" y="1131364"/>
            <a:ext cx="529967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Expect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란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?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CLI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상호작용 자동화 프로그램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SSH, SFTP, SSH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작업 등 자동화 가능</a:t>
            </a:r>
            <a:endParaRPr lang="en-US" altLang="ko-KR" sz="1600" b="0" i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Expect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패키지 설치필요 </a:t>
            </a:r>
            <a:endParaRPr lang="en-US" altLang="ko-KR" sz="1600" b="0" i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(yum –y install expect)</a:t>
            </a:r>
          </a:p>
          <a:p>
            <a:pPr algn="l"/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Bash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스크립트에서도 사용가능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프로세스가 실행되는 경우 사용자의 입력을 하는 것 </a:t>
            </a:r>
            <a:r>
              <a:rPr lang="ko-KR" altLang="en-US" sz="16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처럼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처리가 가능 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ex) </a:t>
            </a:r>
            <a:r>
              <a:rPr lang="en-US" altLang="ko-KR" sz="16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ssh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altLang="ko-KR" sz="1600" b="0" i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주요 명령어 </a:t>
            </a:r>
            <a:endParaRPr lang="en-US" altLang="ko-KR" sz="1600" b="0" i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altLang="ko-KR" sz="1600" b="0" i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1.Spawn :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명령을 호출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1600" b="0" i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Expect :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프로세스로부터 특정 문자열을 기다림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1600" b="0" i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Send :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프로세스에 보냄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ko-KR" altLang="en-US" sz="1600" b="0" i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6D78D7-7459-452F-BD21-9B6AFCFD5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1633905"/>
            <a:ext cx="4000498" cy="17950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48B0E5-2B0C-46C5-83C1-376213990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3892946"/>
            <a:ext cx="4000498" cy="20189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D10C4C-0E14-4868-87C1-D8DD049ABF45}"/>
              </a:ext>
            </a:extLst>
          </p:cNvPr>
          <p:cNvSpPr txBox="1"/>
          <p:nvPr/>
        </p:nvSpPr>
        <p:spPr>
          <a:xfrm>
            <a:off x="5981700" y="1181591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 예시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  <a:endParaRPr lang="ko-KR" altLang="en-US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70E411-4254-4102-8DA7-88DCA163727A}"/>
              </a:ext>
            </a:extLst>
          </p:cNvPr>
          <p:cNvSpPr txBox="1"/>
          <p:nvPr/>
        </p:nvSpPr>
        <p:spPr>
          <a:xfrm>
            <a:off x="7627009" y="3429000"/>
            <a:ext cx="251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ssh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-copy-id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에 사용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702E07-82A8-42B3-868E-37A4EF92B9E8}"/>
              </a:ext>
            </a:extLst>
          </p:cNvPr>
          <p:cNvSpPr txBox="1"/>
          <p:nvPr/>
        </p:nvSpPr>
        <p:spPr>
          <a:xfrm>
            <a:off x="8025738" y="591188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&lt;ansible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에 사용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008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525621" y="217720"/>
            <a:ext cx="3389966" cy="6663363"/>
            <a:chOff x="7518016" y="367754"/>
            <a:chExt cx="3389966" cy="6663363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082895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5">
                      <a:lumMod val="60000"/>
                      <a:lumOff val="40000"/>
                      <a:alpha val="20000"/>
                    </a:schemeClr>
                  </a:solidFill>
                  <a:ea typeface="+mj-ea"/>
                </a:rPr>
                <a:t>5</a:t>
              </a:r>
              <a:endParaRPr lang="ko-KR" altLang="en-US" sz="41300" spc="-150" dirty="0">
                <a:solidFill>
                  <a:schemeClr val="accent5">
                    <a:lumMod val="60000"/>
                    <a:lumOff val="40000"/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18016" y="367754"/>
              <a:ext cx="3082895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rgbClr val="3FB577">
                      <a:alpha val="60000"/>
                    </a:srgbClr>
                  </a:solidFill>
                  <a:ea typeface="+mj-ea"/>
                </a:rPr>
                <a:t>5</a:t>
              </a:r>
              <a:endParaRPr lang="ko-KR" altLang="en-US" sz="41300" spc="-150" dirty="0">
                <a:solidFill>
                  <a:srgbClr val="3FB577">
                    <a:alpha val="60000"/>
                  </a:srgb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51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>
                <a:solidFill>
                  <a:schemeClr val="tx2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시연 영상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13959" y="3090072"/>
            <a:ext cx="19111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Project Aloe : PaaS Platform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8838785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584775"/>
            <a:chOff x="490138" y="264113"/>
            <a:chExt cx="11365164" cy="71089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5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404116"/>
              <a:ext cx="1083957" cy="523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가비아 솔미체" panose="02020603020101020101" pitchFamily="18" charset="-127"/>
                  <a:ea typeface="가비아 솔미체" panose="02020603020101020101" pitchFamily="18" charset="-127"/>
                </a:rPr>
                <a:t>시연영상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1400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525621" y="217720"/>
            <a:ext cx="3389966" cy="6663363"/>
            <a:chOff x="7518016" y="367754"/>
            <a:chExt cx="3389966" cy="6663363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082895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5">
                      <a:lumMod val="60000"/>
                      <a:lumOff val="40000"/>
                      <a:alpha val="20000"/>
                    </a:schemeClr>
                  </a:solidFill>
                  <a:ea typeface="+mj-ea"/>
                </a:rPr>
                <a:t>6</a:t>
              </a:r>
              <a:endParaRPr lang="ko-KR" altLang="en-US" sz="41300" spc="-150" dirty="0">
                <a:solidFill>
                  <a:schemeClr val="accent5">
                    <a:lumMod val="60000"/>
                    <a:lumOff val="40000"/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18016" y="367754"/>
              <a:ext cx="3082895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rgbClr val="3FB577">
                      <a:alpha val="60000"/>
                    </a:srgbClr>
                  </a:solidFill>
                  <a:ea typeface="+mj-ea"/>
                </a:rPr>
                <a:t>6</a:t>
              </a:r>
              <a:endParaRPr lang="ko-KR" altLang="en-US" sz="41300" spc="-150" dirty="0">
                <a:solidFill>
                  <a:srgbClr val="3FB577">
                    <a:alpha val="60000"/>
                  </a:srgb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309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>
                <a:solidFill>
                  <a:schemeClr val="tx2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마치며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13959" y="3090072"/>
            <a:ext cx="19111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Project Aloe : PaaS Platform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061606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587323"/>
            <a:chOff x="490138" y="264113"/>
            <a:chExt cx="11365164" cy="713991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6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454288"/>
              <a:ext cx="858931" cy="523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가비아 솔미체" panose="02020603020101020101" pitchFamily="18" charset="-127"/>
                  <a:ea typeface="가비아 솔미체" panose="02020603020101020101" pitchFamily="18" charset="-127"/>
                </a:rPr>
                <a:t>마치며</a:t>
              </a: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523AFE1-3F43-4DBB-8E69-C9197717C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200763"/>
              </p:ext>
            </p:extLst>
          </p:nvPr>
        </p:nvGraphicFramePr>
        <p:xfrm>
          <a:off x="614198" y="975947"/>
          <a:ext cx="11011415" cy="567000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13125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919829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617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구분</a:t>
                      </a:r>
                      <a:endParaRPr lang="ko-KR" altLang="en-US" sz="18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5741" marB="457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내용</a:t>
                      </a:r>
                      <a:endParaRPr lang="ko-KR" altLang="en-US" sz="18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5741" marB="457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825078">
                <a:tc rowSpan="3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 </a:t>
                      </a:r>
                      <a:endParaRPr kumimoji="0" lang="en-US" altLang="ko-KR" sz="16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수행상 어려움 </a:t>
                      </a:r>
                      <a:endParaRPr kumimoji="0" lang="en-US" altLang="ko-KR" sz="16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극복 사례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Front end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진행하면서 웹 구성 요소를 단순히 적용하면 구현되는 줄 알았으나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</a:p>
                    <a:p>
                      <a:pPr marL="0" lvl="0" indent="0" fontAlgn="base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생각 보다 </a:t>
                      </a:r>
                      <a:r>
                        <a:rPr lang="en-US" altLang="ko-KR" sz="14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css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파일 이 복잡하게 구성 되어 있어 어려움을 겪었음</a:t>
                      </a:r>
                      <a:endParaRPr lang="en-US" altLang="ko-KR" sz="1400" b="0" i="0" u="none" kern="1200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lvl="0" indent="0" fontAlgn="base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여러가지 검색과 팀원들간의 소통을 통해서 문제를 해결할 수 있었음</a:t>
                      </a:r>
                      <a:endParaRPr lang="ko-KR" altLang="en-US" sz="1400" b="0" i="0" u="none" kern="12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869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KVM1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4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Grafana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가 제대로 작동하지 않는 문제가 발생함 </a:t>
                      </a:r>
                      <a:endParaRPr lang="en-US" altLang="ko-KR" sz="1400" b="0" i="0" u="none" kern="1200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lvl="0" indent="0" fontAlgn="base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이를 해결하기 위해 </a:t>
                      </a:r>
                      <a:r>
                        <a:rPr lang="en-US" altLang="ko-KR" sz="14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Grafana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4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Prometheus.yml</a:t>
                      </a:r>
                      <a:r>
                        <a:rPr lang="en-US" altLang="ko-KR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파일을 다시 설정하였고 또한 </a:t>
                      </a:r>
                      <a:r>
                        <a:rPr lang="en-US" altLang="ko-KR" sz="1400" b="0" i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node_exporter</a:t>
                      </a:r>
                      <a:r>
                        <a:rPr lang="ko-KR" altLang="en-US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의 설치를 다시       </a:t>
                      </a:r>
                      <a:endParaRPr lang="en-US" altLang="ko-KR" sz="14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lvl="0" indent="0" fontAlgn="base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</a:t>
                      </a:r>
                      <a:r>
                        <a:rPr lang="ko-KR" altLang="en-US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진행함으로써</a:t>
                      </a:r>
                      <a:r>
                        <a:rPr lang="en-US" altLang="ko-KR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문제를 해결하였음</a:t>
                      </a:r>
                      <a:endParaRPr lang="en-US" altLang="ko-KR" sz="14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96669"/>
                  </a:ext>
                </a:extLst>
              </a:tr>
              <a:tr h="99812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Ansible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페이지의 구현을 위해서 인스턴스들간의 통신이 필요하였고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GRE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터널 등 여러 방법들을 고려하였으나</a:t>
                      </a:r>
                      <a:r>
                        <a:rPr lang="ko-KR" altLang="en-US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문제점들이 발생하여 적용할 수 없었음</a:t>
                      </a:r>
                      <a:endParaRPr lang="en-US" altLang="ko-KR" sz="14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PHP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통한 알고리즘 설정을 통해 원하는 대로</a:t>
                      </a:r>
                      <a:r>
                        <a:rPr lang="ko-KR" altLang="en-US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페이지를 동작시킬 수 있게 하였음</a:t>
                      </a:r>
                      <a:endParaRPr lang="ko-KR" altLang="ko-KR" sz="1400" b="0" i="0" u="none" kern="12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6270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프로젝트에서 </a:t>
                      </a:r>
                      <a:endParaRPr kumimoji="0" lang="en-US" altLang="ko-KR" sz="16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아쉬운 부분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Gre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터널을 구성해서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KVM1</a:t>
                      </a:r>
                      <a:r>
                        <a:rPr lang="ko-KR" altLang="en-US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과 </a:t>
                      </a:r>
                      <a:r>
                        <a:rPr lang="en-US" altLang="ko-KR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KVM2</a:t>
                      </a:r>
                      <a:r>
                        <a:rPr lang="ko-KR" altLang="en-US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의 인스턴스 간의 연결을 구성하려 했으나</a:t>
                      </a:r>
                      <a:endParaRPr lang="en-US" altLang="ko-KR" sz="14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</a:t>
                      </a:r>
                      <a:r>
                        <a:rPr lang="en-US" altLang="ko-KR" sz="1400" b="0" i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virt</a:t>
                      </a:r>
                      <a:r>
                        <a:rPr lang="en-US" altLang="ko-KR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-builder</a:t>
                      </a:r>
                      <a:r>
                        <a:rPr lang="ko-KR" altLang="en-US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와의 충돌 문제가 발생하여 구성하지 못하였음</a:t>
                      </a:r>
                      <a:endParaRPr lang="ko-KR" altLang="en-US" sz="1400" b="0" i="0" u="none" kern="1200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472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KVM1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이 하드디스크에 설치되면서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KVM2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에 비해 처리 속도가 느린 문제가 있었으며 </a:t>
                      </a:r>
                      <a:endParaRPr lang="en-US" altLang="ko-KR" sz="1400" b="0" i="0" u="none" kern="1200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indent="0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KVM2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SSD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에 설치했지만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KVM1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에 비해 실제 컴퓨터 용량이 부족한 문제가 발생</a:t>
                      </a:r>
                      <a:endParaRPr lang="en-US" altLang="ko-KR" sz="1400" b="0" i="0" u="none" kern="1200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330339"/>
                  </a:ext>
                </a:extLst>
              </a:tr>
              <a:tr h="42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서비스에서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web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전용 서버를 따로 구성하여 분리하고 싶었으나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</a:t>
                      </a:r>
                      <a:r>
                        <a:rPr lang="en-US" altLang="ko-KR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환경문제로 인해 진행하지 못하였다</a:t>
                      </a:r>
                      <a:endParaRPr lang="en-US" altLang="ko-KR" sz="1400" b="0" i="0" u="none" kern="12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791176"/>
                  </a:ext>
                </a:extLst>
              </a:tr>
              <a:tr h="472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Crontab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작업을 통해 </a:t>
                      </a:r>
                      <a:r>
                        <a:rPr lang="en-US" altLang="ko-KR" sz="14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cpu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사용률에 따라서 다른 서버에 서비스를 올리는 것을 구상하였으나</a:t>
                      </a:r>
                      <a:endParaRPr lang="en-US" altLang="ko-KR" sz="1400" b="0" i="0" u="none" kern="1200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indent="0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시간부족 문제로 진행하지 못하였음</a:t>
                      </a:r>
                      <a:endParaRPr lang="en-US" altLang="ko-KR" sz="1400" b="0" i="0" u="none" kern="12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82918"/>
                  </a:ext>
                </a:extLst>
              </a:tr>
              <a:tr h="42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비대면</a:t>
                      </a:r>
                      <a:r>
                        <a:rPr lang="ko-KR" altLang="en-US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수업으로 인해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순서대로 팀원이 빠진 채로 프로젝트를 진행하다 보니 소통이 원활하지 못할 때가 있었다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 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814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9448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587323"/>
            <a:chOff x="490138" y="264113"/>
            <a:chExt cx="11365164" cy="713991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6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454288"/>
              <a:ext cx="858931" cy="523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가비아 솔미체" panose="02020603020101020101" pitchFamily="18" charset="-127"/>
                  <a:ea typeface="가비아 솔미체" panose="02020603020101020101" pitchFamily="18" charset="-127"/>
                </a:rPr>
                <a:t>마치며</a:t>
              </a: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523AFE1-3F43-4DBB-8E69-C9197717C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45096"/>
              </p:ext>
            </p:extLst>
          </p:nvPr>
        </p:nvGraphicFramePr>
        <p:xfrm>
          <a:off x="432766" y="1019909"/>
          <a:ext cx="11524772" cy="499733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5236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977953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397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구분</a:t>
                      </a:r>
                      <a:endParaRPr lang="ko-KR" altLang="en-US" sz="18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5741" marB="457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내용</a:t>
                      </a:r>
                      <a:endParaRPr lang="ko-KR" altLang="en-US" sz="18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5741" marB="457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4599634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프로젝트를 통한 </a:t>
                      </a:r>
                      <a:endParaRPr kumimoji="0" lang="en-US" altLang="ko-KR" sz="16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진로설계</a:t>
                      </a:r>
                      <a:r>
                        <a:rPr kumimoji="0" lang="en-US" altLang="ko-KR" sz="16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, </a:t>
                      </a:r>
                    </a:p>
                    <a:p>
                      <a:pPr algn="ctr" latinLnBrk="1"/>
                      <a:r>
                        <a:rPr kumimoji="0" lang="ko-KR" altLang="en-US" sz="16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취업분야 탐색 </a:t>
                      </a:r>
                      <a:endParaRPr kumimoji="0" lang="en-US" altLang="ko-KR" sz="16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및 결정 등 도움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생각보다 많은 오픈소스 소프트웨어가 있었으며 이러한 오픈소스들을 설치하고 적용하는 과정을 통해 </a:t>
                      </a:r>
                      <a:endParaRPr lang="en-US" altLang="ko-KR" sz="1800" b="0" i="0" u="none" kern="1200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indent="0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</a:t>
                      </a:r>
                      <a:r>
                        <a:rPr lang="ko-KR" altLang="en-US" sz="18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오픈소스를 이용하는 경험을 얻게 되어 도움이 되었습니다</a:t>
                      </a:r>
                      <a:r>
                        <a:rPr lang="en-US" altLang="ko-KR" sz="18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 </a:t>
                      </a:r>
                    </a:p>
                    <a:p>
                      <a:pPr marL="0" indent="0" latinLnBrk="0">
                        <a:buFont typeface="Arial" panose="020B0604020202020204" pitchFamily="34" charset="0"/>
                        <a:buNone/>
                      </a:pPr>
                      <a:endParaRPr lang="en-US" altLang="ko-KR" sz="1800" b="0" i="0" u="none" kern="1200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indent="0" latinLnBrk="0">
                        <a:buFont typeface="Arial" panose="020B0604020202020204" pitchFamily="34" charset="0"/>
                        <a:buNone/>
                      </a:pPr>
                      <a:endParaRPr lang="en-US" altLang="ko-KR" sz="1800" b="0" i="0" u="none" kern="1200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쉘프로그래밍과 </a:t>
                      </a:r>
                      <a:r>
                        <a:rPr lang="en-US" altLang="ko-KR" sz="18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PHP</a:t>
                      </a:r>
                      <a:r>
                        <a:rPr lang="ko-KR" alt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통한 프로그래밍을 진행하는 동안 많은 흥미를 느낄 수 있었습니다</a:t>
                      </a:r>
                      <a:r>
                        <a:rPr lang="en-US" altLang="ko-KR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0" indent="0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이후 취업활동을 하는 데 있어</a:t>
                      </a:r>
                      <a:r>
                        <a:rPr lang="en-US" altLang="ko-KR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개발 분야를 고려하면 좋을 것이라는 생각을 하였습니다</a:t>
                      </a:r>
                      <a:r>
                        <a:rPr lang="en-US" altLang="ko-KR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0" indent="0" latinLnBrk="0">
                        <a:buFont typeface="Arial" panose="020B0604020202020204" pitchFamily="34" charset="0"/>
                        <a:buNone/>
                      </a:pPr>
                      <a:endParaRPr lang="en-US" altLang="ko-KR" sz="18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여러 기능을 통합하여 서비스를 제공하는 웹 서버를 구현하면서 </a:t>
                      </a:r>
                      <a:r>
                        <a:rPr lang="en-US" altLang="ko-KR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PaaS </a:t>
                      </a:r>
                      <a:r>
                        <a:rPr lang="ko-KR" alt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서비스에 대한</a:t>
                      </a:r>
                      <a:endParaRPr lang="en-US" altLang="ko-KR" sz="18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indent="0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i="0" u="none" kern="1200" baseline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이해도를 </a:t>
                      </a:r>
                      <a:r>
                        <a:rPr lang="ko-KR" alt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늘릴 수 있었고</a:t>
                      </a:r>
                      <a:r>
                        <a:rPr lang="en-US" altLang="ko-KR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향후 취업활동에 있어 큰 도움이 될 것 이라 생각됩니다</a:t>
                      </a:r>
                      <a:r>
                        <a:rPr lang="en-US" altLang="ko-KR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0" indent="0" latinLnBrk="0">
                        <a:buFont typeface="Arial" panose="020B0604020202020204" pitchFamily="34" charset="0"/>
                        <a:buNone/>
                      </a:pPr>
                      <a:endParaRPr lang="en-US" altLang="ko-KR" sz="1400" b="0" i="0" u="none" kern="12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5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47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1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957587" cy="753359"/>
              <a:chOff x="1188881" y="351819"/>
              <a:chExt cx="1957587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95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01 </a:t>
                </a:r>
                <a:r>
                  <a:rPr lang="ko-KR" altLang="en-US" sz="1200" dirty="0"/>
                  <a:t>프로젝트 배경 및 목표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613806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프로젝트 목표</a:t>
                </a: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AE33DCD-7D5D-491D-B88B-760F2F795B55}"/>
              </a:ext>
            </a:extLst>
          </p:cNvPr>
          <p:cNvSpPr txBox="1"/>
          <p:nvPr/>
        </p:nvSpPr>
        <p:spPr>
          <a:xfrm>
            <a:off x="4094921" y="2396700"/>
            <a:ext cx="77533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한국정보교육원의 클라우드 기반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PaaS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인프라 환경 구축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요구 스펙에 따라 가상화 기반의 웹 서비스 생성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생성된 웹 서비스 상태 또는 리소스 모니터링 가능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외부로부터 불법적인 접근에 따른 신속한 대응이 가능한 환경 구현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구축된 웹 서버로 사용자에게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PaaS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서비스를 제공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92A31E-B0EF-4150-93CF-BA5BA7FEB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90" y="2119701"/>
            <a:ext cx="3139321" cy="31393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08D4F8-C0E9-46E3-8AFB-F57351BE35C3}"/>
              </a:ext>
            </a:extLst>
          </p:cNvPr>
          <p:cNvSpPr txBox="1"/>
          <p:nvPr/>
        </p:nvSpPr>
        <p:spPr>
          <a:xfrm>
            <a:off x="4045823" y="1598978"/>
            <a:ext cx="410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목표 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0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525621" y="217720"/>
            <a:ext cx="3389966" cy="6663363"/>
            <a:chOff x="7518016" y="367754"/>
            <a:chExt cx="3389966" cy="6663363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082895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5">
                      <a:lumMod val="60000"/>
                      <a:lumOff val="40000"/>
                      <a:alpha val="20000"/>
                    </a:schemeClr>
                  </a:solidFill>
                  <a:ea typeface="+mj-ea"/>
                </a:rPr>
                <a:t>2</a:t>
              </a:r>
              <a:endParaRPr lang="ko-KR" altLang="en-US" sz="41300" spc="-150" dirty="0">
                <a:solidFill>
                  <a:schemeClr val="accent5">
                    <a:lumMod val="60000"/>
                    <a:lumOff val="40000"/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18016" y="367754"/>
              <a:ext cx="3082895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rgbClr val="3FB577">
                      <a:alpha val="60000"/>
                    </a:srgbClr>
                  </a:solidFill>
                  <a:ea typeface="+mj-ea"/>
                </a:rPr>
                <a:t>2</a:t>
              </a:r>
              <a:endParaRPr lang="ko-KR" altLang="en-US" sz="41300" spc="-150" dirty="0">
                <a:solidFill>
                  <a:srgbClr val="3FB577">
                    <a:alpha val="60000"/>
                  </a:srgb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01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>
                <a:solidFill>
                  <a:schemeClr val="tx2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프로젝트 진행 과정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13959" y="3090072"/>
            <a:ext cx="19111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Project Aloe : PaaS Platform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174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2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902671" cy="753359"/>
              <a:chOff x="1188881" y="351819"/>
              <a:chExt cx="1902671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74148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02 </a:t>
                </a:r>
                <a:r>
                  <a:rPr lang="ko-KR" altLang="en-US" sz="1200" dirty="0"/>
                  <a:t>프로젝트 진행 과정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902671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프로젝트 팀 구성</a:t>
                </a: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88E1C2-FD7D-42CA-BD9A-98D36B73C645}"/>
              </a:ext>
            </a:extLst>
          </p:cNvPr>
          <p:cNvGrpSpPr/>
          <p:nvPr/>
        </p:nvGrpSpPr>
        <p:grpSpPr>
          <a:xfrm>
            <a:off x="934169" y="980875"/>
            <a:ext cx="9215795" cy="752578"/>
            <a:chOff x="1291087" y="1184676"/>
            <a:chExt cx="9215795" cy="7525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2AB00F-52DA-4E02-B8BF-19AA71043A45}"/>
                </a:ext>
              </a:extLst>
            </p:cNvPr>
            <p:cNvSpPr/>
            <p:nvPr/>
          </p:nvSpPr>
          <p:spPr>
            <a:xfrm>
              <a:off x="1291087" y="1322655"/>
              <a:ext cx="68263" cy="504825"/>
            </a:xfrm>
            <a:prstGeom prst="rect">
              <a:avLst/>
            </a:prstGeom>
            <a:solidFill>
              <a:srgbClr val="5DC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4077EC-6846-418E-BB17-7B4FC3BC0942}"/>
                </a:ext>
              </a:extLst>
            </p:cNvPr>
            <p:cNvSpPr txBox="1"/>
            <p:nvPr/>
          </p:nvSpPr>
          <p:spPr>
            <a:xfrm>
              <a:off x="1362882" y="1184676"/>
              <a:ext cx="9144000" cy="4140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600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프로젝트 팀 구성 및 역할</a:t>
              </a:r>
              <a:r>
                <a:rPr lang="en-US" altLang="ko-KR" sz="1600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2303CF-A681-4382-BB92-5C600BA1C390}"/>
                </a:ext>
              </a:extLst>
            </p:cNvPr>
            <p:cNvSpPr txBox="1"/>
            <p:nvPr/>
          </p:nvSpPr>
          <p:spPr>
            <a:xfrm>
              <a:off x="1505757" y="1598700"/>
              <a:ext cx="900112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◾전체 인원 </a:t>
              </a: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4</a:t>
              </a: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명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CF529FE-CB34-4D67-AAD5-949BFB9C8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24797"/>
              </p:ext>
            </p:extLst>
          </p:nvPr>
        </p:nvGraphicFramePr>
        <p:xfrm>
          <a:off x="693216" y="2097499"/>
          <a:ext cx="10941064" cy="43510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2644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881462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57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u="none" dirty="0">
                          <a:solidFill>
                            <a:schemeClr val="bg1"/>
                          </a:solidFill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</a:rPr>
                        <a:t>훈련생</a:t>
                      </a:r>
                      <a:endParaRPr lang="ko-KR" altLang="en-US" sz="1800" b="0" i="0" u="none" dirty="0">
                        <a:solidFill>
                          <a:schemeClr val="bg1"/>
                        </a:solidFill>
                        <a:latin typeface="나눔바른고딕 옛한글" panose="020B0603020101020101" pitchFamily="50" charset="-127"/>
                        <a:ea typeface="나눔바른고딕 옛한글" panose="020B0603020101020101" pitchFamily="50" charset="-127"/>
                      </a:endParaRPr>
                    </a:p>
                  </a:txBody>
                  <a:tcPr marT="45741" marB="45741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u="none" dirty="0">
                          <a:solidFill>
                            <a:schemeClr val="bg1"/>
                          </a:solidFill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</a:rPr>
                        <a:t>역할</a:t>
                      </a:r>
                      <a:endParaRPr lang="ko-KR" altLang="en-US" sz="1800" b="0" i="0" u="none" dirty="0">
                        <a:solidFill>
                          <a:schemeClr val="bg1"/>
                        </a:solidFill>
                        <a:latin typeface="나눔바른고딕 옛한글" panose="020B0603020101020101" pitchFamily="50" charset="-127"/>
                        <a:ea typeface="나눔바른고딕 옛한글" panose="020B0603020101020101" pitchFamily="50" charset="-127"/>
                      </a:endParaRPr>
                    </a:p>
                  </a:txBody>
                  <a:tcPr marT="45741" marB="45741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97343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</a:rPr>
                        <a:t>천인우</a:t>
                      </a:r>
                      <a:endParaRPr lang="ko-KR" altLang="en-US" sz="1800" b="0" i="0" u="none" dirty="0">
                        <a:solidFill>
                          <a:schemeClr val="bg2">
                            <a:lumMod val="10000"/>
                          </a:schemeClr>
                        </a:solidFill>
                        <a:latin typeface="나눔바른고딕 옛한글" panose="020B0603020101020101" pitchFamily="50" charset="-127"/>
                        <a:ea typeface="나눔바른고딕 옛한글" panose="020B0603020101020101" pitchFamily="50" charset="-127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</a:rPr>
                        <a:t>전체 프로젝트 총괄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나눔바른고딕 옛한글" panose="020B0603020101020101" pitchFamily="50" charset="-127"/>
                        <a:ea typeface="나눔바른고딕 옛한글" panose="020B0603020101020101" pitchFamily="50" charset="-127"/>
                      </a:endParaRP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</a:rPr>
                        <a:t>쉘스크립트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</a:rPr>
                        <a:t> 작성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</a:rPr>
                        <a:t>및 </a:t>
                      </a: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</a:rPr>
                        <a:t>PhP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</a:rPr>
                        <a:t> 프로그래밍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나눔바른고딕 옛한글" panose="020B0603020101020101" pitchFamily="50" charset="-127"/>
                        <a:ea typeface="나눔바른고딕 옛한글" panose="020B0603020101020101" pitchFamily="50" charset="-127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973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u="none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</a:rPr>
                        <a:t>이해성</a:t>
                      </a:r>
                      <a:endParaRPr lang="ko-KR" altLang="en-US" sz="1800" b="0" i="0" u="none" dirty="0">
                        <a:solidFill>
                          <a:schemeClr val="bg2">
                            <a:lumMod val="10000"/>
                          </a:schemeClr>
                        </a:solidFill>
                        <a:latin typeface="나눔바른고딕 옛한글" panose="020B0603020101020101" pitchFamily="50" charset="-127"/>
                        <a:ea typeface="나눔바른고딕 옛한글" panose="020B0603020101020101" pitchFamily="50" charset="-127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</a:rPr>
                        <a:t>DB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</a:rPr>
                        <a:t>생성 및 권한 설정 작업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나눔바른고딕 옛한글" panose="020B0603020101020101" pitchFamily="50" charset="-127"/>
                        <a:ea typeface="나눔바른고딕 옛한글" panose="020B060302010102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</a:rPr>
                        <a:t>Docker Stack YML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</a:rPr>
                        <a:t>파일 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나눔바른고딕 옛한글" panose="020B0603020101020101" pitchFamily="50" charset="-127"/>
                        <a:ea typeface="나눔바른고딕 옛한글" panose="020B060302010102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</a:rPr>
                        <a:t>모니터링 페이지 설정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나눔바른고딕 옛한글" panose="020B0603020101020101" pitchFamily="50" charset="-127"/>
                        <a:ea typeface="나눔바른고딕 옛한글" panose="020B0603020101020101" pitchFamily="50" charset="-127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973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</a:rPr>
                        <a:t>민형기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나눔바른고딕 옛한글" panose="020B0603020101020101" pitchFamily="50" charset="-127"/>
                        <a:ea typeface="나눔바른고딕 옛한글" panose="020B0603020101020101" pitchFamily="50" charset="-127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</a:rPr>
                        <a:t>Docker Stack YML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</a:rPr>
                        <a:t>파일 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나눔바른고딕 옛한글" panose="020B0603020101020101" pitchFamily="50" charset="-127"/>
                        <a:ea typeface="나눔바른고딕 옛한글" panose="020B060302010102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  <a:cs typeface="+mn-cs"/>
                        </a:rPr>
                        <a:t>Html </a:t>
                      </a: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  <a:cs typeface="+mn-cs"/>
                        </a:rPr>
                        <a:t>웹페이지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  <a:cs typeface="+mn-cs"/>
                        </a:rPr>
                        <a:t> 작성 및 조정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나눔바른고딕 옛한글" panose="020B0603020101020101" pitchFamily="50" charset="-127"/>
                        <a:ea typeface="나눔바른고딕 옛한글" panose="020B0603020101020101" pitchFamily="50" charset="-127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  <a:cs typeface="+mn-cs"/>
                        </a:rPr>
                        <a:t>기본 인프라 구성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나눔바른고딕 옛한글" panose="020B0603020101020101" pitchFamily="50" charset="-127"/>
                        <a:ea typeface="나눔바른고딕 옛한글" panose="020B0603020101020101" pitchFamily="50" charset="-127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973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</a:rPr>
                        <a:t>조형순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나눔바른고딕 옛한글" panose="020B0603020101020101" pitchFamily="50" charset="-127"/>
                        <a:ea typeface="나눔바른고딕 옛한글" panose="020B0603020101020101" pitchFamily="50" charset="-127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  <a:cs typeface="+mn-cs"/>
                        </a:rPr>
                        <a:t>Html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  <a:cs typeface="+mn-cs"/>
                        </a:rPr>
                        <a:t>웹페이지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나눔바른고딕 옛한글" panose="020B0603020101020101" pitchFamily="50" charset="-127"/>
                          <a:ea typeface="나눔바른고딕 옛한글" panose="020B0603020101020101" pitchFamily="50" charset="-127"/>
                          <a:cs typeface="+mn-cs"/>
                        </a:rPr>
                        <a:t> 작성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06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7447" y="136981"/>
            <a:ext cx="723190" cy="592266"/>
          </a:xfrm>
          <a:prstGeom prst="rect">
            <a:avLst/>
          </a:prstGeom>
          <a:solidFill>
            <a:srgbClr val="5DC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4B7FB2-DB5D-478D-8C9F-DA323FF447E3}"/>
              </a:ext>
            </a:extLst>
          </p:cNvPr>
          <p:cNvGrpSpPr/>
          <p:nvPr/>
        </p:nvGrpSpPr>
        <p:grpSpPr>
          <a:xfrm>
            <a:off x="432765" y="153074"/>
            <a:ext cx="11415523" cy="691853"/>
            <a:chOff x="490138" y="264113"/>
            <a:chExt cx="11365164" cy="8410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3FB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138" y="264113"/>
              <a:ext cx="259302" cy="7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2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188881" y="351819"/>
              <a:ext cx="1741480" cy="753359"/>
              <a:chOff x="1188881" y="351819"/>
              <a:chExt cx="1741480" cy="75335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88881" y="351819"/>
                <a:ext cx="1741480" cy="3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02 </a:t>
                </a:r>
                <a:r>
                  <a:rPr lang="ko-KR" altLang="en-US" sz="1200" dirty="0"/>
                  <a:t>프로젝트 진행 과정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8881" y="581362"/>
                <a:ext cx="1163754" cy="52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latin typeface="가비아 솔미체" panose="02020603020101020101" pitchFamily="18" charset="-127"/>
                    <a:ea typeface="가비아 솔미체" panose="02020603020101020101" pitchFamily="18" charset="-127"/>
                  </a:rPr>
                  <a:t>진행 기간</a:t>
                </a:r>
              </a:p>
            </p:txBody>
          </p:sp>
        </p:grp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91092B9-FAEF-4DB6-ACAB-245613FB1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11060"/>
              </p:ext>
            </p:extLst>
          </p:nvPr>
        </p:nvGraphicFramePr>
        <p:xfrm>
          <a:off x="693216" y="844927"/>
          <a:ext cx="10827306" cy="578105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12156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18153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4002961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330659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453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5741" marB="45741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기간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5741" marB="45741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활동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5741" marB="45741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8924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선정 및 기획</a:t>
                      </a:r>
                      <a:endParaRPr kumimoji="0" lang="en-US" altLang="ko-KR" sz="14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4/16(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)~4/17(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토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1400" b="0" i="0" u="non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4215" marT="4215" marB="0" anchor="ctr"/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자료분석 및 선정</a:t>
                      </a:r>
                      <a:endParaRPr lang="en-US" altLang="ko-KR" sz="1400" b="0" u="non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u="none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기획안</a:t>
                      </a:r>
                      <a:r>
                        <a:rPr lang="ko-KR" altLang="en-US" sz="1400" b="0" u="none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작성</a:t>
                      </a:r>
                      <a:endParaRPr lang="en-US" altLang="ko-KR" sz="1400" b="0" u="non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400" b="0" u="none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b="0" u="none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네트워크 설계</a:t>
                      </a:r>
                      <a:endParaRPr lang="en-US" altLang="ko-KR" sz="1400" b="0" u="none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u="none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전체 토폴로지 작성</a:t>
                      </a:r>
                      <a:endParaRPr lang="en-US" altLang="ko-KR" sz="1400" b="0" u="none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4215" marT="4215" marB="0" anchor="ctr"/>
                </a:tc>
                <a:tc hMerge="1"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1035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네트워크 인프라 구축</a:t>
                      </a:r>
                      <a:endParaRPr kumimoji="0" lang="ko-KR" alt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4/18(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)~4/19(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1400" b="0" i="0" u="non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4215" marT="4215" marB="0" anchor="ctr"/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GUI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설치 후 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KVM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설치</a:t>
                      </a:r>
                      <a:endParaRPr lang="en-US" altLang="ko-KR" sz="1400" b="0" u="non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인스턴스 생성 및 </a:t>
                      </a:r>
                      <a:r>
                        <a:rPr lang="ko-KR" altLang="en-US" sz="1400" b="0" u="none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웹서버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구축</a:t>
                      </a:r>
                      <a:endParaRPr lang="en-US" altLang="ko-KR" sz="1400" b="0" u="non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 후 </a:t>
                      </a:r>
                      <a:r>
                        <a:rPr lang="ko-KR" altLang="en-US" sz="1400" b="0" u="none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웹서버와의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연동 </a:t>
                      </a:r>
                      <a:endParaRPr lang="en-US" altLang="ko-KR" sz="1400" b="0" u="non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Kvm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을 통해 인스턴스 를 생성</a:t>
                      </a:r>
                      <a:endParaRPr lang="en-US" altLang="ko-KR" sz="1400" b="0" i="0" u="none" kern="12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4215" marT="4215" marB="0" anchor="ctr"/>
                </a:tc>
                <a:tc hMerge="1"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1" u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400" b="0" i="1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9997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en-US" altLang="ko-KR" sz="14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Back-end </a:t>
                      </a:r>
                      <a:r>
                        <a:rPr kumimoji="0" lang="ko-KR" altLang="en-US" sz="14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</a:t>
                      </a:r>
                      <a:endParaRPr kumimoji="0" lang="ko-KR" alt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4/20(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)~4/25(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1400" b="0" i="0" u="non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4215" marT="4215" marB="0" anchor="ctr"/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Ansible</a:t>
                      </a:r>
                      <a:r>
                        <a:rPr lang="en-US" altLang="ko-KR" sz="1400" b="0" i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b="0" i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 구현</a:t>
                      </a:r>
                      <a:endParaRPr lang="en-US" altLang="ko-KR" sz="1400" b="0" i="0" u="non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Shell</a:t>
                      </a:r>
                      <a:r>
                        <a:rPr lang="en-US" altLang="ko-KR" sz="1400" b="0" i="0" u="none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 a Box </a:t>
                      </a:r>
                      <a:r>
                        <a:rPr lang="ko-KR" altLang="en-US" sz="1400" b="0" i="0" u="none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 구현</a:t>
                      </a:r>
                      <a:endParaRPr lang="en-US" altLang="ko-KR" sz="1400" b="0" i="0" u="none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쉘 프로그래밍 작성</a:t>
                      </a:r>
                      <a:endParaRPr lang="en-US" altLang="ko-KR" sz="1400" b="0" i="0" u="none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프로메테우스 </a:t>
                      </a:r>
                      <a:r>
                        <a:rPr lang="ko-KR" altLang="en-US" sz="1400" b="0" i="0" u="none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그라파나</a:t>
                      </a:r>
                      <a:r>
                        <a:rPr lang="ko-KR" altLang="en-US" sz="1400" b="0" i="0" u="none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b="0" i="0" u="none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</a:t>
                      </a:r>
                      <a:r>
                        <a:rPr lang="ko-KR" altLang="en-US" sz="1400" b="0" i="0" u="none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통한 모니터링 기능 구현</a:t>
                      </a:r>
                      <a:endParaRPr lang="en-US" altLang="ko-KR" sz="1400" b="0" i="0" u="none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yml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파일을 통해 각 인스턴스에 컨테이너를 배포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mod_security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설치하여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웹서버에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우회공격이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들어오는 것을 차단기능 구현</a:t>
                      </a:r>
                    </a:p>
                  </a:txBody>
                  <a:tcPr marL="36000" marR="4215" marT="4215" marB="0" anchor="ctr"/>
                </a:tc>
                <a:tc hMerge="1"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778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Front-end </a:t>
                      </a:r>
                      <a:r>
                        <a:rPr lang="ko-KR" altLang="en-US" sz="1400" b="0" i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4/26(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)~4/27(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1400" b="0" i="0" u="non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4215" marT="4215" marB="0" anchor="ctr"/>
                </a:tc>
                <a:tc gridSpan="2"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php</a:t>
                      </a:r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 </a:t>
                      </a: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html</a:t>
                      </a:r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이용하여 웹사이트 페이지 구현</a:t>
                      </a:r>
                    </a:p>
                  </a:txBody>
                  <a:tcPr marL="36000" marR="4215" marT="4215" marB="0" anchor="ctr"/>
                </a:tc>
                <a:tc hMerge="1"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1" u="none" strike="noStrik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400" b="0" i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648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작동 확인 및 수정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4/27(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1400" b="0" i="0" u="non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4215" marT="4215" marB="0" anchor="ctr"/>
                </a:tc>
                <a:tc gridSpan="2"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오류수정</a:t>
                      </a:r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최적화</a:t>
                      </a:r>
                    </a:p>
                  </a:txBody>
                  <a:tcPr marL="36000" marR="4215" marT="4215" marB="0" anchor="ctr"/>
                </a:tc>
                <a:tc hMerge="1"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19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개발기간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4/16(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)~4/27(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1400" b="0" i="0" u="non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400" b="0" i="1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6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3090</Words>
  <Application>Microsoft Office PowerPoint</Application>
  <PresentationFormat>와이드스크린</PresentationFormat>
  <Paragraphs>842</Paragraphs>
  <Slides>55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72" baseType="lpstr">
      <vt:lpstr>HY엽서M</vt:lpstr>
      <vt:lpstr>Sandoll 미생</vt:lpstr>
      <vt:lpstr>Tmon몬소리 Black</vt:lpstr>
      <vt:lpstr>가비아 솔미체</vt:lpstr>
      <vt:lpstr>나눔고딕</vt:lpstr>
      <vt:lpstr>나눔바른고딕</vt:lpstr>
      <vt:lpstr>나눔바른고딕 UltraLight</vt:lpstr>
      <vt:lpstr>나눔바른고딕 옛한글</vt:lpstr>
      <vt:lpstr>나눔스퀘어</vt:lpstr>
      <vt:lpstr>나눔스퀘어라운드 Light</vt:lpstr>
      <vt:lpstr>맑은 고딕</vt:lpstr>
      <vt:lpstr>Arial</vt:lpstr>
      <vt:lpstr>Comic Sans MS</vt:lpstr>
      <vt:lpstr>Cooper Black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인우 천</dc:creator>
  <cp:lastModifiedBy>kw501</cp:lastModifiedBy>
  <cp:revision>142</cp:revision>
  <dcterms:created xsi:type="dcterms:W3CDTF">2021-05-09T12:30:29Z</dcterms:created>
  <dcterms:modified xsi:type="dcterms:W3CDTF">2021-05-11T02:12:24Z</dcterms:modified>
</cp:coreProperties>
</file>