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78" r:id="rId2"/>
    <p:sldId id="279" r:id="rId3"/>
    <p:sldId id="288" r:id="rId4"/>
    <p:sldId id="304" r:id="rId5"/>
    <p:sldId id="305" r:id="rId6"/>
    <p:sldId id="281" r:id="rId7"/>
    <p:sldId id="306" r:id="rId8"/>
    <p:sldId id="328" r:id="rId9"/>
    <p:sldId id="282" r:id="rId10"/>
    <p:sldId id="321" r:id="rId11"/>
    <p:sldId id="326" r:id="rId12"/>
    <p:sldId id="302" r:id="rId13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심재철" initials="심" lastIdx="1" clrIdx="0">
    <p:extLst>
      <p:ext uri="{19B8F6BF-5375-455C-9EA6-DF929625EA0E}">
        <p15:presenceInfo xmlns:p15="http://schemas.microsoft.com/office/powerpoint/2012/main" userId="심재철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322A2D"/>
    <a:srgbClr val="2B2527"/>
    <a:srgbClr val="272123"/>
    <a:srgbClr val="443A3D"/>
    <a:srgbClr val="F2281E"/>
    <a:srgbClr val="AF9061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47" autoAdjust="0"/>
    <p:restoredTop sz="98113" autoAdjust="0"/>
  </p:normalViewPr>
  <p:slideViewPr>
    <p:cSldViewPr>
      <p:cViewPr varScale="1">
        <p:scale>
          <a:sx n="106" d="100"/>
          <a:sy n="106" d="100"/>
        </p:scale>
        <p:origin x="214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CEB3-72F5-4769-A98A-A6254D85E2A3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8180C-639F-43E8-98B7-13917417B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73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8180C-639F-43E8-98B7-13917417B52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220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8180C-639F-43E8-98B7-13917417B52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41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Yoon 윤고딕 520_TT" panose="020B0600000101010101" charset="-127"/>
                <a:ea typeface="Yoon 윤고딕 520_TT" panose="020B0600000101010101" charset="-127"/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2021-08-23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Yoon 윤고딕 520_TT" panose="020B0600000101010101" charset="-127"/>
                <a:ea typeface="Yoon 윤고딕 520_TT" panose="020B0600000101010101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Yoon 윤고딕 520_TT" panose="020B0600000101010101" charset="-127"/>
                <a:ea typeface="Yoon 윤고딕 520_TT" panose="020B0600000101010101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Yoon 윤고딕 520_TT" panose="020B0600000101010101" charset="-127"/>
          <a:ea typeface="Yoon 윤고딕 520_TT" panose="020B0600000101010101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Yoon 윤고딕 520_TT" panose="020B0600000101010101" charset="-127"/>
          <a:ea typeface="Yoon 윤고딕 520_TT" panose="020B0600000101010101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Yoon 윤고딕 520_TT" panose="020B0600000101010101" charset="-127"/>
          <a:ea typeface="Yoon 윤고딕 520_TT" panose="020B0600000101010101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Yoon 윤고딕 520_TT" panose="020B0600000101010101" charset="-127"/>
          <a:ea typeface="Yoon 윤고딕 520_TT" panose="020B0600000101010101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Yoon 윤고딕 520_TT" panose="020B0600000101010101" charset="-127"/>
          <a:ea typeface="Yoon 윤고딕 520_TT" panose="020B0600000101010101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Yoon 윤고딕 520_TT" panose="020B0600000101010101" charset="-127"/>
          <a:ea typeface="Yoon 윤고딕 520_TT" panose="020B0600000101010101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59" y="2767280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Solid Works Reseller Pages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19602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웹 페이지 소개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웹 페이지 디자인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웹 페이지 기능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Solid Works Reseller Pages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1296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Introduction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Yoon 윤고딕 520_TT" panose="020B0600000101010101" charset="-127"/>
              <a:ea typeface="Yoon 윤고딕 520_TT" panose="020B0600000101010101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Yoon 윤고딕 520_TT" panose="020B0600000101010101" charset="-127"/>
              <a:ea typeface="Yoon 윤고딕 520_TT" panose="020B0600000101010101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8418BD-D2DA-4570-ACAA-89BA228D8437}"/>
              </a:ext>
            </a:extLst>
          </p:cNvPr>
          <p:cNvSpPr txBox="1"/>
          <p:nvPr/>
        </p:nvSpPr>
        <p:spPr>
          <a:xfrm>
            <a:off x="2483769" y="138481"/>
            <a:ext cx="1296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083132-DAAC-47D7-A7C3-1A663E213A92}"/>
              </a:ext>
            </a:extLst>
          </p:cNvPr>
          <p:cNvSpPr txBox="1"/>
          <p:nvPr/>
        </p:nvSpPr>
        <p:spPr>
          <a:xfrm>
            <a:off x="3923929" y="138480"/>
            <a:ext cx="1296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F0000"/>
                </a:solidFill>
                <a:latin typeface="Yoon 윤고딕 520_TT" pitchFamily="18" charset="-127"/>
                <a:ea typeface="Yoon 윤고딕 520_TT" pitchFamily="18" charset="-127"/>
              </a:rPr>
              <a:t>Function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BC27A347-3FE0-4BC6-AE10-48CD61D54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356534"/>
              </p:ext>
            </p:extLst>
          </p:nvPr>
        </p:nvGraphicFramePr>
        <p:xfrm>
          <a:off x="971599" y="1262243"/>
          <a:ext cx="7200798" cy="5047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5">
                  <a:extLst>
                    <a:ext uri="{9D8B030D-6E8A-4147-A177-3AD203B41FA5}">
                      <a16:colId xmlns:a16="http://schemas.microsoft.com/office/drawing/2014/main" val="505208882"/>
                    </a:ext>
                  </a:extLst>
                </a:gridCol>
                <a:gridCol w="4464493">
                  <a:extLst>
                    <a:ext uri="{9D8B030D-6E8A-4147-A177-3AD203B41FA5}">
                      <a16:colId xmlns:a16="http://schemas.microsoft.com/office/drawing/2014/main" val="447836874"/>
                    </a:ext>
                  </a:extLst>
                </a:gridCol>
              </a:tblGrid>
              <a:tr h="50470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Login Page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>
                    <a:solidFill>
                      <a:srgbClr val="322A2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login_format_check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():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입력한 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ID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와 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Password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가 형식에 맞는 지 확인하며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맞으면 서버에 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login form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을 전송하고 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Intro 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페이지를 요청한다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. 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틀리면 경고창을 띄어 준다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. 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>
                    <a:solidFill>
                      <a:srgbClr val="32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33825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BAE32217-68BE-438F-A700-21BA4D13F02E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C3FCCC-F8FE-45E8-B668-A1E920044858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76407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1296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Introduction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2785" y="134850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Yoon 윤고딕 520_TT" panose="020B0600000101010101" charset="-127"/>
              <a:ea typeface="Yoon 윤고딕 520_TT" panose="020B0600000101010101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4667" y="16863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Yoon 윤고딕 520_TT" panose="020B0600000101010101" charset="-127"/>
              <a:ea typeface="Yoon 윤고딕 520_TT" panose="020B0600000101010101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8418BD-D2DA-4570-ACAA-89BA228D8437}"/>
              </a:ext>
            </a:extLst>
          </p:cNvPr>
          <p:cNvSpPr txBox="1"/>
          <p:nvPr/>
        </p:nvSpPr>
        <p:spPr>
          <a:xfrm>
            <a:off x="2483769" y="138481"/>
            <a:ext cx="1296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083132-DAAC-47D7-A7C3-1A663E213A92}"/>
              </a:ext>
            </a:extLst>
          </p:cNvPr>
          <p:cNvSpPr txBox="1"/>
          <p:nvPr/>
        </p:nvSpPr>
        <p:spPr>
          <a:xfrm>
            <a:off x="3923929" y="138480"/>
            <a:ext cx="1296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F0000"/>
                </a:solidFill>
                <a:latin typeface="Yoon 윤고딕 520_TT" pitchFamily="18" charset="-127"/>
                <a:ea typeface="Yoon 윤고딕 520_TT" pitchFamily="18" charset="-127"/>
              </a:rPr>
              <a:t>Function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8D6358-7CA7-4068-B820-694EC667626B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C36F5C4-27D0-428E-9366-F39E156D1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716794"/>
              </p:ext>
            </p:extLst>
          </p:nvPr>
        </p:nvGraphicFramePr>
        <p:xfrm>
          <a:off x="978844" y="1223643"/>
          <a:ext cx="7186311" cy="5085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799">
                  <a:extLst>
                    <a:ext uri="{9D8B030D-6E8A-4147-A177-3AD203B41FA5}">
                      <a16:colId xmlns:a16="http://schemas.microsoft.com/office/drawing/2014/main" val="3939895201"/>
                    </a:ext>
                  </a:extLst>
                </a:gridCol>
                <a:gridCol w="4455512">
                  <a:extLst>
                    <a:ext uri="{9D8B030D-6E8A-4147-A177-3AD203B41FA5}">
                      <a16:colId xmlns:a16="http://schemas.microsoft.com/office/drawing/2014/main" val="2463263131"/>
                    </a:ext>
                  </a:extLst>
                </a:gridCol>
              </a:tblGrid>
              <a:tr h="5085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Stat Page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>
                    <a:solidFill>
                      <a:srgbClr val="322A2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Customerchart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(year, option)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 :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데이터 베이스에서 가져온 값을 연도와 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option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에 맞게 가공해서 차트에 들어갈 값을 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return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하는 함수 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옵션은 월별 사용량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판매량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년별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 사용량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판매량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 ,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기능별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회사별 사용량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 판매량이 있다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.)</a:t>
                      </a:r>
                    </a:p>
                    <a:p>
                      <a:pPr latinLnBrk="1"/>
                      <a:endParaRPr lang="en-US" altLang="ko-KR" sz="1200" b="0" dirty="0">
                        <a:solidFill>
                          <a:schemeClr val="bg1"/>
                        </a:solidFill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  <a:p>
                      <a:pPr latinLnBrk="1"/>
                      <a:r>
                        <a:rPr lang="en-US" altLang="ko-KR" sz="1200" b="1" dirty="0" err="1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createChart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(id, </a:t>
                      </a:r>
                      <a:r>
                        <a:rPr lang="en-US" altLang="ko-KR" sz="1200" b="1" dirty="0" err="1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chart_type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, </a:t>
                      </a:r>
                      <a:r>
                        <a:rPr lang="en-US" altLang="ko-KR" sz="1200" b="1" dirty="0" err="1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color_arr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, </a:t>
                      </a:r>
                      <a:r>
                        <a:rPr lang="en-US" altLang="ko-KR" sz="1200" b="1" dirty="0" err="1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input_arr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, </a:t>
                      </a:r>
                      <a:r>
                        <a:rPr lang="en-US" altLang="ko-KR" sz="1200" b="1" dirty="0" err="1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label_arr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 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: html 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요소에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 chart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를 생성하는 함수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. </a:t>
                      </a:r>
                    </a:p>
                    <a:p>
                      <a:pPr latinLnBrk="1"/>
                      <a:endParaRPr lang="en-US" altLang="ko-KR" sz="1200" b="0" dirty="0">
                        <a:solidFill>
                          <a:schemeClr val="bg1"/>
                        </a:solidFill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info(id)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: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 stat category option container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에서 사용자가 누른 버튼에 따라 차트를 생성할지 데이터 테이블을 생성할지 어떠한 정보를 </a:t>
                      </a:r>
                      <a:r>
                        <a:rPr lang="ko-KR" altLang="en-US" sz="1200" b="0" dirty="0" err="1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담야아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 할지 결정하고 차트나 데이터 테이블을 생성하는 함수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200" b="0" dirty="0">
                        <a:solidFill>
                          <a:schemeClr val="bg1"/>
                        </a:solidFill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Manage(id)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 : manage category option container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에서 사용자가 누른 버튼에 따라 어떤 정보를 담고 어떤 </a:t>
                      </a:r>
                      <a:r>
                        <a:rPr lang="en-US" altLang="ko-KR" sz="1200" b="0" dirty="0" err="1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url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로 데이터를 전송할지 결정하고 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modal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창을 </a:t>
                      </a:r>
                      <a:r>
                        <a:rPr lang="ko-KR" altLang="en-US" sz="1200" b="0" dirty="0" err="1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띄어주고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Reseller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를 관리하는 함수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.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  <a:p>
                      <a:pPr latinLnBrk="1"/>
                      <a:endParaRPr lang="en-US" altLang="ko-KR" sz="1200" b="0" dirty="0">
                        <a:solidFill>
                          <a:schemeClr val="bg1"/>
                        </a:solidFill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  <a:p>
                      <a:pPr latinLnBrk="1"/>
                      <a:r>
                        <a:rPr lang="en-US" altLang="ko-KR" sz="1200" b="1" dirty="0" err="1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dragElement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(</a:t>
                      </a:r>
                      <a:r>
                        <a:rPr lang="en-US" altLang="ko-KR" sz="1200" b="1" dirty="0" err="1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elmnt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: html 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요소에 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drag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를 통해 요소를 이동할 수 있게 해주는 함수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. </a:t>
                      </a:r>
                    </a:p>
                    <a:p>
                      <a:pPr latinLnBrk="1"/>
                      <a:endParaRPr lang="en-US" altLang="ko-KR" sz="1200" b="0" dirty="0">
                        <a:solidFill>
                          <a:schemeClr val="bg1"/>
                        </a:solidFill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  <a:p>
                      <a:pPr latinLnBrk="1"/>
                      <a:r>
                        <a:rPr lang="en-US" altLang="ko-KR" sz="1200" b="1" dirty="0" err="1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AccordionMenu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(selector) : 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html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 요소 중 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ul, li 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리스트 형식의 요소에게 세로형 접기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펴치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 기능을 추가하는 함수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.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>
                    <a:solidFill>
                      <a:srgbClr val="32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902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5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3089865"/>
            <a:ext cx="576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2966754"/>
            <a:ext cx="5760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Solid Works Reseller Pages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B8F85-A30B-4261-A9A6-41CA1D36AB03}"/>
              </a:ext>
            </a:extLst>
          </p:cNvPr>
          <p:cNvSpPr txBox="1"/>
          <p:nvPr/>
        </p:nvSpPr>
        <p:spPr>
          <a:xfrm>
            <a:off x="3851920" y="3674641"/>
            <a:ext cx="36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Made by </a:t>
            </a:r>
            <a:r>
              <a:rPr lang="ko-KR" altLang="en-US" sz="1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아주대학교 소프트웨어학과 심재철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소개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131840" y="1263300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Yoon 윤고딕 520_TT" panose="020B0600000101010101" charset="-127"/>
              <a:ea typeface="Yoon 윤고딕 520_TT" panose="020B0600000101010101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1230290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목적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1296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F0000"/>
                </a:solidFill>
                <a:latin typeface="Yoon 윤고딕 520_TT" pitchFamily="18" charset="-127"/>
                <a:ea typeface="Yoon 윤고딕 520_TT" pitchFamily="18" charset="-127"/>
              </a:rPr>
              <a:t>Introduction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49110" y="128374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Function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Yoon 윤고딕 520_TT" panose="020B0600000101010101" charset="-127"/>
              <a:ea typeface="Yoon 윤고딕 520_TT" panose="020B0600000101010101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Yoon 윤고딕 520_TT" panose="020B0600000101010101" charset="-127"/>
              <a:ea typeface="Yoon 윤고딕 520_TT" panose="020B0600000101010101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71C73A-C8AE-4D8E-A715-2653FC577FA0}"/>
              </a:ext>
            </a:extLst>
          </p:cNvPr>
          <p:cNvSpPr txBox="1"/>
          <p:nvPr/>
        </p:nvSpPr>
        <p:spPr>
          <a:xfrm>
            <a:off x="971600" y="2002165"/>
            <a:ext cx="7200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Yoon 윤고딕 520_TT" pitchFamily="18" charset="-127"/>
                <a:ea typeface="Yoon 윤고딕 520_TT" pitchFamily="18" charset="-127"/>
              </a:rPr>
              <a:t>SolidIT </a:t>
            </a:r>
            <a:r>
              <a:rPr lang="ko-KR" altLang="en-US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Yoon 윤고딕 520_TT" pitchFamily="18" charset="-127"/>
                <a:ea typeface="Yoon 윤고딕 520_TT" pitchFamily="18" charset="-127"/>
              </a:rPr>
              <a:t>회사에서 </a:t>
            </a:r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Yoon 윤고딕 520_TT" pitchFamily="18" charset="-127"/>
                <a:ea typeface="Yoon 윤고딕 520_TT" pitchFamily="18" charset="-127"/>
              </a:rPr>
              <a:t>Reseller</a:t>
            </a:r>
            <a:r>
              <a:rPr lang="ko-KR" altLang="en-US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Yoon 윤고딕 520_TT" pitchFamily="18" charset="-127"/>
                <a:ea typeface="Yoon 윤고딕 520_TT" pitchFamily="18" charset="-127"/>
              </a:rPr>
              <a:t>에 대한 정보와 관리를 편하기 위해</a:t>
            </a:r>
            <a:endParaRPr lang="en-US" altLang="ko-KR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highlight>
                <a:srgbClr val="000000"/>
              </a:highlight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Yoon 윤고딕 520_TT" pitchFamily="18" charset="-127"/>
                <a:ea typeface="Yoon 윤고딕 520_TT" pitchFamily="18" charset="-127"/>
              </a:rPr>
              <a:t>SolidIT </a:t>
            </a:r>
            <a:r>
              <a:rPr lang="ko-KR" altLang="en-US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Yoon 윤고딕 520_TT" pitchFamily="18" charset="-127"/>
                <a:ea typeface="Yoon 윤고딕 520_TT" pitchFamily="18" charset="-127"/>
              </a:rPr>
              <a:t>네트워크안에서만 들어갈 수 있는 보안적이고 편리한 페이지가 필요함</a:t>
            </a:r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Yoon 윤고딕 520_TT" pitchFamily="18" charset="-127"/>
                <a:ea typeface="Yoon 윤고딕 520_TT" pitchFamily="18" charset="-127"/>
              </a:rPr>
              <a:t>. </a:t>
            </a:r>
          </a:p>
          <a:p>
            <a:pPr algn="ctr"/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Yoon 윤고딕 520_TT" pitchFamily="18" charset="-127"/>
                <a:ea typeface="Yoon 윤고딕 520_TT" pitchFamily="18" charset="-127"/>
              </a:rPr>
              <a:t> 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highlight>
                  <a:srgbClr val="000000"/>
                </a:highlight>
                <a:latin typeface="Yoon 윤고딕 520_TT" pitchFamily="18" charset="-127"/>
                <a:ea typeface="Yoon 윤고딕 520_TT" pitchFamily="18" charset="-127"/>
              </a:rPr>
              <a:t> 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highlight>
                <a:srgbClr val="000000"/>
              </a:highlight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131840" y="1253950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Yoon 윤고딕 520_TT" panose="020B0600000101010101" charset="-127"/>
              <a:ea typeface="Yoon 윤고딕 520_TT" panose="020B0600000101010101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1220940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구조 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1" y="2662937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1296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F0000"/>
                </a:solidFill>
                <a:latin typeface="Yoon 윤고딕 520_TT" pitchFamily="18" charset="-127"/>
                <a:ea typeface="Yoon 윤고딕 520_TT" pitchFamily="18" charset="-127"/>
              </a:rPr>
              <a:t>Introduction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49110" y="128374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Function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36999" y="132212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Yoon 윤고딕 520_TT" panose="020B0600000101010101" charset="-127"/>
              <a:ea typeface="Yoon 윤고딕 520_TT" panose="020B0600000101010101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696997" y="166589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Yoon 윤고딕 520_TT" panose="020B0600000101010101" charset="-127"/>
              <a:ea typeface="Yoon 윤고딕 520_TT" panose="020B0600000101010101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AD5DBB-2A7A-476A-A1A2-138B351CE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82" y="1988841"/>
            <a:ext cx="7208115" cy="36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4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131840" y="1303648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Yoon 윤고딕 520_TT" panose="020B0600000101010101" charset="-127"/>
              <a:ea typeface="Yoon 윤고딕 520_TT" panose="020B0600000101010101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1270638"/>
            <a:ext cx="2736304" cy="523220"/>
          </a:xfrm>
          <a:prstGeom prst="rect">
            <a:avLst/>
          </a:prstGeom>
          <a:solidFill>
            <a:srgbClr val="272123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작업 환경 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2" y="2281157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1296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F0000"/>
                </a:solidFill>
                <a:latin typeface="Yoon 윤고딕 520_TT" pitchFamily="18" charset="-127"/>
                <a:ea typeface="Yoon 윤고딕 520_TT" pitchFamily="18" charset="-127"/>
              </a:rPr>
              <a:t>Introduction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49110" y="128374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Function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29695" y="18315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Yoon 윤고딕 520_TT" panose="020B0600000101010101" charset="-127"/>
              <a:ea typeface="Yoon 윤고딕 520_TT" panose="020B0600000101010101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696997" y="216162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Yoon 윤고딕 520_TT" panose="020B0600000101010101" charset="-127"/>
              <a:ea typeface="Yoon 윤고딕 520_TT" panose="020B0600000101010101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1C102AE-EE6E-4EFE-B16D-AED0A7B72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016970"/>
              </p:ext>
            </p:extLst>
          </p:nvPr>
        </p:nvGraphicFramePr>
        <p:xfrm>
          <a:off x="971599" y="2006490"/>
          <a:ext cx="7200801" cy="1854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267">
                  <a:extLst>
                    <a:ext uri="{9D8B030D-6E8A-4147-A177-3AD203B41FA5}">
                      <a16:colId xmlns:a16="http://schemas.microsoft.com/office/drawing/2014/main" val="2194944234"/>
                    </a:ext>
                  </a:extLst>
                </a:gridCol>
                <a:gridCol w="2400267">
                  <a:extLst>
                    <a:ext uri="{9D8B030D-6E8A-4147-A177-3AD203B41FA5}">
                      <a16:colId xmlns:a16="http://schemas.microsoft.com/office/drawing/2014/main" val="1876962306"/>
                    </a:ext>
                  </a:extLst>
                </a:gridCol>
                <a:gridCol w="2400267">
                  <a:extLst>
                    <a:ext uri="{9D8B030D-6E8A-4147-A177-3AD203B41FA5}">
                      <a16:colId xmlns:a16="http://schemas.microsoft.com/office/drawing/2014/main" val="2325731328"/>
                    </a:ext>
                  </a:extLst>
                </a:gridCol>
              </a:tblGrid>
              <a:tr h="309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Git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lt1"/>
                          </a:solidFill>
                          <a:effectLst/>
                          <a:latin typeface="Yoon 윤고딕 520_TT" panose="020B0600000101010101" charset="-127"/>
                          <a:ea typeface="Yoon 윤고딕 520_TT" panose="020B0600000101010101" charset="-127"/>
                          <a:cs typeface="+mn-cs"/>
                        </a:rPr>
                        <a:t>Management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Tool</a:t>
                      </a:r>
                      <a:endParaRPr lang="ko-KR" altLang="en-US" dirty="0"/>
                    </a:p>
                  </a:txBody>
                  <a:tcPr>
                    <a:solidFill>
                      <a:srgbClr val="2721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CI Tool</a:t>
                      </a:r>
                      <a:endParaRPr lang="ko-KR" altLang="en-US" dirty="0"/>
                    </a:p>
                  </a:txBody>
                  <a:tcPr>
                    <a:solidFill>
                      <a:srgbClr val="2721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Web Develop Tool</a:t>
                      </a:r>
                      <a:endParaRPr lang="ko-KR" altLang="en-US" dirty="0"/>
                    </a:p>
                  </a:txBody>
                  <a:tcPr>
                    <a:solidFill>
                      <a:srgbClr val="2721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969975"/>
                  </a:ext>
                </a:extLst>
              </a:tr>
              <a:tr h="148879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248296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AC4D1AC5-EF03-4952-8099-8940C332C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83" y="2448622"/>
            <a:ext cx="2228292" cy="12961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1343085-C3AC-4248-8958-C662777C1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32" y="2448622"/>
            <a:ext cx="2304256" cy="129614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C3CC46C-294F-4A94-A2DD-2225180E31F3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04B48F1-60FF-4152-871A-B650CFD092D9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917" y="2448694"/>
            <a:ext cx="2228400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8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디자인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131840" y="1263300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Yoon 윤고딕 520_TT" panose="020B0600000101010101" charset="-127"/>
              <a:ea typeface="Yoon 윤고딕 520_TT" panose="020B0600000101010101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1230290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Login Page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1296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Introduction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Function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Yoon 윤고딕 520_TT" panose="020B0600000101010101" charset="-127"/>
              <a:ea typeface="Yoon 윤고딕 520_TT" panose="020B0600000101010101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Yoon 윤고딕 520_TT" panose="020B0600000101010101" charset="-127"/>
              <a:ea typeface="Yoon 윤고딕 520_TT" panose="020B0600000101010101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8418BD-D2DA-4570-ACAA-89BA228D8437}"/>
              </a:ext>
            </a:extLst>
          </p:cNvPr>
          <p:cNvSpPr txBox="1"/>
          <p:nvPr/>
        </p:nvSpPr>
        <p:spPr>
          <a:xfrm>
            <a:off x="2483769" y="138481"/>
            <a:ext cx="1296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2281E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2EA93C-2669-4A8E-A8B2-A402575F2A87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5F40D5-A4C8-454C-A169-FC77D0E1A5B2}"/>
              </a:ext>
            </a:extLst>
          </p:cNvPr>
          <p:cNvSpPr txBox="1"/>
          <p:nvPr/>
        </p:nvSpPr>
        <p:spPr>
          <a:xfrm>
            <a:off x="107504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EC6717-5EFA-4CF2-8359-7B83FC7B8398}"/>
              </a:ext>
            </a:extLst>
          </p:cNvPr>
          <p:cNvSpPr txBox="1"/>
          <p:nvPr/>
        </p:nvSpPr>
        <p:spPr>
          <a:xfrm>
            <a:off x="104688" y="325594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8E0F9A-04C0-411B-8784-79BEB66688CE}"/>
              </a:ext>
            </a:extLst>
          </p:cNvPr>
          <p:cNvSpPr txBox="1"/>
          <p:nvPr/>
        </p:nvSpPr>
        <p:spPr>
          <a:xfrm>
            <a:off x="104688" y="37156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84A4A9-957C-4021-A5B6-BA7D262C4A2A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660CF3-70D1-43B9-905D-C51A79124A0D}"/>
              </a:ext>
            </a:extLst>
          </p:cNvPr>
          <p:cNvSpPr txBox="1"/>
          <p:nvPr/>
        </p:nvSpPr>
        <p:spPr>
          <a:xfrm>
            <a:off x="104687" y="424682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0847C3-4286-4099-9730-1EC3B02D2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1" y="1988839"/>
            <a:ext cx="7200799" cy="360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3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131840" y="1270254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Yoon 윤고딕 520_TT" panose="020B0600000101010101" charset="-127"/>
              <a:ea typeface="Yoon 윤고딕 520_TT" panose="020B0600000101010101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1296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Introduction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Function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0" y="133582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Yoon 윤고딕 520_TT" panose="020B0600000101010101" charset="-127"/>
              <a:ea typeface="Yoon 윤고딕 520_TT" panose="020B0600000101010101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21442" y="166589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Yoon 윤고딕 520_TT" panose="020B0600000101010101" charset="-127"/>
              <a:ea typeface="Yoon 윤고딕 520_TT" panose="020B0600000101010101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8418BD-D2DA-4570-ACAA-89BA228D8437}"/>
              </a:ext>
            </a:extLst>
          </p:cNvPr>
          <p:cNvSpPr txBox="1"/>
          <p:nvPr/>
        </p:nvSpPr>
        <p:spPr>
          <a:xfrm>
            <a:off x="2483769" y="138481"/>
            <a:ext cx="1296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2281E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9DD6B3-B777-4FFE-AC4B-B078C28E9E77}"/>
              </a:ext>
            </a:extLst>
          </p:cNvPr>
          <p:cNvSpPr txBox="1"/>
          <p:nvPr/>
        </p:nvSpPr>
        <p:spPr>
          <a:xfrm>
            <a:off x="3203848" y="1237244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Stat Page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41405B-E300-409F-8BB2-5A7576159A15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F5F8F3-333B-45B4-9B56-8CC13BA86C43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A7D1C7-B1C7-4703-A41D-0AA35585B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94" y="1988839"/>
            <a:ext cx="7212405" cy="3742829"/>
          </a:xfrm>
          <a:prstGeom prst="rect">
            <a:avLst/>
          </a:prstGeom>
        </p:spPr>
      </p:pic>
      <p:sp>
        <p:nvSpPr>
          <p:cNvPr id="14" name="TextBox 22">
            <a:extLst>
              <a:ext uri="{FF2B5EF4-FFF2-40B4-BE49-F238E27FC236}">
                <a16:creationId xmlns:a16="http://schemas.microsoft.com/office/drawing/2014/main" id="{B1AAD631-1C48-49FF-BEE9-698A2937FB63}"/>
              </a:ext>
            </a:extLst>
          </p:cNvPr>
          <p:cNvSpPr txBox="1"/>
          <p:nvPr/>
        </p:nvSpPr>
        <p:spPr>
          <a:xfrm>
            <a:off x="971600" y="5786100"/>
            <a:ext cx="72007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Yoon 윤고딕 520_TT" pitchFamily="18" charset="-127"/>
                <a:ea typeface="Yoon 윤고딕 520_TT" pitchFamily="18" charset="-127"/>
              </a:rPr>
              <a:t>Reseller</a:t>
            </a:r>
            <a:r>
              <a:rPr lang="ko-KR" altLang="en-US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Yoon 윤고딕 520_TT" pitchFamily="18" charset="-127"/>
                <a:ea typeface="Yoon 윤고딕 520_TT" pitchFamily="18" charset="-127"/>
              </a:rPr>
              <a:t>별</a:t>
            </a:r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Yoon 윤고딕 520_TT" pitchFamily="18" charset="-127"/>
                <a:ea typeface="Yoon 윤고딕 520_TT" pitchFamily="18" charset="-127"/>
              </a:rPr>
              <a:t>월 별</a:t>
            </a:r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Yoon 윤고딕 520_TT" pitchFamily="18" charset="-127"/>
                <a:ea typeface="Yoon 윤고딕 520_TT" pitchFamily="18" charset="-127"/>
              </a:rPr>
              <a:t>년 별 판매량</a:t>
            </a:r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40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Yoon 윤고딕 520_TT" pitchFamily="18" charset="-127"/>
                <a:ea typeface="Yoon 윤고딕 520_TT" pitchFamily="18" charset="-127"/>
              </a:rPr>
              <a:t>사용량등의</a:t>
            </a:r>
            <a:r>
              <a:rPr lang="ko-KR" altLang="en-US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Yoon 윤고딕 520_TT" pitchFamily="18" charset="-127"/>
                <a:ea typeface="Yoon 윤고딕 520_TT" pitchFamily="18" charset="-127"/>
              </a:rPr>
              <a:t> 통계와 </a:t>
            </a:r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Yoon 윤고딕 520_TT" pitchFamily="18" charset="-127"/>
                <a:ea typeface="Yoon 윤고딕 520_TT" pitchFamily="18" charset="-127"/>
              </a:rPr>
              <a:t>Reseller </a:t>
            </a:r>
            <a:r>
              <a:rPr lang="ko-KR" altLang="en-US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Yoon 윤고딕 520_TT" pitchFamily="18" charset="-127"/>
                <a:ea typeface="Yoon 윤고딕 520_TT" pitchFamily="18" charset="-127"/>
              </a:rPr>
              <a:t>회원가입</a:t>
            </a:r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Yoon 윤고딕 520_TT" pitchFamily="18" charset="-127"/>
                <a:ea typeface="Yoon 윤고딕 520_TT" pitchFamily="18" charset="-127"/>
              </a:rPr>
              <a:t>삭제</a:t>
            </a:r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Yoon 윤고딕 520_TT" pitchFamily="18" charset="-127"/>
                <a:ea typeface="Yoon 윤고딕 520_TT" pitchFamily="18" charset="-127"/>
              </a:rPr>
              <a:t>, license </a:t>
            </a:r>
            <a:r>
              <a:rPr lang="ko-KR" altLang="en-US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Yoon 윤고딕 520_TT" pitchFamily="18" charset="-127"/>
                <a:ea typeface="Yoon 윤고딕 520_TT" pitchFamily="18" charset="-127"/>
              </a:rPr>
              <a:t>활성화</a:t>
            </a:r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Yoon 윤고딕 520_TT" pitchFamily="18" charset="-127"/>
                <a:ea typeface="Yoon 윤고딕 520_TT" pitchFamily="18" charset="-127"/>
              </a:rPr>
              <a:t>비활성화</a:t>
            </a:r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40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Yoon 윤고딕 520_TT" pitchFamily="18" charset="-127"/>
                <a:ea typeface="Yoon 윤고딕 520_TT" pitchFamily="18" charset="-127"/>
              </a:rPr>
              <a:t>삭제등의</a:t>
            </a:r>
            <a:r>
              <a:rPr lang="ko-KR" altLang="en-US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Yoon 윤고딕 520_TT" pitchFamily="18" charset="-127"/>
                <a:ea typeface="Yoon 윤고딕 520_TT" pitchFamily="18" charset="-127"/>
              </a:rPr>
              <a:t>admin </a:t>
            </a:r>
            <a:r>
              <a:rPr lang="ko-KR" altLang="en-US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Yoon 윤고딕 520_TT" pitchFamily="18" charset="-127"/>
                <a:ea typeface="Yoon 윤고딕 520_TT" pitchFamily="18" charset="-127"/>
              </a:rPr>
              <a:t>권한의 기능이 있는 페이지</a:t>
            </a:r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Yoon 윤고딕 520_TT" pitchFamily="18" charset="-127"/>
                <a:ea typeface="Yoon 윤고딕 520_TT" pitchFamily="18" charset="-127"/>
              </a:rPr>
              <a:t> 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highlight>
                  <a:srgbClr val="000000"/>
                </a:highlight>
                <a:latin typeface="Yoon 윤고딕 520_TT" pitchFamily="18" charset="-127"/>
                <a:ea typeface="Yoon 윤고딕 520_TT" pitchFamily="18" charset="-127"/>
              </a:rPr>
              <a:t> 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highlight>
                <a:srgbClr val="000000"/>
              </a:highlight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222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기능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356</Words>
  <Application>Microsoft Office PowerPoint</Application>
  <PresentationFormat>화면 슬라이드 쇼(4:3)</PresentationFormat>
  <Paragraphs>93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Yoon 윤고딕 520_TT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심재철</cp:lastModifiedBy>
  <cp:revision>119</cp:revision>
  <dcterms:created xsi:type="dcterms:W3CDTF">2013-09-05T09:43:46Z</dcterms:created>
  <dcterms:modified xsi:type="dcterms:W3CDTF">2021-08-23T07:34:14Z</dcterms:modified>
</cp:coreProperties>
</file>