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47" y="4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DF737-FAEF-41B8-B88C-A6EB3A34E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BDAE29-589F-499F-8555-BC302FDD4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71A6E-53B8-44DB-990C-5575D9A5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831D-E0A3-4B59-BE08-3DB13ABBC62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B45C7-BE99-41CC-9E70-99F6FF34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86B53-7FBE-47D5-987D-A021E4AE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6AB0-6692-4D74-9651-22BB5DF50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4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F11C2-BA47-4C4E-B7AB-8596E63B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CC0CAB-7B3E-49B9-B640-6CB29330F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2AD68-9621-440E-9136-0B25662C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831D-E0A3-4B59-BE08-3DB13ABBC62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56873-A777-4B53-9D92-94130190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6889B-C9A1-418F-A808-E8FABC86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6AB0-6692-4D74-9651-22BB5DF50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1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A336D4-AB5C-4CC1-BAC6-B53E64CC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23BF0-795B-476B-BBD4-F80A933FA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5CB45-44EB-4127-9B5A-F0F0B169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831D-E0A3-4B59-BE08-3DB13ABBC62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B427F-2ECB-43CE-986F-F6EF5EBA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0024C-AEEE-45B0-B00D-D44629EC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6AB0-6692-4D74-9651-22BB5DF50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93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08648-396A-44A9-9DBB-483880CC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2CC29-F84E-42C3-93E5-DFC61CB9D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5B8A7-3754-435F-962C-BD8D7A57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831D-E0A3-4B59-BE08-3DB13ABBC62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0DEF-A5C8-4EB8-80C6-7FEAFDD5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E1D01-A125-461E-A524-D5902D17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6AB0-6692-4D74-9651-22BB5DF50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89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ED116-A3FB-4CB2-8BE0-7478F379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309E6E-5997-4EEF-AF0D-42FA734F1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18102-F3F4-4D75-9A45-7119FCAA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831D-E0A3-4B59-BE08-3DB13ABBC62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C736F-2DA8-4657-98AD-4A701D91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51E2D-3533-46FE-97C2-10851BEF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6AB0-6692-4D74-9651-22BB5DF50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54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25FBF-6E37-4273-9E0E-2338B080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3CF7BC-877E-4710-84A2-5C3F251CF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3870EF-AED2-4A45-BAA3-6BEA4F110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05875-2BBB-4891-A769-26CC9914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831D-E0A3-4B59-BE08-3DB13ABBC62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8AEA9-2B74-46AC-A776-0E3AAE60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5EC249-D765-405D-BA00-BD36050B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6AB0-6692-4D74-9651-22BB5DF50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1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F2B6D-B25F-44EA-89A0-576EE1C9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7F92C7-F8B6-4E39-83FD-28196E547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96E07A-94D3-4FE0-8D37-0C1822BD7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BECAE8-033B-4E20-90D7-0B924F7C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91F0AF-45BB-4E34-8E69-44CA25905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C94EBF-229C-4974-8056-BF12D15C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831D-E0A3-4B59-BE08-3DB13ABBC62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85E13B-7D55-403E-B476-F5D90399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7A890-EC44-4252-AD90-F39924FB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6AB0-6692-4D74-9651-22BB5DF50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66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68A8D-D0E2-4492-848B-71A8B0BD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06BBE-EDFA-405C-8F58-41905F344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831D-E0A3-4B59-BE08-3DB13ABBC62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499EA6-45A3-4835-82EE-E9528556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0A6BD2-3321-405A-9E3B-18E5CC0D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6AB0-6692-4D74-9651-22BB5DF50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88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ED0BAC-FD35-418B-AB25-809991C5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831D-E0A3-4B59-BE08-3DB13ABBC62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1C738F-0B5C-4954-8F0A-24AD3948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146D63-4FFE-4724-BC70-3080CFEE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6AB0-6692-4D74-9651-22BB5DF50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38196-362F-44C0-BD4A-AC881501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2E11B-9DD0-473B-BF00-6D70F141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514F88-2E13-4B5F-BF76-77D75A15D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BDDC4B-8D12-4DC4-9EFF-F08DAC49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831D-E0A3-4B59-BE08-3DB13ABBC62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A2CEF-0C6F-4170-915B-BDAB125B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6D6F98-25E9-4BC1-88CD-579F1EF9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6AB0-6692-4D74-9651-22BB5DF50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48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22D35-0F87-42BD-A461-8DCF87AA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8210A1-65E4-44C1-9F9C-8BED3A6F4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EA3AC4-25B2-4F02-8970-D01EDF5B8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501BD0-BC4E-4B32-A70F-32A5E71D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831D-E0A3-4B59-BE08-3DB13ABBC62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F5D94A-2354-4867-A477-7B2E2382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D99A1-B408-4D14-BFFD-44E4623F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6AB0-6692-4D74-9651-22BB5DF50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3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85A285-8234-4CDD-B73D-3119E358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0F4A1-9413-4DE8-90E5-B7E732FF6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4860F-CA7B-45CF-BFFF-66FDCC59C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6831D-E0A3-4B59-BE08-3DB13ABBC62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F40EC-8DDA-4F56-BD00-B8863C13A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8B88C-B261-4DD0-9891-CE50D9103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16AB0-6692-4D74-9651-22BB5DF50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83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ntry.io/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0BCCC-0646-4437-A0DC-3800CA6A0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SolidIT </a:t>
            </a:r>
            <a:r>
              <a:rPr lang="en-US" altLang="ko-KR" dirty="0" err="1"/>
              <a:t>SmallWeb</a:t>
            </a:r>
            <a:r>
              <a:rPr lang="en-US" altLang="ko-KR" dirty="0"/>
              <a:t> Backend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3E2CF4-5733-4A54-BBF0-E8765323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8491"/>
            <a:ext cx="9144000" cy="2166258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-server </a:t>
            </a:r>
            <a:r>
              <a:rPr lang="ko-KR" altLang="en-US" dirty="0"/>
              <a:t>구성 및 기술 스택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-REST</a:t>
            </a:r>
            <a:r>
              <a:rPr lang="ko-KR" altLang="en-US" dirty="0"/>
              <a:t>서버 </a:t>
            </a:r>
            <a:r>
              <a:rPr lang="en-US" altLang="ko-KR" dirty="0"/>
              <a:t>(</a:t>
            </a:r>
            <a:r>
              <a:rPr lang="en-US" altLang="ko-KR" dirty="0" err="1"/>
              <a:t>smallDBWeb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Resel</a:t>
            </a:r>
            <a:r>
              <a:rPr lang="en-US" altLang="ko-KR" dirty="0"/>
              <a:t> Web </a:t>
            </a:r>
            <a:r>
              <a:rPr lang="ko-KR" altLang="en-US" dirty="0"/>
              <a:t>서버 </a:t>
            </a:r>
            <a:r>
              <a:rPr lang="en-US" altLang="ko-KR" dirty="0"/>
              <a:t>(</a:t>
            </a:r>
            <a:r>
              <a:rPr lang="en-US" altLang="ko-KR" dirty="0" err="1"/>
              <a:t>smallWebResel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에러 코드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170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D7512-B95D-4790-983C-79E4EF12AE64}"/>
              </a:ext>
            </a:extLst>
          </p:cNvPr>
          <p:cNvSpPr txBox="1"/>
          <p:nvPr/>
        </p:nvSpPr>
        <p:spPr>
          <a:xfrm>
            <a:off x="372593" y="350911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구성 및 기술 스택 </a:t>
            </a:r>
            <a:r>
              <a:rPr lang="en-US" altLang="ko-KR" dirty="0"/>
              <a:t>– </a:t>
            </a:r>
            <a:r>
              <a:rPr lang="ko-KR" altLang="en-US" dirty="0"/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C65E07-3D3F-4373-9302-222899738B23}"/>
              </a:ext>
            </a:extLst>
          </p:cNvPr>
          <p:cNvSpPr/>
          <p:nvPr/>
        </p:nvSpPr>
        <p:spPr>
          <a:xfrm>
            <a:off x="505097" y="1027611"/>
            <a:ext cx="8125097" cy="52948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E60ED-E44F-4E6C-B945-896E16E3CC0B}"/>
              </a:ext>
            </a:extLst>
          </p:cNvPr>
          <p:cNvSpPr txBox="1"/>
          <p:nvPr/>
        </p:nvSpPr>
        <p:spPr>
          <a:xfrm>
            <a:off x="7458891" y="1010193"/>
            <a:ext cx="234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 EC2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B707E9-1071-4E1F-87C2-EF34B25B3562}"/>
              </a:ext>
            </a:extLst>
          </p:cNvPr>
          <p:cNvSpPr/>
          <p:nvPr/>
        </p:nvSpPr>
        <p:spPr>
          <a:xfrm>
            <a:off x="8987245" y="1010193"/>
            <a:ext cx="2921726" cy="52948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E9C69-68CF-48B6-A712-1F80ADBBE8F6}"/>
              </a:ext>
            </a:extLst>
          </p:cNvPr>
          <p:cNvSpPr txBox="1"/>
          <p:nvPr/>
        </p:nvSpPr>
        <p:spPr>
          <a:xfrm>
            <a:off x="10659292" y="1010193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 RDS</a:t>
            </a:r>
            <a:endParaRPr lang="ko-KR" altLang="en-US" dirty="0"/>
          </a:p>
        </p:txBody>
      </p:sp>
      <p:pic>
        <p:nvPicPr>
          <p:cNvPr id="1028" name="Picture 4" descr="Debian 10 : MariaDB 설치 방법, 예제, 명령어">
            <a:extLst>
              <a:ext uri="{FF2B5EF4-FFF2-40B4-BE49-F238E27FC236}">
                <a16:creationId xmlns:a16="http://schemas.microsoft.com/office/drawing/2014/main" id="{12228917-3C35-4F08-ABEB-0C224E52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942" y="2787469"/>
            <a:ext cx="2177778" cy="177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5D721E3-115E-4D1D-BC65-AACD7D386829}"/>
              </a:ext>
            </a:extLst>
          </p:cNvPr>
          <p:cNvSpPr/>
          <p:nvPr/>
        </p:nvSpPr>
        <p:spPr>
          <a:xfrm>
            <a:off x="7205521" y="1541417"/>
            <a:ext cx="1239429" cy="445051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SmallDBWeb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4A84270-399B-41F7-9DC5-96E446646252}"/>
              </a:ext>
            </a:extLst>
          </p:cNvPr>
          <p:cNvCxnSpPr>
            <a:cxnSpLocks/>
          </p:cNvCxnSpPr>
          <p:nvPr/>
        </p:nvCxnSpPr>
        <p:spPr>
          <a:xfrm>
            <a:off x="8630194" y="3657599"/>
            <a:ext cx="627016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AA0138-9F2C-4669-8208-96719C4FC663}"/>
              </a:ext>
            </a:extLst>
          </p:cNvPr>
          <p:cNvSpPr/>
          <p:nvPr/>
        </p:nvSpPr>
        <p:spPr>
          <a:xfrm>
            <a:off x="3995693" y="3094259"/>
            <a:ext cx="2360023" cy="10933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SmallWebResel</a:t>
            </a:r>
            <a:endParaRPr lang="ko-KR" altLang="en-US" dirty="0"/>
          </a:p>
        </p:txBody>
      </p:sp>
      <p:pic>
        <p:nvPicPr>
          <p:cNvPr id="1030" name="Picture 6" descr="SpringBoot]스프링부트란?">
            <a:extLst>
              <a:ext uri="{FF2B5EF4-FFF2-40B4-BE49-F238E27FC236}">
                <a16:creationId xmlns:a16="http://schemas.microsoft.com/office/drawing/2014/main" id="{909215FA-4F2D-439B-9710-1F168C663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385" y="2829801"/>
            <a:ext cx="1316638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SpringBoot]스프링부트란?">
            <a:extLst>
              <a:ext uri="{FF2B5EF4-FFF2-40B4-BE49-F238E27FC236}">
                <a16:creationId xmlns:a16="http://schemas.microsoft.com/office/drawing/2014/main" id="{3A6B52C7-3D9F-49F0-952D-065EFA12A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336" y="1920872"/>
            <a:ext cx="1316638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469AC2-41B6-42A9-B7A5-6F04762D8C26}"/>
              </a:ext>
            </a:extLst>
          </p:cNvPr>
          <p:cNvSpPr/>
          <p:nvPr/>
        </p:nvSpPr>
        <p:spPr>
          <a:xfrm>
            <a:off x="4004404" y="4898574"/>
            <a:ext cx="2360023" cy="10933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SmallWebAdmin</a:t>
            </a:r>
            <a:endParaRPr lang="ko-KR" altLang="en-US" dirty="0"/>
          </a:p>
        </p:txBody>
      </p:sp>
      <p:pic>
        <p:nvPicPr>
          <p:cNvPr id="19" name="Picture 6" descr="SpringBoot]스프링부트란?">
            <a:extLst>
              <a:ext uri="{FF2B5EF4-FFF2-40B4-BE49-F238E27FC236}">
                <a16:creationId xmlns:a16="http://schemas.microsoft.com/office/drawing/2014/main" id="{FD6CDA76-7AE8-42BD-8659-FB909B90F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774" y="4631991"/>
            <a:ext cx="1316638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자바 ORM 표준 JPA 프로그래밍 - 기본편 - 인프런 | 강의">
            <a:extLst>
              <a:ext uri="{FF2B5EF4-FFF2-40B4-BE49-F238E27FC236}">
                <a16:creationId xmlns:a16="http://schemas.microsoft.com/office/drawing/2014/main" id="{42342109-CD61-4916-B6F1-FA7650382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823" y="4143048"/>
            <a:ext cx="1028903" cy="66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DBC Drivers | Oracle">
            <a:extLst>
              <a:ext uri="{FF2B5EF4-FFF2-40B4-BE49-F238E27FC236}">
                <a16:creationId xmlns:a16="http://schemas.microsoft.com/office/drawing/2014/main" id="{0492DEB0-94EE-481E-B9D2-84366073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731" y="4915989"/>
            <a:ext cx="792100" cy="7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WT Authentication in .NET Core Web API with MySQL - Barış Kısır">
            <a:extLst>
              <a:ext uri="{FF2B5EF4-FFF2-40B4-BE49-F238E27FC236}">
                <a16:creationId xmlns:a16="http://schemas.microsoft.com/office/drawing/2014/main" id="{E939E0DC-DC08-481F-B503-F04A6B30C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594" y="2821520"/>
            <a:ext cx="1519380" cy="46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7F606B-85B5-4824-8134-E7B3B22CBE05}"/>
              </a:ext>
            </a:extLst>
          </p:cNvPr>
          <p:cNvSpPr/>
          <p:nvPr/>
        </p:nvSpPr>
        <p:spPr>
          <a:xfrm>
            <a:off x="967468" y="3094260"/>
            <a:ext cx="2360023" cy="109335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Resel</a:t>
            </a:r>
            <a:r>
              <a:rPr lang="ko-KR" altLang="en-US" dirty="0"/>
              <a:t> </a:t>
            </a:r>
            <a:r>
              <a:rPr lang="en-US" altLang="ko-KR" dirty="0"/>
              <a:t>Frontend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88A9AA-3899-48EB-8FB9-A57ECB8C6229}"/>
              </a:ext>
            </a:extLst>
          </p:cNvPr>
          <p:cNvSpPr/>
          <p:nvPr/>
        </p:nvSpPr>
        <p:spPr>
          <a:xfrm>
            <a:off x="967468" y="4898574"/>
            <a:ext cx="2360023" cy="109335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Admin</a:t>
            </a:r>
            <a:r>
              <a:rPr lang="ko-KR" altLang="en-US" dirty="0"/>
              <a:t> </a:t>
            </a:r>
            <a:r>
              <a:rPr lang="en-US" altLang="ko-KR" dirty="0"/>
              <a:t>Frontend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372985-7B3A-452D-B862-B99B42B7B968}"/>
              </a:ext>
            </a:extLst>
          </p:cNvPr>
          <p:cNvCxnSpPr>
            <a:cxnSpLocks/>
          </p:cNvCxnSpPr>
          <p:nvPr/>
        </p:nvCxnSpPr>
        <p:spPr>
          <a:xfrm>
            <a:off x="6448696" y="3640936"/>
            <a:ext cx="627016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32D153F-DCA7-4556-B863-6105E05C13A1}"/>
              </a:ext>
            </a:extLst>
          </p:cNvPr>
          <p:cNvCxnSpPr>
            <a:cxnSpLocks/>
          </p:cNvCxnSpPr>
          <p:nvPr/>
        </p:nvCxnSpPr>
        <p:spPr>
          <a:xfrm>
            <a:off x="6448696" y="5388645"/>
            <a:ext cx="627016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4BC18F9-F27F-4E62-9758-2E788278E17C}"/>
              </a:ext>
            </a:extLst>
          </p:cNvPr>
          <p:cNvCxnSpPr>
            <a:cxnSpLocks/>
          </p:cNvCxnSpPr>
          <p:nvPr/>
        </p:nvCxnSpPr>
        <p:spPr>
          <a:xfrm>
            <a:off x="3358031" y="3543109"/>
            <a:ext cx="627016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13E3781-E659-431E-A499-5659AEDA4D8A}"/>
              </a:ext>
            </a:extLst>
          </p:cNvPr>
          <p:cNvCxnSpPr>
            <a:cxnSpLocks/>
          </p:cNvCxnSpPr>
          <p:nvPr/>
        </p:nvCxnSpPr>
        <p:spPr>
          <a:xfrm>
            <a:off x="3327491" y="5445251"/>
            <a:ext cx="627016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서버사이드 렌더링 Thymeleaf">
            <a:extLst>
              <a:ext uri="{FF2B5EF4-FFF2-40B4-BE49-F238E27FC236}">
                <a16:creationId xmlns:a16="http://schemas.microsoft.com/office/drawing/2014/main" id="{31DC89AB-2279-421F-B615-F8F746DA3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14" y="2928362"/>
            <a:ext cx="896167" cy="50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SP] JSP (JavaServer Pages ) 란 무엇인가?">
            <a:extLst>
              <a:ext uri="{FF2B5EF4-FFF2-40B4-BE49-F238E27FC236}">
                <a16:creationId xmlns:a16="http://schemas.microsoft.com/office/drawing/2014/main" id="{8826F3E4-DEE4-40FE-B546-69649210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404" y="2920049"/>
            <a:ext cx="623060" cy="62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6" descr="JSP] JSP (JavaServer Pages ) 란 무엇인가?">
            <a:extLst>
              <a:ext uri="{FF2B5EF4-FFF2-40B4-BE49-F238E27FC236}">
                <a16:creationId xmlns:a16="http://schemas.microsoft.com/office/drawing/2014/main" id="{1AE708E8-3959-4DB4-84F0-9729D889D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624" y="4477977"/>
            <a:ext cx="640583" cy="64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Query">
            <a:extLst>
              <a:ext uri="{FF2B5EF4-FFF2-40B4-BE49-F238E27FC236}">
                <a16:creationId xmlns:a16="http://schemas.microsoft.com/office/drawing/2014/main" id="{90CC9653-AB92-4ACB-912F-2DB6C5120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20" b="35641"/>
          <a:stretch/>
        </p:blipFill>
        <p:spPr bwMode="auto">
          <a:xfrm>
            <a:off x="1146897" y="4023360"/>
            <a:ext cx="1027612" cy="18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서버사이드 렌더링 Thymeleaf">
            <a:extLst>
              <a:ext uri="{FF2B5EF4-FFF2-40B4-BE49-F238E27FC236}">
                <a16:creationId xmlns:a16="http://schemas.microsoft.com/office/drawing/2014/main" id="{1EC97B7F-E489-4290-AF86-9E22C094A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15" y="4798544"/>
            <a:ext cx="896167" cy="50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8" descr="JQuery">
            <a:extLst>
              <a:ext uri="{FF2B5EF4-FFF2-40B4-BE49-F238E27FC236}">
                <a16:creationId xmlns:a16="http://schemas.microsoft.com/office/drawing/2014/main" id="{D5B9B99C-01CA-448A-9CB0-54CC86822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71" b="27904"/>
          <a:stretch/>
        </p:blipFill>
        <p:spPr bwMode="auto">
          <a:xfrm>
            <a:off x="2284461" y="5812100"/>
            <a:ext cx="1027612" cy="17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240D51F-0510-4803-AAAC-09CEDDC17EFA}"/>
              </a:ext>
            </a:extLst>
          </p:cNvPr>
          <p:cNvSpPr/>
          <p:nvPr/>
        </p:nvSpPr>
        <p:spPr>
          <a:xfrm>
            <a:off x="967468" y="1541417"/>
            <a:ext cx="5388248" cy="10882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AuthApp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B457A0C-8518-4257-9BBA-AC99E1E7E3B8}"/>
              </a:ext>
            </a:extLst>
          </p:cNvPr>
          <p:cNvCxnSpPr>
            <a:cxnSpLocks/>
          </p:cNvCxnSpPr>
          <p:nvPr/>
        </p:nvCxnSpPr>
        <p:spPr>
          <a:xfrm>
            <a:off x="6448696" y="2060330"/>
            <a:ext cx="627016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# ?? 및 ??=, ?. 연산자">
            <a:extLst>
              <a:ext uri="{FF2B5EF4-FFF2-40B4-BE49-F238E27FC236}">
                <a16:creationId xmlns:a16="http://schemas.microsoft.com/office/drawing/2014/main" id="{D0A5989D-810C-42F8-912F-2240F3549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645" y="1432932"/>
            <a:ext cx="1658988" cy="62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96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D7512-B95D-4790-983C-79E4EF12AE64}"/>
              </a:ext>
            </a:extLst>
          </p:cNvPr>
          <p:cNvSpPr txBox="1"/>
          <p:nvPr/>
        </p:nvSpPr>
        <p:spPr>
          <a:xfrm>
            <a:off x="365760" y="348343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구성 및 기술 스택 </a:t>
            </a:r>
            <a:r>
              <a:rPr lang="en-US" altLang="ko-KR" dirty="0"/>
              <a:t>- DevOps</a:t>
            </a:r>
            <a:endParaRPr lang="ko-KR" altLang="en-US" dirty="0"/>
          </a:p>
        </p:txBody>
      </p:sp>
      <p:pic>
        <p:nvPicPr>
          <p:cNvPr id="2050" name="Picture 2" descr="Jenkins란 무엇이며 왜 사용해야 할까요?">
            <a:extLst>
              <a:ext uri="{FF2B5EF4-FFF2-40B4-BE49-F238E27FC236}">
                <a16:creationId xmlns:a16="http://schemas.microsoft.com/office/drawing/2014/main" id="{7E3A5B1D-C4C8-49F6-88E5-427FC028F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442" y="1174706"/>
            <a:ext cx="2243508" cy="14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SP.NET Core Swagger UI Authorization using IdentityServer4">
            <a:extLst>
              <a:ext uri="{FF2B5EF4-FFF2-40B4-BE49-F238E27FC236}">
                <a16:creationId xmlns:a16="http://schemas.microsoft.com/office/drawing/2014/main" id="{4CD31025-047C-4E02-95B8-8A2A34152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252739"/>
            <a:ext cx="3469005" cy="97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845619-C49D-4052-A7A6-FF37C3C6F6C7}"/>
              </a:ext>
            </a:extLst>
          </p:cNvPr>
          <p:cNvSpPr txBox="1"/>
          <p:nvPr/>
        </p:nvSpPr>
        <p:spPr>
          <a:xfrm>
            <a:off x="4493622" y="1168881"/>
            <a:ext cx="6914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Jenkins (http://192.168.0.44:8085)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현재 로컬에 구성되어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추후 서버로 옮길 필요가 있어 보인다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자동 빌드 및 배포 구현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D1B235-76E0-44F1-BAD0-5C979BF9B81F}"/>
              </a:ext>
            </a:extLst>
          </p:cNvPr>
          <p:cNvSpPr txBox="1"/>
          <p:nvPr/>
        </p:nvSpPr>
        <p:spPr>
          <a:xfrm>
            <a:off x="4493622" y="3173275"/>
            <a:ext cx="6914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Swagger-</a:t>
            </a:r>
            <a:r>
              <a:rPr lang="en-US" altLang="ko-KR" dirty="0" err="1"/>
              <a:t>ui</a:t>
            </a:r>
            <a:r>
              <a:rPr lang="en-US" altLang="ko-KR" dirty="0"/>
              <a:t> (http://3.37.63.90:8081/swagger-ui/)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REST </a:t>
            </a:r>
            <a:r>
              <a:rPr lang="ko-KR" altLang="en-US" dirty="0"/>
              <a:t>서버인 </a:t>
            </a:r>
            <a:r>
              <a:rPr lang="en-US" altLang="ko-KR" dirty="0" err="1"/>
              <a:t>SmallWebDB</a:t>
            </a:r>
            <a:r>
              <a:rPr lang="ko-KR" altLang="en-US" dirty="0"/>
              <a:t>에 적용되어 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REST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확인 및 테스트</a:t>
            </a:r>
          </a:p>
        </p:txBody>
      </p:sp>
      <p:pic>
        <p:nvPicPr>
          <p:cNvPr id="1026" name="Picture 2" descr="11) Sentry 에러 로깅 시스템 도입">
            <a:extLst>
              <a:ext uri="{FF2B5EF4-FFF2-40B4-BE49-F238E27FC236}">
                <a16:creationId xmlns:a16="http://schemas.microsoft.com/office/drawing/2014/main" id="{AFAC156B-1550-44B0-93F3-B86CEA4BA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442" y="5066852"/>
            <a:ext cx="2219192" cy="123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894DA4-A0ED-4762-A9CD-129478C6FA42}"/>
              </a:ext>
            </a:extLst>
          </p:cNvPr>
          <p:cNvSpPr txBox="1"/>
          <p:nvPr/>
        </p:nvSpPr>
        <p:spPr>
          <a:xfrm>
            <a:off x="4493622" y="4900670"/>
            <a:ext cx="6914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Sentry (</a:t>
            </a:r>
            <a:r>
              <a:rPr lang="en-US" altLang="ko-KR" dirty="0">
                <a:hlinkClick r:id="rId5"/>
              </a:rPr>
              <a:t>http://sentry.io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서버에서 오류 발생시 해당 로그를 확인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297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62FE5-8599-40F1-9464-33EFE2104BBC}"/>
              </a:ext>
            </a:extLst>
          </p:cNvPr>
          <p:cNvSpPr txBox="1"/>
          <p:nvPr/>
        </p:nvSpPr>
        <p:spPr>
          <a:xfrm>
            <a:off x="365760" y="3483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4B6C9-F085-4229-AEE0-CC871239458F}"/>
              </a:ext>
            </a:extLst>
          </p:cNvPr>
          <p:cNvSpPr txBox="1"/>
          <p:nvPr/>
        </p:nvSpPr>
        <p:spPr>
          <a:xfrm>
            <a:off x="365760" y="348343"/>
            <a:ext cx="152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SmallDBWeb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BF54CA-BFD6-497E-955E-C787B3632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015795"/>
            <a:ext cx="2848373" cy="3572374"/>
          </a:xfrm>
          <a:prstGeom prst="rect">
            <a:avLst/>
          </a:prstGeom>
        </p:spPr>
      </p:pic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39DD3F95-CCE4-4828-B7C2-6F56891BF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91585"/>
              </p:ext>
            </p:extLst>
          </p:nvPr>
        </p:nvGraphicFramePr>
        <p:xfrm>
          <a:off x="3556165" y="338949"/>
          <a:ext cx="81279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03977">
                  <a:extLst>
                    <a:ext uri="{9D8B030D-6E8A-4147-A177-3AD203B41FA5}">
                      <a16:colId xmlns:a16="http://schemas.microsoft.com/office/drawing/2014/main" val="2878714913"/>
                    </a:ext>
                  </a:extLst>
                </a:gridCol>
                <a:gridCol w="1497875">
                  <a:extLst>
                    <a:ext uri="{9D8B030D-6E8A-4147-A177-3AD203B41FA5}">
                      <a16:colId xmlns:a16="http://schemas.microsoft.com/office/drawing/2014/main" val="270606688"/>
                    </a:ext>
                  </a:extLst>
                </a:gridCol>
                <a:gridCol w="4926147">
                  <a:extLst>
                    <a:ext uri="{9D8B030D-6E8A-4147-A177-3AD203B41FA5}">
                      <a16:colId xmlns:a16="http://schemas.microsoft.com/office/drawing/2014/main" val="29430476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Authorization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/>
                        <a:t>웹인증</a:t>
                      </a:r>
                      <a:r>
                        <a:rPr lang="ko-KR" altLang="en-US" sz="1600" b="0" dirty="0"/>
                        <a:t> 관련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80867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Authorization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Entity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/>
                        <a:t>웹인증</a:t>
                      </a:r>
                      <a:r>
                        <a:rPr lang="ko-KR" altLang="en-US" sz="1600" b="0" dirty="0"/>
                        <a:t> 관련 </a:t>
                      </a:r>
                      <a:r>
                        <a:rPr lang="en-US" altLang="ko-KR" sz="1600" b="0" dirty="0"/>
                        <a:t>DB Entity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4698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Reposiory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/>
                        <a:t>웹인증</a:t>
                      </a:r>
                      <a:r>
                        <a:rPr lang="ko-KR" altLang="en-US" sz="1600" b="0" dirty="0"/>
                        <a:t> 관련 </a:t>
                      </a:r>
                      <a:r>
                        <a:rPr lang="en-US" altLang="ko-KR" sz="1600" b="0" dirty="0"/>
                        <a:t>DB Repository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3430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Service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/>
                        <a:t>웹인증</a:t>
                      </a:r>
                      <a:r>
                        <a:rPr lang="ko-KR" altLang="en-US" sz="1600" b="0" dirty="0"/>
                        <a:t> 관련 기능을 수행하는 </a:t>
                      </a:r>
                      <a:r>
                        <a:rPr lang="en-US" altLang="ko-KR" sz="1600" b="0" dirty="0"/>
                        <a:t>Service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40581"/>
                  </a:ext>
                </a:extLst>
              </a:tr>
            </a:tbl>
          </a:graphicData>
        </a:graphic>
      </p:graphicFrame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030204F7-89A7-475C-8002-166E56B31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59624"/>
              </p:ext>
            </p:extLst>
          </p:nvPr>
        </p:nvGraphicFramePr>
        <p:xfrm>
          <a:off x="3556165" y="1935968"/>
          <a:ext cx="8127999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03977">
                  <a:extLst>
                    <a:ext uri="{9D8B030D-6E8A-4147-A177-3AD203B41FA5}">
                      <a16:colId xmlns:a16="http://schemas.microsoft.com/office/drawing/2014/main" val="2878714913"/>
                    </a:ext>
                  </a:extLst>
                </a:gridCol>
                <a:gridCol w="1497875">
                  <a:extLst>
                    <a:ext uri="{9D8B030D-6E8A-4147-A177-3AD203B41FA5}">
                      <a16:colId xmlns:a16="http://schemas.microsoft.com/office/drawing/2014/main" val="270606688"/>
                    </a:ext>
                  </a:extLst>
                </a:gridCol>
                <a:gridCol w="4926147">
                  <a:extLst>
                    <a:ext uri="{9D8B030D-6E8A-4147-A177-3AD203B41FA5}">
                      <a16:colId xmlns:a16="http://schemas.microsoft.com/office/drawing/2014/main" val="29430476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Configurations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Swagger, Web Security, </a:t>
                      </a:r>
                      <a:r>
                        <a:rPr lang="en-US" altLang="ko-KR" sz="1600" b="0" dirty="0" err="1"/>
                        <a:t>WebMVC</a:t>
                      </a:r>
                      <a:r>
                        <a:rPr lang="ko-KR" altLang="en-US" sz="1600" b="0" dirty="0"/>
                        <a:t>등의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80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Configurations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Filters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Spring Security</a:t>
                      </a:r>
                      <a:r>
                        <a:rPr lang="ko-KR" altLang="en-US" sz="1600" b="0" dirty="0"/>
                        <a:t>에서 사용자 인증을 위한 </a:t>
                      </a:r>
                      <a:r>
                        <a:rPr lang="en-US" altLang="ko-KR" sz="1600" b="0" dirty="0"/>
                        <a:t>Filter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469854"/>
                  </a:ext>
                </a:extLst>
              </a:tr>
            </a:tbl>
          </a:graphicData>
        </a:graphic>
      </p:graphicFrame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835003E0-2525-4528-B874-C8F040AA7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73049"/>
              </p:ext>
            </p:extLst>
          </p:nvPr>
        </p:nvGraphicFramePr>
        <p:xfrm>
          <a:off x="3564791" y="2788328"/>
          <a:ext cx="8127999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03977">
                  <a:extLst>
                    <a:ext uri="{9D8B030D-6E8A-4147-A177-3AD203B41FA5}">
                      <a16:colId xmlns:a16="http://schemas.microsoft.com/office/drawing/2014/main" val="2878714913"/>
                    </a:ext>
                  </a:extLst>
                </a:gridCol>
                <a:gridCol w="1497875">
                  <a:extLst>
                    <a:ext uri="{9D8B030D-6E8A-4147-A177-3AD203B41FA5}">
                      <a16:colId xmlns:a16="http://schemas.microsoft.com/office/drawing/2014/main" val="270606688"/>
                    </a:ext>
                  </a:extLst>
                </a:gridCol>
                <a:gridCol w="4926147">
                  <a:extLst>
                    <a:ext uri="{9D8B030D-6E8A-4147-A177-3AD203B41FA5}">
                      <a16:colId xmlns:a16="http://schemas.microsoft.com/office/drawing/2014/main" val="29430476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Controllers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REST </a:t>
                      </a:r>
                      <a:r>
                        <a:rPr lang="en-US" altLang="ko-KR" sz="1600" b="0" dirty="0" err="1"/>
                        <a:t>api</a:t>
                      </a:r>
                      <a:r>
                        <a:rPr lang="ko-KR" altLang="en-US" sz="1600" b="0" dirty="0"/>
                        <a:t>들을 가지고 있는 </a:t>
                      </a:r>
                      <a:r>
                        <a:rPr lang="en-US" altLang="ko-KR" sz="1600" b="0" dirty="0"/>
                        <a:t>Controller</a:t>
                      </a:r>
                      <a:r>
                        <a:rPr lang="ko-KR" altLang="en-US" sz="1600" b="0" dirty="0"/>
                        <a:t>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80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Controllers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DTO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REST Controller</a:t>
                      </a:r>
                      <a:r>
                        <a:rPr lang="ko-KR" altLang="en-US" sz="1600" b="0" dirty="0"/>
                        <a:t>들이 통신시 사용하는 </a:t>
                      </a:r>
                      <a:r>
                        <a:rPr lang="en-US" altLang="ko-KR" sz="1600" b="0" dirty="0"/>
                        <a:t>DTO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469854"/>
                  </a:ext>
                </a:extLst>
              </a:tr>
            </a:tbl>
          </a:graphicData>
        </a:graphic>
      </p:graphicFrame>
      <p:graphicFrame>
        <p:nvGraphicFramePr>
          <p:cNvPr id="14" name="표 9">
            <a:extLst>
              <a:ext uri="{FF2B5EF4-FFF2-40B4-BE49-F238E27FC236}">
                <a16:creationId xmlns:a16="http://schemas.microsoft.com/office/drawing/2014/main" id="{9C3F882A-DB2D-4C2B-97BE-35295EBA6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9464"/>
              </p:ext>
            </p:extLst>
          </p:nvPr>
        </p:nvGraphicFramePr>
        <p:xfrm>
          <a:off x="3573417" y="3709968"/>
          <a:ext cx="8127999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03977">
                  <a:extLst>
                    <a:ext uri="{9D8B030D-6E8A-4147-A177-3AD203B41FA5}">
                      <a16:colId xmlns:a16="http://schemas.microsoft.com/office/drawing/2014/main" val="2878714913"/>
                    </a:ext>
                  </a:extLst>
                </a:gridCol>
                <a:gridCol w="1497875">
                  <a:extLst>
                    <a:ext uri="{9D8B030D-6E8A-4147-A177-3AD203B41FA5}">
                      <a16:colId xmlns:a16="http://schemas.microsoft.com/office/drawing/2014/main" val="270606688"/>
                    </a:ext>
                  </a:extLst>
                </a:gridCol>
                <a:gridCol w="4926147">
                  <a:extLst>
                    <a:ext uri="{9D8B030D-6E8A-4147-A177-3AD203B41FA5}">
                      <a16:colId xmlns:a16="http://schemas.microsoft.com/office/drawing/2014/main" val="29430476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JWTTkens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REST </a:t>
                      </a:r>
                      <a:r>
                        <a:rPr lang="en-US" altLang="ko-KR" sz="1600" b="0" dirty="0" err="1"/>
                        <a:t>api</a:t>
                      </a:r>
                      <a:r>
                        <a:rPr lang="ko-KR" altLang="en-US" sz="1600" b="0" dirty="0"/>
                        <a:t>들을 가지고 있는 </a:t>
                      </a:r>
                      <a:r>
                        <a:rPr lang="en-US" altLang="ko-KR" sz="1600" b="0" dirty="0"/>
                        <a:t>Controller</a:t>
                      </a:r>
                      <a:r>
                        <a:rPr lang="ko-KR" altLang="en-US" sz="1600" b="0" dirty="0"/>
                        <a:t>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80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Controllers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DTO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REST Controller</a:t>
                      </a:r>
                      <a:r>
                        <a:rPr lang="ko-KR" altLang="en-US" sz="1600" b="0" dirty="0"/>
                        <a:t>들이 통신시 사용하는 </a:t>
                      </a:r>
                      <a:r>
                        <a:rPr lang="en-US" altLang="ko-KR" sz="1600" b="0" dirty="0"/>
                        <a:t>DTO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469854"/>
                  </a:ext>
                </a:extLst>
              </a:tr>
            </a:tbl>
          </a:graphicData>
        </a:graphic>
      </p:graphicFrame>
      <p:graphicFrame>
        <p:nvGraphicFramePr>
          <p:cNvPr id="16" name="표 9">
            <a:extLst>
              <a:ext uri="{FF2B5EF4-FFF2-40B4-BE49-F238E27FC236}">
                <a16:creationId xmlns:a16="http://schemas.microsoft.com/office/drawing/2014/main" id="{FD79821E-0123-41A6-8581-BA1FA027C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87200"/>
              </p:ext>
            </p:extLst>
          </p:nvPr>
        </p:nvGraphicFramePr>
        <p:xfrm>
          <a:off x="3556165" y="4608441"/>
          <a:ext cx="8127999" cy="1899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03977">
                  <a:extLst>
                    <a:ext uri="{9D8B030D-6E8A-4147-A177-3AD203B41FA5}">
                      <a16:colId xmlns:a16="http://schemas.microsoft.com/office/drawing/2014/main" val="2878714913"/>
                    </a:ext>
                  </a:extLst>
                </a:gridCol>
                <a:gridCol w="1497875">
                  <a:extLst>
                    <a:ext uri="{9D8B030D-6E8A-4147-A177-3AD203B41FA5}">
                      <a16:colId xmlns:a16="http://schemas.microsoft.com/office/drawing/2014/main" val="270606688"/>
                    </a:ext>
                  </a:extLst>
                </a:gridCol>
                <a:gridCol w="4926147">
                  <a:extLst>
                    <a:ext uri="{9D8B030D-6E8A-4147-A177-3AD203B41FA5}">
                      <a16:colId xmlns:a16="http://schemas.microsoft.com/office/drawing/2014/main" val="29430476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Login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유저</a:t>
                      </a:r>
                      <a:r>
                        <a:rPr lang="en-US" altLang="ko-KR" sz="1600" b="0" dirty="0"/>
                        <a:t> </a:t>
                      </a:r>
                      <a:r>
                        <a:rPr lang="ko-KR" altLang="en-US" sz="1600" b="0" dirty="0"/>
                        <a:t>로그인</a:t>
                      </a:r>
                      <a:r>
                        <a:rPr lang="en-US" altLang="ko-KR" sz="1600" b="0" dirty="0"/>
                        <a:t>/</a:t>
                      </a:r>
                      <a:r>
                        <a:rPr lang="ko-KR" altLang="en-US" sz="1600" b="0" dirty="0"/>
                        <a:t>로그아웃</a:t>
                      </a:r>
                      <a:r>
                        <a:rPr lang="en-US" altLang="ko-KR" sz="1600" b="0" dirty="0"/>
                        <a:t>/</a:t>
                      </a:r>
                      <a:r>
                        <a:rPr lang="ko-KR" altLang="en-US" sz="1600" b="0" dirty="0"/>
                        <a:t>회원가입 관련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80867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Login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Entity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유저</a:t>
                      </a:r>
                      <a:r>
                        <a:rPr lang="en-US" altLang="ko-KR" sz="1600" b="0" dirty="0"/>
                        <a:t> </a:t>
                      </a:r>
                      <a:r>
                        <a:rPr lang="ko-KR" altLang="en-US" sz="1600" b="0" dirty="0"/>
                        <a:t>로그인</a:t>
                      </a:r>
                      <a:r>
                        <a:rPr lang="en-US" altLang="ko-KR" sz="1600" b="0" dirty="0"/>
                        <a:t>/</a:t>
                      </a:r>
                      <a:r>
                        <a:rPr lang="ko-KR" altLang="en-US" sz="1600" b="0" dirty="0"/>
                        <a:t>로그아웃</a:t>
                      </a:r>
                      <a:r>
                        <a:rPr lang="en-US" altLang="ko-KR" sz="1600" b="0" dirty="0"/>
                        <a:t>/</a:t>
                      </a:r>
                      <a:r>
                        <a:rPr lang="ko-KR" altLang="en-US" sz="1600" b="0" dirty="0"/>
                        <a:t>회원가입  관련 </a:t>
                      </a:r>
                      <a:r>
                        <a:rPr lang="en-US" altLang="ko-KR" sz="1600" b="0" dirty="0"/>
                        <a:t>DB Entity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4698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Reposiory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유저</a:t>
                      </a:r>
                      <a:r>
                        <a:rPr lang="en-US" altLang="ko-KR" sz="1600" b="0" dirty="0"/>
                        <a:t> </a:t>
                      </a:r>
                      <a:r>
                        <a:rPr lang="ko-KR" altLang="en-US" sz="1600" b="0" dirty="0"/>
                        <a:t>로그인</a:t>
                      </a:r>
                      <a:r>
                        <a:rPr lang="en-US" altLang="ko-KR" sz="1600" b="0" dirty="0"/>
                        <a:t>/</a:t>
                      </a:r>
                      <a:r>
                        <a:rPr lang="ko-KR" altLang="en-US" sz="1600" b="0" dirty="0"/>
                        <a:t>로그아웃</a:t>
                      </a:r>
                      <a:r>
                        <a:rPr lang="en-US" altLang="ko-KR" sz="1600" b="0" dirty="0"/>
                        <a:t>/</a:t>
                      </a:r>
                      <a:r>
                        <a:rPr lang="ko-KR" altLang="en-US" sz="1600" b="0" dirty="0"/>
                        <a:t>회원가입  관련 </a:t>
                      </a:r>
                      <a:r>
                        <a:rPr lang="en-US" altLang="ko-KR" sz="1600" b="0" dirty="0"/>
                        <a:t>DB Repository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3430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Service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유저</a:t>
                      </a:r>
                      <a:r>
                        <a:rPr lang="en-US" altLang="ko-KR" sz="1600" b="0" dirty="0"/>
                        <a:t> </a:t>
                      </a:r>
                      <a:r>
                        <a:rPr lang="ko-KR" altLang="en-US" sz="1600" b="0" dirty="0"/>
                        <a:t>로그인</a:t>
                      </a:r>
                      <a:r>
                        <a:rPr lang="en-US" altLang="ko-KR" sz="1600" b="0" dirty="0"/>
                        <a:t>/</a:t>
                      </a:r>
                      <a:r>
                        <a:rPr lang="ko-KR" altLang="en-US" sz="1600" b="0" dirty="0"/>
                        <a:t>로그아웃</a:t>
                      </a:r>
                      <a:r>
                        <a:rPr lang="en-US" altLang="ko-KR" sz="1600" b="0" dirty="0"/>
                        <a:t>/</a:t>
                      </a:r>
                      <a:r>
                        <a:rPr lang="ko-KR" altLang="en-US" sz="1600" b="0" dirty="0"/>
                        <a:t>회원가입  관련 기능을 수행하는 </a:t>
                      </a:r>
                      <a:r>
                        <a:rPr lang="en-US" altLang="ko-KR" sz="1600" b="0" dirty="0"/>
                        <a:t>Service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40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45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62FE5-8599-40F1-9464-33EFE2104BBC}"/>
              </a:ext>
            </a:extLst>
          </p:cNvPr>
          <p:cNvSpPr txBox="1"/>
          <p:nvPr/>
        </p:nvSpPr>
        <p:spPr>
          <a:xfrm>
            <a:off x="365760" y="3483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4B6C9-F085-4229-AEE0-CC871239458F}"/>
              </a:ext>
            </a:extLst>
          </p:cNvPr>
          <p:cNvSpPr txBox="1"/>
          <p:nvPr/>
        </p:nvSpPr>
        <p:spPr>
          <a:xfrm>
            <a:off x="365760" y="348343"/>
            <a:ext cx="175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SmallWebResel</a:t>
            </a:r>
            <a:endParaRPr lang="ko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39DD3F95-CCE4-4828-B7C2-6F56891BF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780205"/>
              </p:ext>
            </p:extLst>
          </p:nvPr>
        </p:nvGraphicFramePr>
        <p:xfrm>
          <a:off x="3564791" y="1322355"/>
          <a:ext cx="8127999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201852">
                  <a:extLst>
                    <a:ext uri="{9D8B030D-6E8A-4147-A177-3AD203B41FA5}">
                      <a16:colId xmlns:a16="http://schemas.microsoft.com/office/drawing/2014/main" val="2878714913"/>
                    </a:ext>
                  </a:extLst>
                </a:gridCol>
                <a:gridCol w="4926147">
                  <a:extLst>
                    <a:ext uri="{9D8B030D-6E8A-4147-A177-3AD203B41FA5}">
                      <a16:colId xmlns:a16="http://schemas.microsoft.com/office/drawing/2014/main" val="2943047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Classes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Http, Cookie </a:t>
                      </a:r>
                      <a:r>
                        <a:rPr lang="ko-KR" altLang="en-US" sz="1600" b="0" dirty="0"/>
                        <a:t>등의 기능을 가지는 </a:t>
                      </a:r>
                      <a:r>
                        <a:rPr lang="en-US" altLang="ko-KR" sz="1600" b="0" dirty="0"/>
                        <a:t>Class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808674"/>
                  </a:ext>
                </a:extLst>
              </a:tr>
            </a:tbl>
          </a:graphicData>
        </a:graphic>
      </p:graphicFrame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030204F7-89A7-475C-8002-166E56B31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470564"/>
              </p:ext>
            </p:extLst>
          </p:nvPr>
        </p:nvGraphicFramePr>
        <p:xfrm>
          <a:off x="3573417" y="1847903"/>
          <a:ext cx="8127999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201852">
                  <a:extLst>
                    <a:ext uri="{9D8B030D-6E8A-4147-A177-3AD203B41FA5}">
                      <a16:colId xmlns:a16="http://schemas.microsoft.com/office/drawing/2014/main" val="2878714913"/>
                    </a:ext>
                  </a:extLst>
                </a:gridCol>
                <a:gridCol w="4926147">
                  <a:extLst>
                    <a:ext uri="{9D8B030D-6E8A-4147-A177-3AD203B41FA5}">
                      <a16:colId xmlns:a16="http://schemas.microsoft.com/office/drawing/2014/main" val="2943047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Configurations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/>
                        <a:t>WebMVC</a:t>
                      </a:r>
                      <a:r>
                        <a:rPr lang="en-US" altLang="ko-KR" sz="1600" b="0" dirty="0"/>
                        <a:t> </a:t>
                      </a:r>
                      <a:r>
                        <a:rPr lang="ko-KR" altLang="en-US" sz="1600" b="0" dirty="0"/>
                        <a:t>등의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808674"/>
                  </a:ext>
                </a:extLst>
              </a:tr>
            </a:tbl>
          </a:graphicData>
        </a:graphic>
      </p:graphicFrame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835003E0-2525-4528-B874-C8F040AA7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41139"/>
              </p:ext>
            </p:extLst>
          </p:nvPr>
        </p:nvGraphicFramePr>
        <p:xfrm>
          <a:off x="3573417" y="2389938"/>
          <a:ext cx="8127999" cy="16916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00508">
                  <a:extLst>
                    <a:ext uri="{9D8B030D-6E8A-4147-A177-3AD203B41FA5}">
                      <a16:colId xmlns:a16="http://schemas.microsoft.com/office/drawing/2014/main" val="2878714913"/>
                    </a:ext>
                  </a:extLst>
                </a:gridCol>
                <a:gridCol w="1901344">
                  <a:extLst>
                    <a:ext uri="{9D8B030D-6E8A-4147-A177-3AD203B41FA5}">
                      <a16:colId xmlns:a16="http://schemas.microsoft.com/office/drawing/2014/main" val="270606688"/>
                    </a:ext>
                  </a:extLst>
                </a:gridCol>
                <a:gridCol w="4926147">
                  <a:extLst>
                    <a:ext uri="{9D8B030D-6E8A-4147-A177-3AD203B41FA5}">
                      <a16:colId xmlns:a16="http://schemas.microsoft.com/office/drawing/2014/main" val="29430476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Controllers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Web Request </a:t>
                      </a:r>
                      <a:r>
                        <a:rPr lang="en-US" altLang="ko-KR" sz="1600" b="0" dirty="0" err="1"/>
                        <a:t>Api</a:t>
                      </a:r>
                      <a:r>
                        <a:rPr lang="ko-KR" altLang="en-US" sz="1600" b="0" dirty="0"/>
                        <a:t>들을 가지는 </a:t>
                      </a:r>
                      <a:r>
                        <a:rPr lang="en-US" altLang="ko-KR" sz="1600" b="0" dirty="0"/>
                        <a:t>Controller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80867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Controllers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Class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기타 </a:t>
                      </a:r>
                      <a:r>
                        <a:rPr lang="en-US" altLang="ko-KR" sz="1600" b="0" dirty="0"/>
                        <a:t>Controller </a:t>
                      </a:r>
                      <a:r>
                        <a:rPr lang="ko-KR" altLang="en-US" sz="1600" b="0" dirty="0"/>
                        <a:t>기능</a:t>
                      </a:r>
                      <a:r>
                        <a:rPr lang="en-US" altLang="ko-KR" sz="1600" b="0" dirty="0"/>
                        <a:t> </a:t>
                      </a:r>
                      <a:r>
                        <a:rPr lang="ko-KR" altLang="en-US" sz="1600" b="0" dirty="0"/>
                        <a:t>수행에 필요한 </a:t>
                      </a:r>
                      <a:r>
                        <a:rPr lang="en-US" altLang="ko-KR" sz="1600" b="0" dirty="0"/>
                        <a:t>Class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4698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DTO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Web, REST </a:t>
                      </a:r>
                      <a:r>
                        <a:rPr lang="ko-KR" altLang="en-US" sz="1600" b="0" dirty="0"/>
                        <a:t>통신에 필요한 </a:t>
                      </a:r>
                      <a:r>
                        <a:rPr lang="en-US" altLang="ko-KR" sz="1600" b="0" dirty="0"/>
                        <a:t>DTO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946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InterceptHandler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로그인 확인 등의 작업을 위해 </a:t>
                      </a:r>
                      <a:r>
                        <a:rPr lang="en-US" altLang="ko-KR" sz="1600" b="0" dirty="0"/>
                        <a:t>Controller</a:t>
                      </a:r>
                      <a:r>
                        <a:rPr lang="ko-KR" altLang="en-US" sz="1600" b="0" dirty="0"/>
                        <a:t> 전에 작업을 수행하는 </a:t>
                      </a:r>
                      <a:r>
                        <a:rPr lang="en-US" altLang="ko-KR" sz="1600" b="0" dirty="0"/>
                        <a:t>Intercept</a:t>
                      </a:r>
                      <a:r>
                        <a:rPr lang="ko-KR" altLang="en-US" sz="1600" b="0" dirty="0"/>
                        <a:t> </a:t>
                      </a:r>
                      <a:r>
                        <a:rPr lang="en-US" altLang="ko-KR" sz="1600" b="0" dirty="0"/>
                        <a:t>Handler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80552"/>
                  </a:ext>
                </a:extLst>
              </a:tr>
            </a:tbl>
          </a:graphicData>
        </a:graphic>
      </p:graphicFrame>
      <p:graphicFrame>
        <p:nvGraphicFramePr>
          <p:cNvPr id="14" name="표 9">
            <a:extLst>
              <a:ext uri="{FF2B5EF4-FFF2-40B4-BE49-F238E27FC236}">
                <a16:creationId xmlns:a16="http://schemas.microsoft.com/office/drawing/2014/main" id="{9C3F882A-DB2D-4C2B-97BE-35295EBA6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83802"/>
              </p:ext>
            </p:extLst>
          </p:nvPr>
        </p:nvGraphicFramePr>
        <p:xfrm>
          <a:off x="3573417" y="4184418"/>
          <a:ext cx="8127999" cy="5791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201852">
                  <a:extLst>
                    <a:ext uri="{9D8B030D-6E8A-4147-A177-3AD203B41FA5}">
                      <a16:colId xmlns:a16="http://schemas.microsoft.com/office/drawing/2014/main" val="2878714913"/>
                    </a:ext>
                  </a:extLst>
                </a:gridCol>
                <a:gridCol w="4926147">
                  <a:extLst>
                    <a:ext uri="{9D8B030D-6E8A-4147-A177-3AD203B41FA5}">
                      <a16:colId xmlns:a16="http://schemas.microsoft.com/office/drawing/2014/main" val="2943047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HttpEnities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/>
                        <a:t>JwtToken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en-US" altLang="ko-KR" sz="1600" b="0" dirty="0" err="1"/>
                        <a:t>MyHttpResponse</a:t>
                      </a:r>
                      <a:r>
                        <a:rPr lang="en-US" altLang="ko-KR" sz="1600" b="0" dirty="0"/>
                        <a:t> (</a:t>
                      </a:r>
                      <a:r>
                        <a:rPr lang="ko-KR" altLang="en-US" sz="1600" b="0" dirty="0"/>
                        <a:t>자체 </a:t>
                      </a:r>
                      <a:r>
                        <a:rPr lang="en-US" altLang="ko-KR" sz="1600" b="0" dirty="0"/>
                        <a:t>Http Response), </a:t>
                      </a:r>
                      <a:r>
                        <a:rPr lang="en-US" altLang="ko-KR" sz="1600" b="0" dirty="0" err="1"/>
                        <a:t>UserRole</a:t>
                      </a:r>
                      <a:r>
                        <a:rPr lang="ko-KR" altLang="en-US" sz="1600" b="0" dirty="0"/>
                        <a:t>과 같은 통신에 필요한 객체들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80867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E1C4C28-B785-423D-8FA4-805D694DD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05" y="1292694"/>
            <a:ext cx="2915057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7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62FE5-8599-40F1-9464-33EFE2104BBC}"/>
              </a:ext>
            </a:extLst>
          </p:cNvPr>
          <p:cNvSpPr txBox="1"/>
          <p:nvPr/>
        </p:nvSpPr>
        <p:spPr>
          <a:xfrm>
            <a:off x="365760" y="3483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4B6C9-F085-4229-AEE0-CC871239458F}"/>
              </a:ext>
            </a:extLst>
          </p:cNvPr>
          <p:cNvSpPr txBox="1"/>
          <p:nvPr/>
        </p:nvSpPr>
        <p:spPr>
          <a:xfrm>
            <a:off x="365760" y="348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오류코드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B4C3F-80BD-4DE5-B2CF-AF904875B988}"/>
              </a:ext>
            </a:extLst>
          </p:cNvPr>
          <p:cNvSpPr txBox="1"/>
          <p:nvPr/>
        </p:nvSpPr>
        <p:spPr>
          <a:xfrm>
            <a:off x="550491" y="955669"/>
            <a:ext cx="6096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웹 인증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000 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성공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001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등록하지 않고 인증시도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002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없는 시리얼 번호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005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만료된 시리얼 번호</a:t>
            </a:r>
          </a:p>
          <a:p>
            <a:endParaRPr lang="ko-KR" altLang="en-US" sz="16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웹인증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등록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000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성공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003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이미 등록된 번호 다시 등록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004 Floating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개수 초과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005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만료된 시리얼 번호</a:t>
            </a:r>
          </a:p>
          <a:p>
            <a:endParaRPr lang="ko-KR" altLang="en-US" sz="16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웹인증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비활성화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000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성공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001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등록하지 않고 비활성화 시도</a:t>
            </a:r>
          </a:p>
          <a:p>
            <a:endParaRPr lang="ko-KR" altLang="en-US" sz="16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웹인증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추가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유효성 검사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)/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조회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제거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100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성공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101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성공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만료된 번호 존재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-&gt;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같은 회사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6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102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실패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만료된 번호 존재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-&gt;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다른 회사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6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103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유효하지 않은 배열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대문자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숫자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16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자리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6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104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이미 존재하는 번호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105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복합적 실패</a:t>
            </a:r>
          </a:p>
          <a:p>
            <a:endParaRPr lang="ko-KR" altLang="en-US" sz="16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D44FF6-8BDB-4EFA-94E9-8664CBB24F05}"/>
              </a:ext>
            </a:extLst>
          </p:cNvPr>
          <p:cNvSpPr txBox="1"/>
          <p:nvPr/>
        </p:nvSpPr>
        <p:spPr>
          <a:xfrm>
            <a:off x="6054308" y="824018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Admin -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유저 추가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조회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제거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300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성공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301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로그인 되어있지 않음</a:t>
            </a:r>
          </a:p>
          <a:p>
            <a:endParaRPr lang="ko-KR" altLang="en-US" sz="16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로그인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로그아웃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로그인 확인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200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성공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로그인 실패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202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로그아웃 실패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203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로그인 확인 실패</a:t>
            </a:r>
          </a:p>
          <a:p>
            <a:endParaRPr lang="ko-KR" altLang="en-US" sz="16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공용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405 DB Error</a:t>
            </a:r>
            <a:endParaRPr lang="ko-KR" altLang="en-US" sz="16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406 Http Error</a:t>
            </a:r>
            <a:endParaRPr lang="ko-KR" altLang="en-US" sz="16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407 unknown Exception</a:t>
            </a:r>
            <a:endParaRPr lang="ko-KR" altLang="en-US" sz="16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408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로그인 하지 않고 시도</a:t>
            </a:r>
          </a:p>
          <a:p>
            <a:endParaRPr lang="ko-KR" altLang="en-US" sz="16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Admin</a:t>
            </a:r>
            <a:endParaRPr lang="ko-KR" altLang="en-US" sz="160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809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관리자 계정이 아닐 때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로그인 실패</a:t>
            </a:r>
          </a:p>
        </p:txBody>
      </p:sp>
    </p:spTree>
    <p:extLst>
      <p:ext uri="{BB962C8B-B14F-4D97-AF65-F5344CB8AC3E}">
        <p14:creationId xmlns:p14="http://schemas.microsoft.com/office/powerpoint/2010/main" val="122160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434</Words>
  <Application>Microsoft Office PowerPoint</Application>
  <PresentationFormat>와이드스크린</PresentationFormat>
  <Paragraphs>122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돋움</vt:lpstr>
      <vt:lpstr>맑은 고딕</vt:lpstr>
      <vt:lpstr>Arial</vt:lpstr>
      <vt:lpstr>Office 테마</vt:lpstr>
      <vt:lpstr>SolidIT SmallWeb Backend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 SmallWeb</dc:title>
  <dc:creator>심 재철</dc:creator>
  <cp:lastModifiedBy>심 재철</cp:lastModifiedBy>
  <cp:revision>7</cp:revision>
  <dcterms:created xsi:type="dcterms:W3CDTF">2021-12-27T06:17:08Z</dcterms:created>
  <dcterms:modified xsi:type="dcterms:W3CDTF">2022-03-08T02:48:37Z</dcterms:modified>
</cp:coreProperties>
</file>