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embeddedFontLst>
    <p:embeddedFont>
      <p:font typeface="Ultra"/>
      <p:regular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Ultra-regular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7" name="Google Shape;37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7" name="Google Shape;57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8" name="Google Shape;88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642e169e4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9" name="Google Shape;119;g2642e169e41_0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9" name="Google Shape;139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7" name="Google Shape;157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6" name="Google Shape;176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6" name="Google Shape;196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1.png"/><Relationship Id="rId4" Type="http://schemas.openxmlformats.org/officeDocument/2006/relationships/image" Target="../media/image2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>
  <p:cSld name="구역 머리글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17617" y="532037"/>
            <a:ext cx="755722" cy="755722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9" name="Google Shape;19;p3"/>
          <p:cNvSpPr/>
          <p:nvPr/>
        </p:nvSpPr>
        <p:spPr>
          <a:xfrm>
            <a:off x="597297" y="1556554"/>
            <a:ext cx="249552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2018 기획공방 하반기 공채</a:t>
            </a:r>
            <a:endParaRPr b="0" i="0" sz="12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rgbClr val="3F3F3F"/>
                </a:solidFill>
                <a:latin typeface="Ultra"/>
                <a:ea typeface="Ultra"/>
                <a:cs typeface="Ultra"/>
                <a:sym typeface="Ultra"/>
              </a:rPr>
              <a:t>김공방 포트폴리오</a:t>
            </a:r>
            <a:endParaRPr b="0" i="0" sz="1200" u="none" cap="none" strike="noStrike">
              <a:solidFill>
                <a:srgbClr val="3F3F3F"/>
              </a:solidFill>
              <a:latin typeface="Ultra"/>
              <a:ea typeface="Ultra"/>
              <a:cs typeface="Ultra"/>
              <a:sym typeface="Ultra"/>
            </a:endParaRPr>
          </a:p>
        </p:txBody>
      </p:sp>
      <p:cxnSp>
        <p:nvCxnSpPr>
          <p:cNvPr id="20" name="Google Shape;20;p3"/>
          <p:cNvCxnSpPr/>
          <p:nvPr/>
        </p:nvCxnSpPr>
        <p:spPr>
          <a:xfrm>
            <a:off x="617617" y="1441329"/>
            <a:ext cx="2032472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" name="Google Shape;21;p3"/>
          <p:cNvSpPr/>
          <p:nvPr/>
        </p:nvSpPr>
        <p:spPr>
          <a:xfrm>
            <a:off x="3361765" y="793078"/>
            <a:ext cx="8463280" cy="573980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190500" rotWithShape="0" algn="tl" dir="2700000" dist="215900">
              <a:srgbClr val="000000">
                <a:alpha val="2431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2" name="Google Shape;22;p3"/>
          <p:cNvGrpSpPr/>
          <p:nvPr/>
        </p:nvGrpSpPr>
        <p:grpSpPr>
          <a:xfrm>
            <a:off x="5294317" y="0"/>
            <a:ext cx="4598177" cy="882750"/>
            <a:chOff x="5958002" y="558800"/>
            <a:chExt cx="4598177" cy="882750"/>
          </a:xfrm>
        </p:grpSpPr>
        <p:pic>
          <p:nvPicPr>
            <p:cNvPr id="23" name="Google Shape;23;p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958002" y="1194529"/>
              <a:ext cx="229377" cy="24702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4" name="Google Shape;24;p3"/>
            <p:cNvCxnSpPr/>
            <p:nvPr/>
          </p:nvCxnSpPr>
          <p:spPr>
            <a:xfrm>
              <a:off x="6063726" y="558800"/>
              <a:ext cx="0" cy="732118"/>
            </a:xfrm>
            <a:prstGeom prst="straightConnector1">
              <a:avLst/>
            </a:prstGeom>
            <a:noFill/>
            <a:ln cap="flat" cmpd="sng" w="12700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" name="Google Shape;25;p3"/>
            <p:cNvCxnSpPr/>
            <p:nvPr/>
          </p:nvCxnSpPr>
          <p:spPr>
            <a:xfrm>
              <a:off x="10432526" y="558800"/>
              <a:ext cx="0" cy="732118"/>
            </a:xfrm>
            <a:prstGeom prst="straightConnector1">
              <a:avLst/>
            </a:prstGeom>
            <a:noFill/>
            <a:ln cap="flat" cmpd="sng" w="12700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pic>
          <p:nvPicPr>
            <p:cNvPr id="26" name="Google Shape;26;p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326802" y="1194529"/>
              <a:ext cx="229377" cy="24702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7" name="Google Shape;27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08380" y="965164"/>
            <a:ext cx="1106995" cy="331473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cap="flat" cmpd="sng" w="635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Relationship Id="rId4" Type="http://schemas.openxmlformats.org/officeDocument/2006/relationships/image" Target="../media/image27.png"/><Relationship Id="rId11" Type="http://schemas.openxmlformats.org/officeDocument/2006/relationships/image" Target="../media/image12.png"/><Relationship Id="rId10" Type="http://schemas.openxmlformats.org/officeDocument/2006/relationships/image" Target="../media/image7.png"/><Relationship Id="rId9" Type="http://schemas.openxmlformats.org/officeDocument/2006/relationships/hyperlink" Target="https://wocjf0513.tistory.com/" TargetMode="External"/><Relationship Id="rId5" Type="http://schemas.openxmlformats.org/officeDocument/2006/relationships/image" Target="../media/image9.png"/><Relationship Id="rId6" Type="http://schemas.openxmlformats.org/officeDocument/2006/relationships/image" Target="../media/image2.png"/><Relationship Id="rId7" Type="http://schemas.openxmlformats.org/officeDocument/2006/relationships/hyperlink" Target="https://wocjf0513.github.io/" TargetMode="External"/><Relationship Id="rId8" Type="http://schemas.openxmlformats.org/officeDocument/2006/relationships/hyperlink" Target="https://wocjf0513.github.io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hyperlink" Target="https://github.com/wocjf0513" TargetMode="External"/><Relationship Id="rId6" Type="http://schemas.openxmlformats.org/officeDocument/2006/relationships/hyperlink" Target="https://wocjf0513.github.io/" TargetMode="External"/><Relationship Id="rId7" Type="http://schemas.openxmlformats.org/officeDocument/2006/relationships/hyperlink" Target="https://wocjf0513.github.io/" TargetMode="External"/><Relationship Id="rId8" Type="http://schemas.openxmlformats.org/officeDocument/2006/relationships/hyperlink" Target="https://wocjf0513.tistory.com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wocjf0513/shimpyo-accommodation-reservation-service" TargetMode="External"/><Relationship Id="rId4" Type="http://schemas.openxmlformats.org/officeDocument/2006/relationships/hyperlink" Target="https://wocjf0513.github.io/" TargetMode="External"/><Relationship Id="rId10" Type="http://schemas.openxmlformats.org/officeDocument/2006/relationships/image" Target="../media/image18.png"/><Relationship Id="rId9" Type="http://schemas.openxmlformats.org/officeDocument/2006/relationships/image" Target="../media/image24.png"/><Relationship Id="rId5" Type="http://schemas.openxmlformats.org/officeDocument/2006/relationships/hyperlink" Target="https://wocjf0513.github.io/" TargetMode="External"/><Relationship Id="rId6" Type="http://schemas.openxmlformats.org/officeDocument/2006/relationships/hyperlink" Target="https://wocjf0513.tistory.com/" TargetMode="External"/><Relationship Id="rId7" Type="http://schemas.openxmlformats.org/officeDocument/2006/relationships/image" Target="../media/image17.png"/><Relationship Id="rId8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wocjf0513/WebForReseller" TargetMode="External"/><Relationship Id="rId4" Type="http://schemas.openxmlformats.org/officeDocument/2006/relationships/image" Target="../media/image20.png"/><Relationship Id="rId10" Type="http://schemas.openxmlformats.org/officeDocument/2006/relationships/hyperlink" Target="https://wocjf0513.tistory.com/" TargetMode="External"/><Relationship Id="rId9" Type="http://schemas.openxmlformats.org/officeDocument/2006/relationships/hyperlink" Target="https://wocjf0513.github.io/" TargetMode="External"/><Relationship Id="rId5" Type="http://schemas.openxmlformats.org/officeDocument/2006/relationships/image" Target="../media/image23.png"/><Relationship Id="rId6" Type="http://schemas.openxmlformats.org/officeDocument/2006/relationships/image" Target="../media/image16.png"/><Relationship Id="rId7" Type="http://schemas.openxmlformats.org/officeDocument/2006/relationships/hyperlink" Target="https://github.com/wocjf0513" TargetMode="External"/><Relationship Id="rId8" Type="http://schemas.openxmlformats.org/officeDocument/2006/relationships/hyperlink" Target="https://wocjf0513.github.io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hyperlink" Target="https://github.com/08-PickMen/PickMen_App" TargetMode="External"/><Relationship Id="rId9" Type="http://schemas.openxmlformats.org/officeDocument/2006/relationships/hyperlink" Target="https://wocjf0513.tistory.com/" TargetMode="External"/><Relationship Id="rId5" Type="http://schemas.openxmlformats.org/officeDocument/2006/relationships/image" Target="../media/image13.png"/><Relationship Id="rId6" Type="http://schemas.openxmlformats.org/officeDocument/2006/relationships/image" Target="../media/image19.png"/><Relationship Id="rId7" Type="http://schemas.openxmlformats.org/officeDocument/2006/relationships/hyperlink" Target="https://wocjf0513.github.io/" TargetMode="External"/><Relationship Id="rId8" Type="http://schemas.openxmlformats.org/officeDocument/2006/relationships/hyperlink" Target="https://wocjf0513.github.io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2.png"/><Relationship Id="rId4" Type="http://schemas.openxmlformats.org/officeDocument/2006/relationships/image" Target="../media/image25.png"/><Relationship Id="rId10" Type="http://schemas.openxmlformats.org/officeDocument/2006/relationships/hyperlink" Target="https://wocjf0513.tistory.com/" TargetMode="External"/><Relationship Id="rId9" Type="http://schemas.openxmlformats.org/officeDocument/2006/relationships/hyperlink" Target="https://wocjf0513.github.io/" TargetMode="External"/><Relationship Id="rId5" Type="http://schemas.openxmlformats.org/officeDocument/2006/relationships/image" Target="../media/image26.png"/><Relationship Id="rId6" Type="http://schemas.openxmlformats.org/officeDocument/2006/relationships/hyperlink" Target="https://github.com/wocjf0513" TargetMode="External"/><Relationship Id="rId7" Type="http://schemas.openxmlformats.org/officeDocument/2006/relationships/hyperlink" Target="https://github.com/wocjf0513/delivery-fellow-student" TargetMode="External"/><Relationship Id="rId8" Type="http://schemas.openxmlformats.org/officeDocument/2006/relationships/hyperlink" Target="https://wocjf0513.github.io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/>
          <p:nvPr/>
        </p:nvSpPr>
        <p:spPr>
          <a:xfrm>
            <a:off x="2429435" y="1364405"/>
            <a:ext cx="7333130" cy="3980329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190500" rotWithShape="0" algn="tl" dir="2700000" dist="215900">
              <a:srgbClr val="000000">
                <a:alpha val="2431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" name="Google Shape;40;p5"/>
          <p:cNvCxnSpPr/>
          <p:nvPr/>
        </p:nvCxnSpPr>
        <p:spPr>
          <a:xfrm>
            <a:off x="5376672" y="4191300"/>
            <a:ext cx="132588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1" name="Google Shape;41;p5"/>
          <p:cNvSpPr/>
          <p:nvPr/>
        </p:nvSpPr>
        <p:spPr>
          <a:xfrm>
            <a:off x="3991735" y="4427970"/>
            <a:ext cx="413212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ko-KR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심재철 지원자</a:t>
            </a:r>
            <a:endParaRPr b="1" i="0" sz="16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" name="Google Shape;42;p5"/>
          <p:cNvGrpSpPr/>
          <p:nvPr/>
        </p:nvGrpSpPr>
        <p:grpSpPr>
          <a:xfrm>
            <a:off x="4202350" y="3476083"/>
            <a:ext cx="3696510" cy="349624"/>
            <a:chOff x="5036181" y="2926746"/>
            <a:chExt cx="2478818" cy="349624"/>
          </a:xfrm>
        </p:grpSpPr>
        <p:sp>
          <p:nvSpPr>
            <p:cNvPr id="43" name="Google Shape;43;p5"/>
            <p:cNvSpPr/>
            <p:nvPr/>
          </p:nvSpPr>
          <p:spPr>
            <a:xfrm>
              <a:off x="5036181" y="2926746"/>
              <a:ext cx="2478818" cy="349624"/>
            </a:xfrm>
            <a:prstGeom prst="roundRect">
              <a:avLst>
                <a:gd fmla="val 19231" name="adj"/>
              </a:avLst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5"/>
            <p:cNvSpPr/>
            <p:nvPr/>
          </p:nvSpPr>
          <p:spPr>
            <a:xfrm>
              <a:off x="5718120" y="2963059"/>
              <a:ext cx="1114943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5" name="Google Shape;45;p5"/>
          <p:cNvCxnSpPr/>
          <p:nvPr/>
        </p:nvCxnSpPr>
        <p:spPr>
          <a:xfrm flipH="1">
            <a:off x="2563905" y="1513266"/>
            <a:ext cx="879586" cy="879586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6" name="Google Shape;46;p5"/>
          <p:cNvCxnSpPr/>
          <p:nvPr/>
        </p:nvCxnSpPr>
        <p:spPr>
          <a:xfrm flipH="1">
            <a:off x="8748509" y="4357530"/>
            <a:ext cx="879586" cy="879586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47" name="Google Shape;47;p5"/>
          <p:cNvGrpSpPr/>
          <p:nvPr/>
        </p:nvGrpSpPr>
        <p:grpSpPr>
          <a:xfrm>
            <a:off x="3793922" y="0"/>
            <a:ext cx="229377" cy="1441550"/>
            <a:chOff x="3793922" y="0"/>
            <a:chExt cx="229377" cy="1441550"/>
          </a:xfrm>
        </p:grpSpPr>
        <p:cxnSp>
          <p:nvCxnSpPr>
            <p:cNvPr id="48" name="Google Shape;48;p5"/>
            <p:cNvCxnSpPr/>
            <p:nvPr/>
          </p:nvCxnSpPr>
          <p:spPr>
            <a:xfrm>
              <a:off x="3899646" y="0"/>
              <a:ext cx="0" cy="1290918"/>
            </a:xfrm>
            <a:prstGeom prst="straightConnector1">
              <a:avLst/>
            </a:prstGeom>
            <a:noFill/>
            <a:ln cap="flat" cmpd="sng" w="12700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pic>
          <p:nvPicPr>
            <p:cNvPr id="49" name="Google Shape;49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793922" y="1194529"/>
              <a:ext cx="229377" cy="24702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0" name="Google Shape;50;p5"/>
          <p:cNvGrpSpPr/>
          <p:nvPr/>
        </p:nvGrpSpPr>
        <p:grpSpPr>
          <a:xfrm>
            <a:off x="8162722" y="0"/>
            <a:ext cx="229377" cy="1441550"/>
            <a:chOff x="3793922" y="0"/>
            <a:chExt cx="229377" cy="1441550"/>
          </a:xfrm>
        </p:grpSpPr>
        <p:cxnSp>
          <p:nvCxnSpPr>
            <p:cNvPr id="51" name="Google Shape;51;p5"/>
            <p:cNvCxnSpPr/>
            <p:nvPr/>
          </p:nvCxnSpPr>
          <p:spPr>
            <a:xfrm>
              <a:off x="3899646" y="0"/>
              <a:ext cx="0" cy="1290918"/>
            </a:xfrm>
            <a:prstGeom prst="straightConnector1">
              <a:avLst/>
            </a:prstGeom>
            <a:noFill/>
            <a:ln cap="flat" cmpd="sng" w="12700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pic>
          <p:nvPicPr>
            <p:cNvPr id="52" name="Google Shape;52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793922" y="1194529"/>
              <a:ext cx="229377" cy="2470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3" name="Google Shape;53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cap="flat" cmpd="sng" w="635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5"/>
          <p:cNvSpPr txBox="1"/>
          <p:nvPr/>
        </p:nvSpPr>
        <p:spPr>
          <a:xfrm>
            <a:off x="4030596" y="2787345"/>
            <a:ext cx="4132126" cy="64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ko-KR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신입 개발 역량 PT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Google Shape;59;p6"/>
          <p:cNvCxnSpPr/>
          <p:nvPr/>
        </p:nvCxnSpPr>
        <p:spPr>
          <a:xfrm>
            <a:off x="3762591" y="2160765"/>
            <a:ext cx="7593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0" name="Google Shape;60;p6"/>
          <p:cNvCxnSpPr/>
          <p:nvPr/>
        </p:nvCxnSpPr>
        <p:spPr>
          <a:xfrm>
            <a:off x="3762591" y="3111704"/>
            <a:ext cx="7593900" cy="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1" name="Google Shape;61;p6"/>
          <p:cNvSpPr/>
          <p:nvPr/>
        </p:nvSpPr>
        <p:spPr>
          <a:xfrm>
            <a:off x="3762591" y="2497785"/>
            <a:ext cx="1520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Experiences</a:t>
            </a:r>
            <a:endParaRPr b="0" i="0" sz="1200" u="none" cap="none" strike="noStrik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" name="Google Shape;62;p6"/>
          <p:cNvSpPr/>
          <p:nvPr/>
        </p:nvSpPr>
        <p:spPr>
          <a:xfrm>
            <a:off x="3762591" y="3858844"/>
            <a:ext cx="1047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Projects</a:t>
            </a:r>
            <a:endParaRPr b="0" i="0" sz="12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6"/>
          <p:cNvSpPr/>
          <p:nvPr/>
        </p:nvSpPr>
        <p:spPr>
          <a:xfrm>
            <a:off x="5278425" y="2220735"/>
            <a:ext cx="43005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2021. 7~8 (주) </a:t>
            </a:r>
            <a:r>
              <a:rPr b="1" i="0" lang="ko-KR" sz="1200" u="none" cap="none" strike="noStrike">
                <a:solidFill>
                  <a:srgbClr val="3F3F3F"/>
                </a:solidFill>
              </a:rPr>
              <a:t>solidIT 인턴 </a:t>
            </a:r>
            <a:r>
              <a:rPr b="0" i="0" lang="ko-KR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재직</a:t>
            </a:r>
            <a:endParaRPr b="0" i="0" sz="12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2021. 8~9 (주) </a:t>
            </a:r>
            <a:r>
              <a:rPr b="1" i="0" lang="ko-KR" sz="1200" u="none" cap="none" strike="noStrike">
                <a:solidFill>
                  <a:srgbClr val="3F3F3F"/>
                </a:solidFill>
              </a:rPr>
              <a:t>solidIT </a:t>
            </a:r>
            <a:r>
              <a:rPr b="1" lang="ko-KR" sz="1200">
                <a:solidFill>
                  <a:srgbClr val="3F3F3F"/>
                </a:solidFill>
              </a:rPr>
              <a:t>알바</a:t>
            </a:r>
            <a:r>
              <a:rPr b="0" i="0" lang="ko-KR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재직</a:t>
            </a:r>
            <a:endParaRPr b="0" i="0" sz="12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ko-KR" sz="1200">
                <a:solidFill>
                  <a:srgbClr val="3F3F3F"/>
                </a:solidFill>
              </a:rPr>
              <a:t>2022. 2  </a:t>
            </a:r>
            <a:r>
              <a:rPr b="1" lang="ko-KR" sz="1200">
                <a:solidFill>
                  <a:srgbClr val="3F3F3F"/>
                </a:solidFill>
              </a:rPr>
              <a:t>아주대학교 소프트웨어학과</a:t>
            </a:r>
            <a:r>
              <a:rPr lang="ko-KR" sz="1200">
                <a:solidFill>
                  <a:srgbClr val="3F3F3F"/>
                </a:solidFill>
              </a:rPr>
              <a:t> 졸업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2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2023. 7~   </a:t>
            </a:r>
            <a:r>
              <a:rPr b="1" lang="ko-KR" sz="12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야놀자X패스트캠퍼스 부트캠프</a:t>
            </a:r>
            <a:r>
              <a:rPr lang="ko-KR" sz="12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참여 중</a:t>
            </a:r>
            <a:endParaRPr sz="1200">
              <a:solidFill>
                <a:srgbClr val="3F3F3F"/>
              </a:solidFill>
            </a:endParaRPr>
          </a:p>
        </p:txBody>
      </p:sp>
      <p:sp>
        <p:nvSpPr>
          <p:cNvPr id="64" name="Google Shape;64;p6"/>
          <p:cNvSpPr/>
          <p:nvPr/>
        </p:nvSpPr>
        <p:spPr>
          <a:xfrm>
            <a:off x="5278425" y="3407693"/>
            <a:ext cx="6223200" cy="11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2021. 7~9 solidIT의 자사제품인 SpeedWorks의 Reseller를 위한 주문, 라이선스 관리 웹 플랫폼 </a:t>
            </a:r>
            <a:r>
              <a:rPr b="1" i="0" lang="ko-KR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“Web for Reseller” </a:t>
            </a:r>
            <a:r>
              <a:rPr b="0" i="0" lang="ko-KR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개발 프로젝트 참여</a:t>
            </a:r>
            <a:endParaRPr b="0" i="0" sz="12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2022. 3~6 지역별, 학교별 멘토멘티 매칭 앱 </a:t>
            </a:r>
            <a:r>
              <a:rPr b="1" i="0" lang="ko-KR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“PickMen” </a:t>
            </a:r>
            <a:r>
              <a:rPr b="0" i="0" lang="ko-KR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개발 프로젝트 참여</a:t>
            </a:r>
            <a:endParaRPr b="0" i="0" sz="12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2022. 9~12 학우들 간의 배달 앱 </a:t>
            </a:r>
            <a:r>
              <a:rPr b="1" i="0" lang="ko-KR" sz="12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“학우야 배달 해줘“ </a:t>
            </a:r>
            <a:r>
              <a:rPr b="0" i="0" lang="ko-KR" sz="12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개발 프로젝트 참여</a:t>
            </a:r>
            <a:endParaRPr b="0" i="0" sz="1200" u="none" cap="none" strike="noStrik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2023. 11~12 숙박예약서비스 “</a:t>
            </a:r>
            <a:r>
              <a:rPr b="1" lang="ko-KR" sz="12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쉼표,</a:t>
            </a:r>
            <a:r>
              <a:rPr lang="ko-KR" sz="12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” 개발 프로젝트 참여</a:t>
            </a:r>
            <a:endParaRPr sz="12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" name="Google Shape;65;p6"/>
          <p:cNvSpPr/>
          <p:nvPr/>
        </p:nvSpPr>
        <p:spPr>
          <a:xfrm>
            <a:off x="1461247" y="907249"/>
            <a:ext cx="1192306" cy="43745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6"/>
          <p:cNvSpPr/>
          <p:nvPr/>
        </p:nvSpPr>
        <p:spPr>
          <a:xfrm>
            <a:off x="493059" y="1570353"/>
            <a:ext cx="2318303" cy="66757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6"/>
          <p:cNvSpPr txBox="1"/>
          <p:nvPr/>
        </p:nvSpPr>
        <p:spPr>
          <a:xfrm>
            <a:off x="3604866" y="1373400"/>
            <a:ext cx="150792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ko-KR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Profile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8" name="Google Shape;68;p6"/>
          <p:cNvCxnSpPr/>
          <p:nvPr/>
        </p:nvCxnSpPr>
        <p:spPr>
          <a:xfrm>
            <a:off x="3771557" y="4882983"/>
            <a:ext cx="7593900" cy="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9" name="Google Shape;69;p6"/>
          <p:cNvSpPr/>
          <p:nvPr/>
        </p:nvSpPr>
        <p:spPr>
          <a:xfrm>
            <a:off x="3762591" y="5335847"/>
            <a:ext cx="80797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Skills</a:t>
            </a:r>
            <a:endParaRPr b="0" i="0" sz="12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6"/>
          <p:cNvSpPr/>
          <p:nvPr/>
        </p:nvSpPr>
        <p:spPr>
          <a:xfrm>
            <a:off x="578988" y="3146918"/>
            <a:ext cx="241150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ko-KR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심재철 (Sim Jae Cheol)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1" name="Google Shape;71;p6"/>
          <p:cNvCxnSpPr/>
          <p:nvPr/>
        </p:nvCxnSpPr>
        <p:spPr>
          <a:xfrm>
            <a:off x="3807416" y="6093220"/>
            <a:ext cx="7593900" cy="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사람, 정장, 하늘, 남자이(가) 표시된 사진&#10;&#10;자동 생성된 설명" id="72" name="Google Shape;72;p6"/>
          <p:cNvPicPr preferRelativeResize="0"/>
          <p:nvPr/>
        </p:nvPicPr>
        <p:blipFill rotWithShape="1">
          <a:blip r:embed="rId3">
            <a:alphaModFix/>
          </a:blip>
          <a:srcRect b="18844" l="0" r="0" t="6097"/>
          <a:stretch/>
        </p:blipFill>
        <p:spPr>
          <a:xfrm>
            <a:off x="528390" y="3562142"/>
            <a:ext cx="2512700" cy="25146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6"/>
          <p:cNvSpPr/>
          <p:nvPr/>
        </p:nvSpPr>
        <p:spPr>
          <a:xfrm>
            <a:off x="528391" y="457201"/>
            <a:ext cx="932856" cy="885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ownload MySQL Logo in SVG Vector or PNG File Format - Logo.wine" id="74" name="Google Shape;74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61046" y="4948096"/>
            <a:ext cx="1620000" cy="1080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5" name="Google Shape;75;p6"/>
          <p:cNvGrpSpPr/>
          <p:nvPr/>
        </p:nvGrpSpPr>
        <p:grpSpPr>
          <a:xfrm>
            <a:off x="5278433" y="4987670"/>
            <a:ext cx="641488" cy="1047268"/>
            <a:chOff x="5278433" y="4987670"/>
            <a:chExt cx="641488" cy="1047268"/>
          </a:xfrm>
        </p:grpSpPr>
        <p:pic>
          <p:nvPicPr>
            <p:cNvPr id="76" name="Google Shape;76;p6"/>
            <p:cNvPicPr preferRelativeResize="0"/>
            <p:nvPr/>
          </p:nvPicPr>
          <p:blipFill rotWithShape="1">
            <a:blip r:embed="rId5">
              <a:alphaModFix/>
            </a:blip>
            <a:srcRect b="26446" l="0" r="0" t="0"/>
            <a:stretch/>
          </p:blipFill>
          <p:spPr>
            <a:xfrm>
              <a:off x="5278433" y="4987670"/>
              <a:ext cx="641488" cy="72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" name="Google Shape;77;p6"/>
            <p:cNvSpPr txBox="1"/>
            <p:nvPr/>
          </p:nvSpPr>
          <p:spPr>
            <a:xfrm>
              <a:off x="5282906" y="5727161"/>
              <a:ext cx="635110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1400" u="none" cap="none" strike="noStrike">
                  <a:solidFill>
                    <a:srgbClr val="E93638"/>
                  </a:solidFill>
                  <a:latin typeface="Arial"/>
                  <a:ea typeface="Arial"/>
                  <a:cs typeface="Arial"/>
                  <a:sym typeface="Arial"/>
                </a:rPr>
                <a:t>JAVA</a:t>
              </a:r>
              <a:endParaRPr b="1" i="0" sz="1400" u="none" cap="none" strike="noStrike">
                <a:solidFill>
                  <a:srgbClr val="E9363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8" name="Google Shape;78;p6"/>
          <p:cNvGrpSpPr/>
          <p:nvPr/>
        </p:nvGrpSpPr>
        <p:grpSpPr>
          <a:xfrm>
            <a:off x="6077519" y="4991918"/>
            <a:ext cx="1159292" cy="1043020"/>
            <a:chOff x="6480282" y="4991918"/>
            <a:chExt cx="1159292" cy="1043020"/>
          </a:xfrm>
        </p:grpSpPr>
        <p:pic>
          <p:nvPicPr>
            <p:cNvPr id="79" name="Google Shape;79;p6"/>
            <p:cNvPicPr preferRelativeResize="0"/>
            <p:nvPr/>
          </p:nvPicPr>
          <p:blipFill rotWithShape="1">
            <a:blip r:embed="rId6">
              <a:alphaModFix/>
            </a:blip>
            <a:srcRect b="9354" l="0" r="0" t="7517"/>
            <a:stretch/>
          </p:blipFill>
          <p:spPr>
            <a:xfrm>
              <a:off x="6629116" y="4991918"/>
              <a:ext cx="802182" cy="72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0" name="Google Shape;80;p6"/>
            <p:cNvSpPr txBox="1"/>
            <p:nvPr/>
          </p:nvSpPr>
          <p:spPr>
            <a:xfrm>
              <a:off x="6480282" y="5727161"/>
              <a:ext cx="1159292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1400" u="none" cap="none" strike="noStrike">
                  <a:solidFill>
                    <a:srgbClr val="6ABC4D"/>
                  </a:solidFill>
                  <a:latin typeface="Arial"/>
                  <a:ea typeface="Arial"/>
                  <a:cs typeface="Arial"/>
                  <a:sym typeface="Arial"/>
                </a:rPr>
                <a:t>SpringBoot</a:t>
              </a:r>
              <a:endParaRPr b="1" i="0" sz="1400" u="none" cap="none" strike="noStrike">
                <a:solidFill>
                  <a:srgbClr val="6ABC4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1" name="Google Shape;81;p6"/>
          <p:cNvSpPr txBox="1"/>
          <p:nvPr/>
        </p:nvSpPr>
        <p:spPr>
          <a:xfrm>
            <a:off x="492104" y="1503299"/>
            <a:ext cx="2512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05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[Link]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Char char="•"/>
            </a:pPr>
            <a:r>
              <a:rPr b="0" i="0" lang="ko-KR" sz="1050" u="sng" cap="none" strike="noStrike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7"/>
              </a:rPr>
              <a:t>GitHub</a:t>
            </a:r>
            <a:endParaRPr b="0" i="0" sz="1050" u="sng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Char char="•"/>
            </a:pPr>
            <a:r>
              <a:rPr b="0" i="0" lang="ko-KR" sz="1050" u="sng" cap="none" strike="noStrike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8"/>
              </a:rPr>
              <a:t>PortfolioWeb</a:t>
            </a:r>
            <a:endParaRPr b="0" i="0" sz="1050" u="sng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Char char="•"/>
            </a:pPr>
            <a:r>
              <a:rPr b="0" i="0" lang="ko-KR" sz="1050" u="sng" cap="none" strike="noStrike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9"/>
              </a:rPr>
              <a:t>Blog</a:t>
            </a:r>
            <a:endParaRPr b="0" i="0" sz="1050" u="sng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82" name="Google Shape;82;p6"/>
          <p:cNvGrpSpPr/>
          <p:nvPr/>
        </p:nvGrpSpPr>
        <p:grpSpPr>
          <a:xfrm>
            <a:off x="7394410" y="4919650"/>
            <a:ext cx="909039" cy="1115300"/>
            <a:chOff x="8065334" y="4919650"/>
            <a:chExt cx="909039" cy="1115300"/>
          </a:xfrm>
        </p:grpSpPr>
        <p:sp>
          <p:nvSpPr>
            <p:cNvPr id="83" name="Google Shape;83;p6"/>
            <p:cNvSpPr txBox="1"/>
            <p:nvPr/>
          </p:nvSpPr>
          <p:spPr>
            <a:xfrm>
              <a:off x="8247473" y="5727150"/>
              <a:ext cx="726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>
                  <a:solidFill>
                    <a:srgbClr val="F58536"/>
                  </a:solidFill>
                </a:rPr>
                <a:t>EC2</a:t>
              </a:r>
              <a:endParaRPr b="1" i="0" sz="1400" u="none" cap="none" strike="noStrike">
                <a:solidFill>
                  <a:srgbClr val="F5853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84" name="Google Shape;84;p6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8065334" y="4919650"/>
              <a:ext cx="848756" cy="83095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85" name="Google Shape;85;p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0238645" y="5113118"/>
            <a:ext cx="802175" cy="749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0" name="Google Shape;90;p7"/>
          <p:cNvCxnSpPr/>
          <p:nvPr/>
        </p:nvCxnSpPr>
        <p:spPr>
          <a:xfrm>
            <a:off x="3796456" y="1828801"/>
            <a:ext cx="7593898" cy="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91" name="Google Shape;9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67372" y="1148590"/>
            <a:ext cx="993734" cy="57917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2" name="Google Shape;92;p7"/>
          <p:cNvGrpSpPr/>
          <p:nvPr/>
        </p:nvGrpSpPr>
        <p:grpSpPr>
          <a:xfrm>
            <a:off x="5742276" y="2633427"/>
            <a:ext cx="1843985" cy="2176888"/>
            <a:chOff x="4078421" y="2668315"/>
            <a:chExt cx="1932493" cy="2176888"/>
          </a:xfrm>
        </p:grpSpPr>
        <p:sp>
          <p:nvSpPr>
            <p:cNvPr id="93" name="Google Shape;93;p7"/>
            <p:cNvSpPr/>
            <p:nvPr/>
          </p:nvSpPr>
          <p:spPr>
            <a:xfrm>
              <a:off x="4078421" y="2668315"/>
              <a:ext cx="1932493" cy="315590"/>
            </a:xfrm>
            <a:prstGeom prst="roundRect">
              <a:avLst>
                <a:gd fmla="val 19231" name="adj"/>
              </a:avLst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7"/>
            <p:cNvSpPr/>
            <p:nvPr/>
          </p:nvSpPr>
          <p:spPr>
            <a:xfrm>
              <a:off x="4565598" y="2696755"/>
              <a:ext cx="958146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ko-KR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Project #</a:t>
              </a:r>
              <a:r>
                <a:rPr b="1" lang="ko-KR" sz="1200">
                  <a:solidFill>
                    <a:schemeClr val="lt1"/>
                  </a:solidFill>
                </a:rPr>
                <a:t>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7"/>
            <p:cNvSpPr txBox="1"/>
            <p:nvPr/>
          </p:nvSpPr>
          <p:spPr>
            <a:xfrm>
              <a:off x="4078421" y="3585203"/>
              <a:ext cx="1932493" cy="1260000"/>
            </a:xfrm>
            <a:prstGeom prst="rect">
              <a:avLst/>
            </a:prstGeom>
            <a:noFill/>
            <a:ln cap="flat" cmpd="sng" w="15875">
              <a:solidFill>
                <a:srgbClr val="83838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Web for Reseller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프로젝트 소개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시스템 구조 및 화면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수행 역할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96" name="Google Shape;96;p7"/>
            <p:cNvPicPr preferRelativeResize="0"/>
            <p:nvPr/>
          </p:nvPicPr>
          <p:blipFill rotWithShape="1">
            <a:blip r:embed="rId4">
              <a:alphaModFix/>
            </a:blip>
            <a:srcRect b="19832" l="0" r="0" t="15054"/>
            <a:stretch/>
          </p:blipFill>
          <p:spPr>
            <a:xfrm>
              <a:off x="4687479" y="3008135"/>
              <a:ext cx="714375" cy="67064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7" name="Google Shape;97;p7"/>
          <p:cNvGrpSpPr/>
          <p:nvPr/>
        </p:nvGrpSpPr>
        <p:grpSpPr>
          <a:xfrm>
            <a:off x="7716915" y="2633427"/>
            <a:ext cx="1844087" cy="2176888"/>
            <a:chOff x="6639675" y="2668315"/>
            <a:chExt cx="1932600" cy="2176888"/>
          </a:xfrm>
        </p:grpSpPr>
        <p:sp>
          <p:nvSpPr>
            <p:cNvPr id="98" name="Google Shape;98;p7"/>
            <p:cNvSpPr/>
            <p:nvPr/>
          </p:nvSpPr>
          <p:spPr>
            <a:xfrm>
              <a:off x="6639675" y="2668315"/>
              <a:ext cx="1932493" cy="315590"/>
            </a:xfrm>
            <a:prstGeom prst="roundRect">
              <a:avLst>
                <a:gd fmla="val 19231" name="adj"/>
              </a:avLst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7"/>
            <p:cNvSpPr/>
            <p:nvPr/>
          </p:nvSpPr>
          <p:spPr>
            <a:xfrm>
              <a:off x="7126851" y="2693553"/>
              <a:ext cx="958146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ko-KR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Project #</a:t>
              </a:r>
              <a:r>
                <a:rPr b="1" lang="ko-KR" sz="1200">
                  <a:solidFill>
                    <a:schemeClr val="lt1"/>
                  </a:solidFill>
                </a:rPr>
                <a:t>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7"/>
            <p:cNvSpPr txBox="1"/>
            <p:nvPr/>
          </p:nvSpPr>
          <p:spPr>
            <a:xfrm>
              <a:off x="6639675" y="3585203"/>
              <a:ext cx="1932600" cy="1260000"/>
            </a:xfrm>
            <a:prstGeom prst="rect">
              <a:avLst/>
            </a:prstGeom>
            <a:noFill/>
            <a:ln cap="flat" cmpd="sng" w="15875">
              <a:solidFill>
                <a:srgbClr val="83838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PickMen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프로젝트 소개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시스템 구조 및 화면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수행 역할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1" name="Google Shape;101;p7"/>
            <p:cNvPicPr preferRelativeResize="0"/>
            <p:nvPr/>
          </p:nvPicPr>
          <p:blipFill rotWithShape="1">
            <a:blip r:embed="rId4">
              <a:alphaModFix/>
            </a:blip>
            <a:srcRect b="19832" l="0" r="0" t="15054"/>
            <a:stretch/>
          </p:blipFill>
          <p:spPr>
            <a:xfrm>
              <a:off x="7248733" y="3008135"/>
              <a:ext cx="714375" cy="67064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2" name="Google Shape;102;p7"/>
          <p:cNvGrpSpPr/>
          <p:nvPr/>
        </p:nvGrpSpPr>
        <p:grpSpPr>
          <a:xfrm>
            <a:off x="9691657" y="2633427"/>
            <a:ext cx="1844087" cy="2176888"/>
            <a:chOff x="9200929" y="2668315"/>
            <a:chExt cx="1932600" cy="2176888"/>
          </a:xfrm>
        </p:grpSpPr>
        <p:sp>
          <p:nvSpPr>
            <p:cNvPr id="103" name="Google Shape;103;p7"/>
            <p:cNvSpPr/>
            <p:nvPr/>
          </p:nvSpPr>
          <p:spPr>
            <a:xfrm>
              <a:off x="9200929" y="2668315"/>
              <a:ext cx="1932493" cy="315590"/>
            </a:xfrm>
            <a:prstGeom prst="roundRect">
              <a:avLst>
                <a:gd fmla="val 19231" name="adj"/>
              </a:avLst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7"/>
            <p:cNvSpPr/>
            <p:nvPr/>
          </p:nvSpPr>
          <p:spPr>
            <a:xfrm>
              <a:off x="9688106" y="2693553"/>
              <a:ext cx="958146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ko-KR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Project #</a:t>
              </a:r>
              <a:r>
                <a:rPr b="1" lang="ko-KR" sz="1200">
                  <a:solidFill>
                    <a:schemeClr val="lt1"/>
                  </a:solidFill>
                </a:rPr>
                <a:t>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7"/>
            <p:cNvSpPr txBox="1"/>
            <p:nvPr/>
          </p:nvSpPr>
          <p:spPr>
            <a:xfrm>
              <a:off x="9200929" y="3585203"/>
              <a:ext cx="1932600" cy="1260000"/>
            </a:xfrm>
            <a:prstGeom prst="rect">
              <a:avLst/>
            </a:prstGeom>
            <a:noFill/>
            <a:ln cap="flat" cmpd="sng" w="15875">
              <a:solidFill>
                <a:srgbClr val="83838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학우야 배달 해줘!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프로젝트 소개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시스템 구조 및 화면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수행 역할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6" name="Google Shape;106;p7"/>
            <p:cNvPicPr preferRelativeResize="0"/>
            <p:nvPr/>
          </p:nvPicPr>
          <p:blipFill rotWithShape="1">
            <a:blip r:embed="rId4">
              <a:alphaModFix/>
            </a:blip>
            <a:srcRect b="19832" l="0" r="0" t="15054"/>
            <a:stretch/>
          </p:blipFill>
          <p:spPr>
            <a:xfrm>
              <a:off x="9809987" y="3008135"/>
              <a:ext cx="714375" cy="67064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7" name="Google Shape;107;p7"/>
          <p:cNvSpPr txBox="1"/>
          <p:nvPr/>
        </p:nvSpPr>
        <p:spPr>
          <a:xfrm>
            <a:off x="528390" y="1938728"/>
            <a:ext cx="2512700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5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[Git] wocjf0513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7"/>
          <p:cNvSpPr/>
          <p:nvPr/>
        </p:nvSpPr>
        <p:spPr>
          <a:xfrm>
            <a:off x="1461247" y="907249"/>
            <a:ext cx="1192306" cy="43745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7"/>
          <p:cNvSpPr/>
          <p:nvPr/>
        </p:nvSpPr>
        <p:spPr>
          <a:xfrm>
            <a:off x="493059" y="1570353"/>
            <a:ext cx="2318303" cy="66757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7"/>
          <p:cNvSpPr/>
          <p:nvPr/>
        </p:nvSpPr>
        <p:spPr>
          <a:xfrm>
            <a:off x="528391" y="457201"/>
            <a:ext cx="932856" cy="885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7"/>
          <p:cNvSpPr txBox="1"/>
          <p:nvPr/>
        </p:nvSpPr>
        <p:spPr>
          <a:xfrm>
            <a:off x="492104" y="1503299"/>
            <a:ext cx="2512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05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[Link]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Char char="•"/>
            </a:pPr>
            <a:r>
              <a:rPr b="0" i="0" lang="ko-KR" sz="1050" u="sng" cap="none" strike="noStrike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6"/>
              </a:rPr>
              <a:t>GitHub</a:t>
            </a:r>
            <a:endParaRPr b="0" i="0" sz="1050" u="sng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Char char="•"/>
            </a:pPr>
            <a:r>
              <a:rPr b="0" i="0" lang="ko-KR" sz="1050" u="sng" cap="none" strike="noStrike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7"/>
              </a:rPr>
              <a:t>PortfolioWeb</a:t>
            </a:r>
            <a:endParaRPr b="0" i="0" sz="1050" u="sng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Char char="•"/>
            </a:pPr>
            <a:r>
              <a:rPr b="0" i="0" lang="ko-KR" sz="1050" u="sng" cap="none" strike="noStrike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8"/>
              </a:rPr>
              <a:t>Blog</a:t>
            </a:r>
            <a:endParaRPr b="0" i="0" sz="1050" u="sng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12" name="Google Shape;112;p7"/>
          <p:cNvGrpSpPr/>
          <p:nvPr/>
        </p:nvGrpSpPr>
        <p:grpSpPr>
          <a:xfrm>
            <a:off x="3767535" y="2633427"/>
            <a:ext cx="1844087" cy="2176888"/>
            <a:chOff x="4078421" y="2668315"/>
            <a:chExt cx="1932600" cy="2176888"/>
          </a:xfrm>
        </p:grpSpPr>
        <p:sp>
          <p:nvSpPr>
            <p:cNvPr id="113" name="Google Shape;113;p7"/>
            <p:cNvSpPr/>
            <p:nvPr/>
          </p:nvSpPr>
          <p:spPr>
            <a:xfrm>
              <a:off x="4078421" y="2668315"/>
              <a:ext cx="1932600" cy="315600"/>
            </a:xfrm>
            <a:prstGeom prst="roundRect">
              <a:avLst>
                <a:gd fmla="val 19231" name="adj"/>
              </a:avLst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4565598" y="2696755"/>
              <a:ext cx="9582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ko-KR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Project #1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7"/>
            <p:cNvSpPr txBox="1"/>
            <p:nvPr/>
          </p:nvSpPr>
          <p:spPr>
            <a:xfrm>
              <a:off x="4078421" y="3585203"/>
              <a:ext cx="1932600" cy="1260000"/>
            </a:xfrm>
            <a:prstGeom prst="rect">
              <a:avLst/>
            </a:prstGeom>
            <a:noFill/>
            <a:ln cap="flat" cmpd="sng" w="15875">
              <a:solidFill>
                <a:srgbClr val="83838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/>
                <a:t>쉼표,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프로젝트 소개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시스템 구조 및 화면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수행 역할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6" name="Google Shape;116;p7"/>
            <p:cNvPicPr preferRelativeResize="0"/>
            <p:nvPr/>
          </p:nvPicPr>
          <p:blipFill rotWithShape="1">
            <a:blip r:embed="rId4">
              <a:alphaModFix/>
            </a:blip>
            <a:srcRect b="19833" l="0" r="0" t="15054"/>
            <a:stretch/>
          </p:blipFill>
          <p:spPr>
            <a:xfrm>
              <a:off x="4687479" y="3008135"/>
              <a:ext cx="714375" cy="67064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1" name="Google Shape;121;p8"/>
          <p:cNvCxnSpPr/>
          <p:nvPr/>
        </p:nvCxnSpPr>
        <p:spPr>
          <a:xfrm flipH="1">
            <a:off x="7534206" y="1246155"/>
            <a:ext cx="17700" cy="24720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2" name="Google Shape;122;p8"/>
          <p:cNvSpPr txBox="1"/>
          <p:nvPr/>
        </p:nvSpPr>
        <p:spPr>
          <a:xfrm>
            <a:off x="3938780" y="1322350"/>
            <a:ext cx="3624900" cy="23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1" lang="ko-KR"/>
              <a:t>쉼표,</a:t>
            </a:r>
            <a:r>
              <a:rPr b="1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ko-KR" sz="1100">
                <a:solidFill>
                  <a:schemeClr val="dk1"/>
                </a:solidFill>
              </a:rPr>
              <a:t>숙박 정보 조회/검색 및 숙박 예약 시스템</a:t>
            </a:r>
            <a:endParaRPr sz="1100">
              <a:solidFill>
                <a:schemeClr val="dk1"/>
              </a:solidFill>
            </a:endParaRPr>
          </a:p>
          <a:p>
            <a:pPr indent="-29845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ko-KR" sz="1100">
                <a:solidFill>
                  <a:schemeClr val="dk1"/>
                </a:solidFill>
              </a:rPr>
              <a:t>숙박 시설 제공 및 검색</a:t>
            </a:r>
            <a:endParaRPr sz="1100">
              <a:solidFill>
                <a:schemeClr val="dk1"/>
              </a:solidFill>
            </a:endParaRPr>
          </a:p>
          <a:p>
            <a:pPr indent="-2984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ko-KR" sz="1100">
                <a:solidFill>
                  <a:schemeClr val="dk1"/>
                </a:solidFill>
              </a:rPr>
              <a:t>가용한 숙소 정보 제공</a:t>
            </a:r>
            <a:endParaRPr sz="1100">
              <a:solidFill>
                <a:schemeClr val="dk1"/>
              </a:solidFill>
            </a:endParaRPr>
          </a:p>
          <a:p>
            <a:pPr indent="-2984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ko-KR" sz="1100">
                <a:solidFill>
                  <a:schemeClr val="dk1"/>
                </a:solidFill>
              </a:rPr>
              <a:t>온라인 예약 및 결제</a:t>
            </a:r>
            <a:endParaRPr sz="1100">
              <a:solidFill>
                <a:schemeClr val="dk1"/>
              </a:solidFill>
            </a:endParaRPr>
          </a:p>
          <a:p>
            <a:pPr indent="-2984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ko-KR" sz="1100">
                <a:solidFill>
                  <a:schemeClr val="dk1"/>
                </a:solidFill>
              </a:rPr>
              <a:t>숙박 시설 평가 제공</a:t>
            </a:r>
            <a:r>
              <a:rPr lang="ko-KR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8"/>
          <p:cNvSpPr txBox="1"/>
          <p:nvPr/>
        </p:nvSpPr>
        <p:spPr>
          <a:xfrm>
            <a:off x="493058" y="2723409"/>
            <a:ext cx="1973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 u="sng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3"/>
              </a:rPr>
              <a:t>[GitHub] 쉼표,</a:t>
            </a:r>
            <a:endParaRPr b="1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4" name="Google Shape;124;p8"/>
          <p:cNvSpPr/>
          <p:nvPr/>
        </p:nvSpPr>
        <p:spPr>
          <a:xfrm>
            <a:off x="534026" y="2359345"/>
            <a:ext cx="1932600" cy="315600"/>
          </a:xfrm>
          <a:prstGeom prst="roundRect">
            <a:avLst>
              <a:gd fmla="val 19231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8"/>
          <p:cNvSpPr/>
          <p:nvPr/>
        </p:nvSpPr>
        <p:spPr>
          <a:xfrm>
            <a:off x="1021203" y="2378641"/>
            <a:ext cx="958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Project #</a:t>
            </a:r>
            <a:r>
              <a:rPr b="1" lang="ko-KR" sz="1200">
                <a:solidFill>
                  <a:schemeClr val="lt1"/>
                </a:solidFill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8"/>
          <p:cNvSpPr txBox="1"/>
          <p:nvPr/>
        </p:nvSpPr>
        <p:spPr>
          <a:xfrm>
            <a:off x="259200" y="3161489"/>
            <a:ext cx="28800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수행 역할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/>
              <a:t>CI/CD</a:t>
            </a:r>
            <a:r>
              <a:rPr lang="ko-KR" sz="1200"/>
              <a:t>를 통해서 검증된 테스트에 한해서 자동 배포할 수 있게 만들었습니다. (</a:t>
            </a:r>
            <a:r>
              <a:rPr b="1" lang="ko-KR" sz="1200"/>
              <a:t>DockerHub와 DockerFile, Docker-compose를 이용해 배포 운영 환경을 구축</a:t>
            </a:r>
            <a:r>
              <a:rPr lang="ko-KR" sz="1200"/>
              <a:t>)</a:t>
            </a: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/>
              <a:t>숙소와 객실 조회 및 장바구니 관련 기능을 맡았습니다. 반드시 쓰일 데이터에 대해서는 N+1 문제가 발생되지 않게 </a:t>
            </a:r>
            <a:r>
              <a:rPr b="1" lang="ko-KR" sz="1200"/>
              <a:t>FetchJoin 과 Querydsl을 이용한 검색 조회 기능을 추가 구현</a:t>
            </a:r>
            <a:r>
              <a:rPr lang="ko-KR" sz="1200"/>
              <a:t>했습니다.</a:t>
            </a: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/>
              <a:t>Junit과 Mockito를 활용한 통합 및 유닛테스트를 작성</a:t>
            </a:r>
            <a:r>
              <a:rPr lang="ko-KR" sz="1200"/>
              <a:t>했습니다.</a:t>
            </a:r>
            <a:endParaRPr sz="1200"/>
          </a:p>
        </p:txBody>
      </p:sp>
      <p:sp>
        <p:nvSpPr>
          <p:cNvPr id="127" name="Google Shape;127;p8"/>
          <p:cNvSpPr/>
          <p:nvPr/>
        </p:nvSpPr>
        <p:spPr>
          <a:xfrm>
            <a:off x="1461247" y="907249"/>
            <a:ext cx="1192200" cy="437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8"/>
          <p:cNvSpPr/>
          <p:nvPr/>
        </p:nvSpPr>
        <p:spPr>
          <a:xfrm>
            <a:off x="493059" y="1570353"/>
            <a:ext cx="2318400" cy="667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8"/>
          <p:cNvSpPr/>
          <p:nvPr/>
        </p:nvSpPr>
        <p:spPr>
          <a:xfrm>
            <a:off x="528391" y="457201"/>
            <a:ext cx="933000" cy="885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8"/>
          <p:cNvSpPr txBox="1"/>
          <p:nvPr/>
        </p:nvSpPr>
        <p:spPr>
          <a:xfrm>
            <a:off x="492104" y="1503299"/>
            <a:ext cx="2512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05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[Link]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Char char="•"/>
            </a:pPr>
            <a:r>
              <a:rPr b="0" i="0" lang="ko-KR" sz="1050" u="sng" cap="none" strike="noStrike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4"/>
              </a:rPr>
              <a:t>GitHub</a:t>
            </a:r>
            <a:endParaRPr b="0" i="0" sz="1050" u="sng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Char char="•"/>
            </a:pPr>
            <a:r>
              <a:rPr b="0" i="0" lang="ko-KR" sz="1050" u="sng" cap="none" strike="noStrike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5"/>
              </a:rPr>
              <a:t>PortfolioWeb</a:t>
            </a:r>
            <a:endParaRPr b="0" i="0" sz="1050" u="sng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Char char="•"/>
            </a:pPr>
            <a:r>
              <a:rPr b="0" i="0" lang="ko-KR" sz="1050" u="sng" cap="none" strike="noStrike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6"/>
              </a:rPr>
              <a:t>Blog</a:t>
            </a:r>
            <a:endParaRPr b="0" i="0" sz="1050" u="sng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31" name="Google Shape;131;p8"/>
          <p:cNvGrpSpPr/>
          <p:nvPr/>
        </p:nvGrpSpPr>
        <p:grpSpPr>
          <a:xfrm>
            <a:off x="5604880" y="4061150"/>
            <a:ext cx="5578662" cy="2050950"/>
            <a:chOff x="4176600" y="3711850"/>
            <a:chExt cx="6075650" cy="2050950"/>
          </a:xfrm>
        </p:grpSpPr>
        <p:pic>
          <p:nvPicPr>
            <p:cNvPr id="132" name="Google Shape;132;p8"/>
            <p:cNvPicPr preferRelativeResize="0"/>
            <p:nvPr/>
          </p:nvPicPr>
          <p:blipFill rotWithShape="1">
            <a:blip r:embed="rId7">
              <a:alphaModFix/>
            </a:blip>
            <a:srcRect b="0" l="0" r="0" t="2827"/>
            <a:stretch/>
          </p:blipFill>
          <p:spPr>
            <a:xfrm>
              <a:off x="4232450" y="3837700"/>
              <a:ext cx="6019800" cy="1925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3" name="Google Shape;133;p8"/>
            <p:cNvSpPr/>
            <p:nvPr/>
          </p:nvSpPr>
          <p:spPr>
            <a:xfrm>
              <a:off x="4176600" y="3711850"/>
              <a:ext cx="2053500" cy="10926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134" name="Google Shape;134;p8"/>
          <p:cNvPicPr preferRelativeResize="0"/>
          <p:nvPr/>
        </p:nvPicPr>
        <p:blipFill rotWithShape="1">
          <a:blip r:embed="rId8">
            <a:alphaModFix/>
          </a:blip>
          <a:srcRect b="0" l="24873" r="27106" t="0"/>
          <a:stretch/>
        </p:blipFill>
        <p:spPr>
          <a:xfrm>
            <a:off x="7761500" y="1474750"/>
            <a:ext cx="1789051" cy="1914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8"/>
          <p:cNvPicPr preferRelativeResize="0"/>
          <p:nvPr/>
        </p:nvPicPr>
        <p:blipFill rotWithShape="1">
          <a:blip r:embed="rId9">
            <a:alphaModFix/>
          </a:blip>
          <a:srcRect b="0" l="25398" r="21489" t="0"/>
          <a:stretch/>
        </p:blipFill>
        <p:spPr>
          <a:xfrm>
            <a:off x="9748375" y="1474750"/>
            <a:ext cx="1789050" cy="191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416098" y="3389623"/>
            <a:ext cx="2670249" cy="147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"/>
          <p:cNvSpPr txBox="1"/>
          <p:nvPr/>
        </p:nvSpPr>
        <p:spPr>
          <a:xfrm>
            <a:off x="493058" y="2723409"/>
            <a:ext cx="197346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sng" cap="none" strike="noStrike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3"/>
              </a:rPr>
              <a:t>[GitHub] WebForReseller</a:t>
            </a:r>
            <a:endParaRPr b="0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42" name="Google Shape;142;p9"/>
          <p:cNvPicPr preferRelativeResize="0"/>
          <p:nvPr/>
        </p:nvPicPr>
        <p:blipFill rotWithShape="1">
          <a:blip r:embed="rId4">
            <a:alphaModFix/>
          </a:blip>
          <a:srcRect b="10379" l="25284" r="25578" t="15507"/>
          <a:stretch/>
        </p:blipFill>
        <p:spPr>
          <a:xfrm>
            <a:off x="8651131" y="1410995"/>
            <a:ext cx="2880000" cy="21734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9"/>
          <p:cNvPicPr preferRelativeResize="0"/>
          <p:nvPr/>
        </p:nvPicPr>
        <p:blipFill rotWithShape="1">
          <a:blip r:embed="rId5">
            <a:alphaModFix/>
          </a:blip>
          <a:srcRect b="11723" l="25231" r="24783" t="15507"/>
          <a:stretch/>
        </p:blipFill>
        <p:spPr>
          <a:xfrm>
            <a:off x="8651131" y="3781839"/>
            <a:ext cx="2880000" cy="2093021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9"/>
          <p:cNvSpPr txBox="1"/>
          <p:nvPr/>
        </p:nvSpPr>
        <p:spPr>
          <a:xfrm>
            <a:off x="3974955" y="1802750"/>
            <a:ext cx="3624932" cy="1600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“Web for Reseller”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solidIT 회사의 제품인 SpeedWorks를 이용하는 Reseller 고객들을 위한 라이센스 주문 및 관리가 가능한 웹 플랫폼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5" name="Google Shape;145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627421" y="3403188"/>
            <a:ext cx="4320000" cy="205998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6" name="Google Shape;146;p9"/>
          <p:cNvCxnSpPr/>
          <p:nvPr/>
        </p:nvCxnSpPr>
        <p:spPr>
          <a:xfrm>
            <a:off x="8161506" y="1246155"/>
            <a:ext cx="0" cy="4804449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7" name="Google Shape;147;p9"/>
          <p:cNvSpPr/>
          <p:nvPr/>
        </p:nvSpPr>
        <p:spPr>
          <a:xfrm>
            <a:off x="534026" y="2359345"/>
            <a:ext cx="1932493" cy="315590"/>
          </a:xfrm>
          <a:prstGeom prst="roundRect">
            <a:avLst>
              <a:gd fmla="val 19231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9"/>
          <p:cNvSpPr/>
          <p:nvPr/>
        </p:nvSpPr>
        <p:spPr>
          <a:xfrm>
            <a:off x="1021203" y="2378641"/>
            <a:ext cx="958146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Project #</a:t>
            </a:r>
            <a:r>
              <a:rPr b="1" lang="ko-KR" sz="1200">
                <a:solidFill>
                  <a:schemeClr val="lt1"/>
                </a:solidFill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9"/>
          <p:cNvSpPr txBox="1"/>
          <p:nvPr/>
        </p:nvSpPr>
        <p:spPr>
          <a:xfrm>
            <a:off x="528390" y="1938728"/>
            <a:ext cx="2512700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5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[Git] wocjf0513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9"/>
          <p:cNvSpPr txBox="1"/>
          <p:nvPr/>
        </p:nvSpPr>
        <p:spPr>
          <a:xfrm>
            <a:off x="258620" y="3161489"/>
            <a:ext cx="2880000" cy="28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수행 역할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Spring Framework를 이용한 웹 플랫폼의 주문, 관리 페이지와 그에 필요한</a:t>
            </a:r>
            <a:r>
              <a:rPr b="1" i="0" lang="ko-KR" sz="1200" u="none" cap="none" strike="noStrike">
                <a:solidFill>
                  <a:srgbClr val="000000"/>
                </a:solidFill>
              </a:rPr>
              <a:t> Rest API구현, JPA를 통한 DB구축 및 연동</a:t>
            </a:r>
            <a:r>
              <a:rPr b="0" i="0" lang="ko-K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을 진행했다.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이후,</a:t>
            </a:r>
            <a:r>
              <a:rPr b="1" i="0" lang="ko-KR" sz="1200" u="none" cap="none" strike="noStrike">
                <a:solidFill>
                  <a:srgbClr val="000000"/>
                </a:solidFill>
              </a:rPr>
              <a:t> AmzonEC2 서버를 통해 배포하고 Jenkins를 통해 자동 빌드가 가능하도록 설정</a:t>
            </a:r>
            <a:r>
              <a:rPr b="0" i="0" lang="ko-K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했다.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서비스를 시작하면서, 서버에서 나오는 </a:t>
            </a:r>
            <a:r>
              <a:rPr b="1" i="0" lang="ko-KR" sz="1200" u="none" cap="none" strike="noStrike">
                <a:solidFill>
                  <a:srgbClr val="000000"/>
                </a:solidFill>
              </a:rPr>
              <a:t>Warning과 Error를 Sentry.io로 잡아주며 지속적인 서버 관리</a:t>
            </a:r>
            <a:r>
              <a:rPr b="0" i="0" lang="ko-K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를 할 수 있게 해주었다.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9"/>
          <p:cNvSpPr/>
          <p:nvPr/>
        </p:nvSpPr>
        <p:spPr>
          <a:xfrm>
            <a:off x="1461247" y="907249"/>
            <a:ext cx="1192306" cy="43745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9"/>
          <p:cNvSpPr/>
          <p:nvPr/>
        </p:nvSpPr>
        <p:spPr>
          <a:xfrm>
            <a:off x="493059" y="1570353"/>
            <a:ext cx="2318303" cy="66757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9"/>
          <p:cNvSpPr/>
          <p:nvPr/>
        </p:nvSpPr>
        <p:spPr>
          <a:xfrm>
            <a:off x="528391" y="457201"/>
            <a:ext cx="932856" cy="885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9"/>
          <p:cNvSpPr txBox="1"/>
          <p:nvPr/>
        </p:nvSpPr>
        <p:spPr>
          <a:xfrm>
            <a:off x="492104" y="1503299"/>
            <a:ext cx="2512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05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[Link]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Char char="•"/>
            </a:pPr>
            <a:r>
              <a:rPr b="0" i="0" lang="ko-KR" sz="1050" u="sng" cap="none" strike="noStrike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8"/>
              </a:rPr>
              <a:t>GitHub</a:t>
            </a:r>
            <a:endParaRPr b="0" i="0" sz="1050" u="sng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Char char="•"/>
            </a:pPr>
            <a:r>
              <a:rPr b="0" i="0" lang="ko-KR" sz="1050" u="sng" cap="none" strike="noStrike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9"/>
              </a:rPr>
              <a:t>PortfolioWeb</a:t>
            </a:r>
            <a:endParaRPr b="0" i="0" sz="1050" u="sng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Char char="•"/>
            </a:pPr>
            <a:r>
              <a:rPr b="0" i="0" lang="ko-KR" sz="1050" u="sng" cap="none" strike="noStrike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10"/>
              </a:rPr>
              <a:t>Blog</a:t>
            </a:r>
            <a:endParaRPr b="0" i="0" sz="1050" u="sng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oogle Shape;159;p10"/>
          <p:cNvGrpSpPr/>
          <p:nvPr/>
        </p:nvGrpSpPr>
        <p:grpSpPr>
          <a:xfrm>
            <a:off x="3662008" y="3429000"/>
            <a:ext cx="4320000" cy="2486670"/>
            <a:chOff x="3959157" y="1570353"/>
            <a:chExt cx="7297418" cy="4200525"/>
          </a:xfrm>
        </p:grpSpPr>
        <p:pic>
          <p:nvPicPr>
            <p:cNvPr id="160" name="Google Shape;160;p10"/>
            <p:cNvPicPr preferRelativeResize="0"/>
            <p:nvPr/>
          </p:nvPicPr>
          <p:blipFill rotWithShape="1">
            <a:blip r:embed="rId3">
              <a:alphaModFix/>
            </a:blip>
            <a:srcRect b="0" l="18451" r="4768" t="0"/>
            <a:stretch/>
          </p:blipFill>
          <p:spPr>
            <a:xfrm>
              <a:off x="3972578" y="1570353"/>
              <a:ext cx="7283997" cy="4200525"/>
            </a:xfrm>
            <a:prstGeom prst="rect">
              <a:avLst/>
            </a:prstGeom>
            <a:noFill/>
            <a:ln cap="flat" cmpd="sng" w="25400">
              <a:solidFill>
                <a:srgbClr val="E5F1DE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161" name="Google Shape;161;p10"/>
            <p:cNvSpPr/>
            <p:nvPr/>
          </p:nvSpPr>
          <p:spPr>
            <a:xfrm>
              <a:off x="3959157" y="3959160"/>
              <a:ext cx="291830" cy="108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62" name="Google Shape;162;p10"/>
          <p:cNvCxnSpPr/>
          <p:nvPr/>
        </p:nvCxnSpPr>
        <p:spPr>
          <a:xfrm>
            <a:off x="8161506" y="1246155"/>
            <a:ext cx="0" cy="4804449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3" name="Google Shape;163;p10"/>
          <p:cNvSpPr txBox="1"/>
          <p:nvPr/>
        </p:nvSpPr>
        <p:spPr>
          <a:xfrm>
            <a:off x="3974955" y="1802750"/>
            <a:ext cx="3624932" cy="1600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1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PickMen”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위치 기반 지역 선택 탭과 학교 선택 탭을 가지고 있어, 사용자가 같은 지역 내의, 같은 학우인 멘토나 멘티를 구할 수 있는 멘토멘티 매칭 앱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0"/>
          <p:cNvSpPr txBox="1"/>
          <p:nvPr/>
        </p:nvSpPr>
        <p:spPr>
          <a:xfrm>
            <a:off x="493058" y="2723409"/>
            <a:ext cx="197346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sng" cap="none" strike="noStrike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4"/>
              </a:rPr>
              <a:t>[GitHub] PickMen_App</a:t>
            </a:r>
            <a:endParaRPr b="0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5" name="Google Shape;165;p10"/>
          <p:cNvSpPr/>
          <p:nvPr/>
        </p:nvSpPr>
        <p:spPr>
          <a:xfrm>
            <a:off x="534026" y="2359345"/>
            <a:ext cx="1932493" cy="315590"/>
          </a:xfrm>
          <a:prstGeom prst="roundRect">
            <a:avLst>
              <a:gd fmla="val 19231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0"/>
          <p:cNvSpPr/>
          <p:nvPr/>
        </p:nvSpPr>
        <p:spPr>
          <a:xfrm>
            <a:off x="1021203" y="2378641"/>
            <a:ext cx="958146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Project #</a:t>
            </a:r>
            <a:r>
              <a:rPr b="1" lang="ko-KR" sz="1200">
                <a:solidFill>
                  <a:schemeClr val="lt1"/>
                </a:solidFill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0"/>
          <p:cNvSpPr txBox="1"/>
          <p:nvPr/>
        </p:nvSpPr>
        <p:spPr>
          <a:xfrm>
            <a:off x="259200" y="3161489"/>
            <a:ext cx="28800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수행 역할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200" u="none" cap="none" strike="noStrike">
                <a:solidFill>
                  <a:srgbClr val="000000"/>
                </a:solidFill>
              </a:rPr>
              <a:t>Slack에 Git과 Jira를 연동</a:t>
            </a:r>
            <a:r>
              <a:rPr b="0" i="0" lang="ko-K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해 Scrum 프로세스대로 프로젝트 진행 상황과 업무 분담, 피드백이 편리하게 협업 환경을 구축했다.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이후, J</a:t>
            </a:r>
            <a:r>
              <a:rPr b="1" i="0" lang="ko-KR" sz="1200" u="none" cap="none" strike="noStrike">
                <a:solidFill>
                  <a:srgbClr val="000000"/>
                </a:solidFill>
              </a:rPr>
              <a:t>pa를 통한 DB 구축 및 연동, REST API(로그인, 회원가입, 게시물, 채팅) 구현, Postman을 통한 유닛 테스트, AmazonEC2를 통해 배포</a:t>
            </a:r>
            <a:r>
              <a:rPr b="0" i="0" lang="ko-K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를 진행했다.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0"/>
          <p:cNvSpPr/>
          <p:nvPr/>
        </p:nvSpPr>
        <p:spPr>
          <a:xfrm>
            <a:off x="1461247" y="907249"/>
            <a:ext cx="1192306" cy="43745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0"/>
          <p:cNvSpPr/>
          <p:nvPr/>
        </p:nvSpPr>
        <p:spPr>
          <a:xfrm>
            <a:off x="493059" y="1570353"/>
            <a:ext cx="2318303" cy="66757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0"/>
          <p:cNvSpPr/>
          <p:nvPr/>
        </p:nvSpPr>
        <p:spPr>
          <a:xfrm>
            <a:off x="528391" y="457201"/>
            <a:ext cx="932856" cy="885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63240" y="2139574"/>
            <a:ext cx="1627500" cy="32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120219" y="2135764"/>
            <a:ext cx="1588163" cy="32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0"/>
          <p:cNvSpPr txBox="1"/>
          <p:nvPr/>
        </p:nvSpPr>
        <p:spPr>
          <a:xfrm>
            <a:off x="492104" y="1503299"/>
            <a:ext cx="2512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05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[Link]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Char char="•"/>
            </a:pPr>
            <a:r>
              <a:rPr b="0" i="0" lang="ko-KR" sz="1050" u="sng" cap="none" strike="noStrike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7"/>
              </a:rPr>
              <a:t>GitHub</a:t>
            </a:r>
            <a:endParaRPr b="0" i="0" sz="1050" u="sng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Char char="•"/>
            </a:pPr>
            <a:r>
              <a:rPr b="0" i="0" lang="ko-KR" sz="1050" u="sng" cap="none" strike="noStrike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8"/>
              </a:rPr>
              <a:t>PortfolioWeb</a:t>
            </a:r>
            <a:endParaRPr b="0" i="0" sz="1050" u="sng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Char char="•"/>
            </a:pPr>
            <a:r>
              <a:rPr b="0" i="0" lang="ko-KR" sz="1050" u="sng" cap="none" strike="noStrike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9"/>
              </a:rPr>
              <a:t>Blog</a:t>
            </a:r>
            <a:endParaRPr b="0" i="0" sz="1050" u="sng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Google Shape;178;p11"/>
          <p:cNvGrpSpPr/>
          <p:nvPr/>
        </p:nvGrpSpPr>
        <p:grpSpPr>
          <a:xfrm>
            <a:off x="3672813" y="3440441"/>
            <a:ext cx="4320000" cy="2401833"/>
            <a:chOff x="4280168" y="2010479"/>
            <a:chExt cx="4320000" cy="2401833"/>
          </a:xfrm>
        </p:grpSpPr>
        <p:pic>
          <p:nvPicPr>
            <p:cNvPr id="179" name="Google Shape;179;p11"/>
            <p:cNvPicPr preferRelativeResize="0"/>
            <p:nvPr/>
          </p:nvPicPr>
          <p:blipFill rotWithShape="1">
            <a:blip r:embed="rId3">
              <a:alphaModFix/>
            </a:blip>
            <a:srcRect b="28838" l="20073" r="9313" t="18844"/>
            <a:stretch/>
          </p:blipFill>
          <p:spPr>
            <a:xfrm>
              <a:off x="4280168" y="2010479"/>
              <a:ext cx="4320000" cy="2401833"/>
            </a:xfrm>
            <a:prstGeom prst="rect">
              <a:avLst/>
            </a:prstGeom>
            <a:noFill/>
            <a:ln cap="flat" cmpd="sng" w="25400">
              <a:solidFill>
                <a:srgbClr val="E5F1DE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180" name="Google Shape;180;p11"/>
            <p:cNvSpPr/>
            <p:nvPr/>
          </p:nvSpPr>
          <p:spPr>
            <a:xfrm>
              <a:off x="4280170" y="3210128"/>
              <a:ext cx="223736" cy="108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1" name="Google Shape;181;p11"/>
          <p:cNvSpPr txBox="1"/>
          <p:nvPr/>
        </p:nvSpPr>
        <p:spPr>
          <a:xfrm>
            <a:off x="3974955" y="1802750"/>
            <a:ext cx="3624932" cy="1600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1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학우야 배달해줘”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학생은 수업을 들으러 학교 강의실을 찾아야 한다는 걸 통해 교내에 있는 학우가 교외 음식을 포장 주문하면, 교외에 있는 학우가 음식 배달이 가능하게 하는 플랫폼 앱</a:t>
            </a:r>
            <a:endParaRPr/>
          </a:p>
        </p:txBody>
      </p:sp>
      <p:cxnSp>
        <p:nvCxnSpPr>
          <p:cNvPr id="182" name="Google Shape;182;p11"/>
          <p:cNvCxnSpPr/>
          <p:nvPr/>
        </p:nvCxnSpPr>
        <p:spPr>
          <a:xfrm>
            <a:off x="8161506" y="1246155"/>
            <a:ext cx="0" cy="4804449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83" name="Google Shape;183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42724" y="2135387"/>
            <a:ext cx="1671750" cy="32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092298" y="2135387"/>
            <a:ext cx="1650750" cy="32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11"/>
          <p:cNvSpPr/>
          <p:nvPr/>
        </p:nvSpPr>
        <p:spPr>
          <a:xfrm>
            <a:off x="534026" y="2359345"/>
            <a:ext cx="1932493" cy="315590"/>
          </a:xfrm>
          <a:prstGeom prst="roundRect">
            <a:avLst>
              <a:gd fmla="val 19231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1"/>
          <p:cNvSpPr/>
          <p:nvPr/>
        </p:nvSpPr>
        <p:spPr>
          <a:xfrm>
            <a:off x="1021203" y="2378641"/>
            <a:ext cx="958146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Project #</a:t>
            </a:r>
            <a:r>
              <a:rPr b="1" lang="ko-KR" sz="1200">
                <a:solidFill>
                  <a:schemeClr val="lt1"/>
                </a:solidFill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1"/>
          <p:cNvSpPr txBox="1"/>
          <p:nvPr/>
        </p:nvSpPr>
        <p:spPr>
          <a:xfrm>
            <a:off x="528390" y="1938728"/>
            <a:ext cx="2512700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5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[Git] wocjf0513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1"/>
          <p:cNvSpPr txBox="1"/>
          <p:nvPr/>
        </p:nvSpPr>
        <p:spPr>
          <a:xfrm>
            <a:off x="259199" y="3161489"/>
            <a:ext cx="28800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수행 역할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수업에서 배운 Git PR방식을 통해 협업을 진행했으며,</a:t>
            </a:r>
            <a:r>
              <a:rPr b="1" i="0" lang="ko-KR" sz="1200" u="none" cap="none" strike="noStrike">
                <a:solidFill>
                  <a:srgbClr val="000000"/>
                </a:solidFill>
              </a:rPr>
              <a:t> Jpa를 통한 DB 구축 및 연동, REST API (로그인, 회원가입, 게시물) 구현, Junit을 통한 유닛 테스트를 진행</a:t>
            </a:r>
            <a:r>
              <a:rPr b="0" i="0" lang="ko-K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했다.</a:t>
            </a:r>
            <a:endParaRPr/>
          </a:p>
        </p:txBody>
      </p:sp>
      <p:sp>
        <p:nvSpPr>
          <p:cNvPr id="189" name="Google Shape;189;p11"/>
          <p:cNvSpPr txBox="1"/>
          <p:nvPr/>
        </p:nvSpPr>
        <p:spPr>
          <a:xfrm>
            <a:off x="493058" y="2723409"/>
            <a:ext cx="197346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sng" cap="none" strike="noStrike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7"/>
              </a:rPr>
              <a:t>[GitHub] 학우야 배달해줘</a:t>
            </a:r>
            <a:endParaRPr b="0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0" name="Google Shape;190;p11"/>
          <p:cNvSpPr/>
          <p:nvPr/>
        </p:nvSpPr>
        <p:spPr>
          <a:xfrm>
            <a:off x="1461247" y="907249"/>
            <a:ext cx="1192306" cy="43745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1"/>
          <p:cNvSpPr/>
          <p:nvPr/>
        </p:nvSpPr>
        <p:spPr>
          <a:xfrm>
            <a:off x="493059" y="1534067"/>
            <a:ext cx="2318303" cy="66757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1"/>
          <p:cNvSpPr/>
          <p:nvPr/>
        </p:nvSpPr>
        <p:spPr>
          <a:xfrm>
            <a:off x="528391" y="457201"/>
            <a:ext cx="932856" cy="885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1"/>
          <p:cNvSpPr txBox="1"/>
          <p:nvPr/>
        </p:nvSpPr>
        <p:spPr>
          <a:xfrm>
            <a:off x="492104" y="1503299"/>
            <a:ext cx="2512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05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[Link]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Char char="•"/>
            </a:pPr>
            <a:r>
              <a:rPr b="0" i="0" lang="ko-KR" sz="1050" u="sng" cap="none" strike="noStrike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8"/>
              </a:rPr>
              <a:t>GitHub</a:t>
            </a:r>
            <a:endParaRPr b="0" i="0" sz="1050" u="sng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Char char="•"/>
            </a:pPr>
            <a:r>
              <a:rPr b="0" i="0" lang="ko-KR" sz="1050" u="sng" cap="none" strike="noStrike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9"/>
              </a:rPr>
              <a:t>PortfolioWeb</a:t>
            </a:r>
            <a:endParaRPr b="0" i="0" sz="1050" u="sng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Char char="•"/>
            </a:pPr>
            <a:r>
              <a:rPr b="0" i="0" lang="ko-KR" sz="1050" u="sng" cap="none" strike="noStrike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10"/>
              </a:rPr>
              <a:t>Blog</a:t>
            </a:r>
            <a:endParaRPr b="0" i="0" sz="1050" u="sng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2"/>
          <p:cNvSpPr/>
          <p:nvPr/>
        </p:nvSpPr>
        <p:spPr>
          <a:xfrm>
            <a:off x="2429435" y="1364405"/>
            <a:ext cx="7333130" cy="3980329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190500" rotWithShape="0" algn="tl" dir="2700000" dist="215900">
              <a:srgbClr val="000000">
                <a:alpha val="2431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9" name="Google Shape;199;p12"/>
          <p:cNvCxnSpPr/>
          <p:nvPr/>
        </p:nvCxnSpPr>
        <p:spPr>
          <a:xfrm>
            <a:off x="5376672" y="4191300"/>
            <a:ext cx="132588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0" name="Google Shape;200;p12"/>
          <p:cNvSpPr/>
          <p:nvPr/>
        </p:nvSpPr>
        <p:spPr>
          <a:xfrm>
            <a:off x="3991735" y="4427970"/>
            <a:ext cx="413212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ko-KR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심재철 지원자</a:t>
            </a:r>
            <a:endParaRPr b="1" i="0" sz="16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2"/>
          <p:cNvSpPr/>
          <p:nvPr/>
        </p:nvSpPr>
        <p:spPr>
          <a:xfrm>
            <a:off x="5219284" y="3512396"/>
            <a:ext cx="166264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2" name="Google Shape;202;p12"/>
          <p:cNvCxnSpPr/>
          <p:nvPr/>
        </p:nvCxnSpPr>
        <p:spPr>
          <a:xfrm flipH="1">
            <a:off x="2563905" y="1513266"/>
            <a:ext cx="879586" cy="879586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3" name="Google Shape;203;p12"/>
          <p:cNvCxnSpPr/>
          <p:nvPr/>
        </p:nvCxnSpPr>
        <p:spPr>
          <a:xfrm flipH="1">
            <a:off x="8748509" y="4357530"/>
            <a:ext cx="879586" cy="879586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204" name="Google Shape;204;p12"/>
          <p:cNvGrpSpPr/>
          <p:nvPr/>
        </p:nvGrpSpPr>
        <p:grpSpPr>
          <a:xfrm>
            <a:off x="3793922" y="0"/>
            <a:ext cx="229377" cy="1441550"/>
            <a:chOff x="3793922" y="0"/>
            <a:chExt cx="229377" cy="1441550"/>
          </a:xfrm>
        </p:grpSpPr>
        <p:cxnSp>
          <p:nvCxnSpPr>
            <p:cNvPr id="205" name="Google Shape;205;p12"/>
            <p:cNvCxnSpPr/>
            <p:nvPr/>
          </p:nvCxnSpPr>
          <p:spPr>
            <a:xfrm>
              <a:off x="3899646" y="0"/>
              <a:ext cx="0" cy="1290918"/>
            </a:xfrm>
            <a:prstGeom prst="straightConnector1">
              <a:avLst/>
            </a:prstGeom>
            <a:noFill/>
            <a:ln cap="flat" cmpd="sng" w="12700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pic>
          <p:nvPicPr>
            <p:cNvPr id="206" name="Google Shape;206;p1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793922" y="1194529"/>
              <a:ext cx="229377" cy="24702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07" name="Google Shape;207;p12"/>
          <p:cNvGrpSpPr/>
          <p:nvPr/>
        </p:nvGrpSpPr>
        <p:grpSpPr>
          <a:xfrm>
            <a:off x="8162722" y="0"/>
            <a:ext cx="229377" cy="1441550"/>
            <a:chOff x="3793922" y="0"/>
            <a:chExt cx="229377" cy="1441550"/>
          </a:xfrm>
        </p:grpSpPr>
        <p:cxnSp>
          <p:nvCxnSpPr>
            <p:cNvPr id="208" name="Google Shape;208;p12"/>
            <p:cNvCxnSpPr/>
            <p:nvPr/>
          </p:nvCxnSpPr>
          <p:spPr>
            <a:xfrm>
              <a:off x="3899646" y="0"/>
              <a:ext cx="0" cy="1290918"/>
            </a:xfrm>
            <a:prstGeom prst="straightConnector1">
              <a:avLst/>
            </a:prstGeom>
            <a:noFill/>
            <a:ln cap="flat" cmpd="sng" w="12700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pic>
          <p:nvPicPr>
            <p:cNvPr id="209" name="Google Shape;209;p1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793922" y="1194529"/>
              <a:ext cx="229377" cy="2470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0" name="Google Shape;210;p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cap="flat" cmpd="sng" w="635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12"/>
          <p:cNvSpPr txBox="1"/>
          <p:nvPr/>
        </p:nvSpPr>
        <p:spPr>
          <a:xfrm>
            <a:off x="4030596" y="2787345"/>
            <a:ext cx="4132126" cy="64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ko-KR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감사합니다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