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Malgun Gothic" panose="020B0503020000020004" pitchFamily="50" charset="-127"/>
      <p:regular r:id="rId11"/>
      <p:bold r:id="rId12"/>
    </p:embeddedFont>
    <p:embeddedFont>
      <p:font typeface="Ultra" panose="020B0600000101010101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7" d="100"/>
          <a:sy n="27" d="100"/>
        </p:scale>
        <p:origin x="44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42e169e4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2642e169e4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617" y="532037"/>
            <a:ext cx="755722" cy="75572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19;p3"/>
          <p:cNvSpPr/>
          <p:nvPr/>
        </p:nvSpPr>
        <p:spPr>
          <a:xfrm>
            <a:off x="597297" y="1556554"/>
            <a:ext cx="24955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 기획공방 하반기 공채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3F3F3F"/>
                </a:solidFill>
                <a:latin typeface="Ultra"/>
                <a:ea typeface="Ultra"/>
                <a:cs typeface="Ultra"/>
                <a:sym typeface="Ultra"/>
              </a:rPr>
              <a:t>김공방 포트폴리오</a:t>
            </a:r>
            <a:endParaRPr sz="1200" b="0" i="0" u="none" strike="noStrike" cap="none">
              <a:solidFill>
                <a:srgbClr val="3F3F3F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20" name="Google Shape;20;p3"/>
          <p:cNvCxnSpPr/>
          <p:nvPr/>
        </p:nvCxnSpPr>
        <p:spPr>
          <a:xfrm>
            <a:off x="617617" y="1441329"/>
            <a:ext cx="20324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3"/>
          <p:cNvSpPr/>
          <p:nvPr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Google Shape;22;p3"/>
          <p:cNvGrpSpPr/>
          <p:nvPr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23" name="Google Shape;2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Google Shape;24;p3"/>
            <p:cNvCxnSpPr/>
            <p:nvPr/>
          </p:nvCxnSpPr>
          <p:spPr>
            <a:xfrm>
              <a:off x="6063726" y="558800"/>
              <a:ext cx="0" cy="7321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3"/>
            <p:cNvCxnSpPr/>
            <p:nvPr/>
          </p:nvCxnSpPr>
          <p:spPr>
            <a:xfrm>
              <a:off x="10432526" y="558800"/>
              <a:ext cx="0" cy="7321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6" name="Google Shape;26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8380" y="965164"/>
            <a:ext cx="1106995" cy="3314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ocjf0513.tistory.com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ocjf0513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ocjf0513.tistor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cjf0513.github.io/" TargetMode="External"/><Relationship Id="rId5" Type="http://schemas.openxmlformats.org/officeDocument/2006/relationships/hyperlink" Target="https://github.com/wocjf0513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github.com/wocjf0513/shimpyo-accommodation-reservation-service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ocjf0513.tistory.com/" TargetMode="External"/><Relationship Id="rId4" Type="http://schemas.openxmlformats.org/officeDocument/2006/relationships/hyperlink" Target="https://wocjf0513.github.io/" TargetMode="Externa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ocjf0513.github.io/" TargetMode="External"/><Relationship Id="rId3" Type="http://schemas.openxmlformats.org/officeDocument/2006/relationships/hyperlink" Target="https://github.com/wocjf0513/WebForReseller" TargetMode="External"/><Relationship Id="rId7" Type="http://schemas.openxmlformats.org/officeDocument/2006/relationships/hyperlink" Target="https://github.com/wocjf051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hyperlink" Target="https://wocjf0513.tistory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ocjf0513.tistory.com/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wocjf0513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github.com/08-PickMen/PickMen_Ap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ocjf0513.github.io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github.com/wocjf0513/delivery-fellow-stud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ocjf0513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hyperlink" Target="https://wocjf0513.tistory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2429435" y="1364405"/>
            <a:ext cx="7333130" cy="398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5"/>
          <p:cNvCxnSpPr/>
          <p:nvPr/>
        </p:nvCxnSpPr>
        <p:spPr>
          <a:xfrm>
            <a:off x="5376672" y="4191300"/>
            <a:ext cx="132588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5"/>
          <p:cNvSpPr/>
          <p:nvPr/>
        </p:nvSpPr>
        <p:spPr>
          <a:xfrm>
            <a:off x="3991735" y="4427970"/>
            <a:ext cx="41321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심재철 지원자</a:t>
            </a:r>
            <a:endParaRPr sz="1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5"/>
          <p:cNvGrpSpPr/>
          <p:nvPr/>
        </p:nvGrpSpPr>
        <p:grpSpPr>
          <a:xfrm>
            <a:off x="4202350" y="3476083"/>
            <a:ext cx="3696510" cy="349624"/>
            <a:chOff x="5036181" y="2926746"/>
            <a:chExt cx="2478818" cy="349624"/>
          </a:xfrm>
        </p:grpSpPr>
        <p:sp>
          <p:nvSpPr>
            <p:cNvPr id="43" name="Google Shape;43;p5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5718120" y="2963059"/>
              <a:ext cx="11149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" name="Google Shape;45;p5"/>
          <p:cNvCxnSpPr/>
          <p:nvPr/>
        </p:nvCxnSpPr>
        <p:spPr>
          <a:xfrm flipH="1">
            <a:off x="2563905" y="1513266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" name="Google Shape;46;p5"/>
          <p:cNvCxnSpPr/>
          <p:nvPr/>
        </p:nvCxnSpPr>
        <p:spPr>
          <a:xfrm flipH="1">
            <a:off x="8748509" y="4357530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7" name="Google Shape;47;p5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49" name="Google Shape;49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" name="Google Shape;50;p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51" name="Google Shape;51;p5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52" name="Google Shape;52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4030596" y="2787345"/>
            <a:ext cx="41321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신입 개발 역량 PT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6"/>
          <p:cNvCxnSpPr/>
          <p:nvPr/>
        </p:nvCxnSpPr>
        <p:spPr>
          <a:xfrm>
            <a:off x="3762591" y="2160765"/>
            <a:ext cx="759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60;p6"/>
          <p:cNvCxnSpPr/>
          <p:nvPr/>
        </p:nvCxnSpPr>
        <p:spPr>
          <a:xfrm>
            <a:off x="3762591" y="3111704"/>
            <a:ext cx="75939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6"/>
          <p:cNvSpPr/>
          <p:nvPr/>
        </p:nvSpPr>
        <p:spPr>
          <a:xfrm>
            <a:off x="3762591" y="2497785"/>
            <a:ext cx="1520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Experiences</a:t>
            </a:r>
            <a:endParaRPr sz="12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3762591" y="3858844"/>
            <a:ext cx="1047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278425" y="2220735"/>
            <a:ext cx="4300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2021. 7~8 (주) </a:t>
            </a:r>
            <a:r>
              <a:rPr lang="ko-KR" sz="1200" b="1" i="0" u="none" strike="noStrike" cap="none">
                <a:solidFill>
                  <a:srgbClr val="3F3F3F"/>
                </a:solidFill>
              </a:rPr>
              <a:t>solidIT 인턴 </a:t>
            </a:r>
            <a:r>
              <a:rPr 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재직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2021. 8~9 (주) </a:t>
            </a:r>
            <a:r>
              <a:rPr lang="ko-KR" sz="1200" b="1" i="0" u="none" strike="noStrike" cap="none">
                <a:solidFill>
                  <a:srgbClr val="3F3F3F"/>
                </a:solidFill>
              </a:rPr>
              <a:t>solidIT </a:t>
            </a:r>
            <a:r>
              <a:rPr lang="ko-KR" sz="1200" b="1">
                <a:solidFill>
                  <a:srgbClr val="3F3F3F"/>
                </a:solidFill>
              </a:rPr>
              <a:t>알바</a:t>
            </a:r>
            <a:r>
              <a:rPr 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재직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>
                <a:solidFill>
                  <a:srgbClr val="3F3F3F"/>
                </a:solidFill>
              </a:rPr>
              <a:t>2022. 2  </a:t>
            </a:r>
            <a:r>
              <a:rPr lang="ko-KR" sz="1200" b="1">
                <a:solidFill>
                  <a:srgbClr val="3F3F3F"/>
                </a:solidFill>
              </a:rPr>
              <a:t>아주대학교 소프트웨어학과</a:t>
            </a:r>
            <a:r>
              <a:rPr lang="ko-KR" sz="1200">
                <a:solidFill>
                  <a:srgbClr val="3F3F3F"/>
                </a:solidFill>
              </a:rPr>
              <a:t> 졸업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7~   </a:t>
            </a:r>
            <a:r>
              <a:rPr lang="ko-KR" sz="12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야놀자X패스트캠퍼스 부트캠프</a:t>
            </a: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참여 중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278425" y="3407693"/>
            <a:ext cx="6223200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2021. 7~9 solidIT의 자사제품인 SpeedWorks의 Reseller를 위한 주문, 라이선스 관리 웹 플랫폼 </a:t>
            </a:r>
            <a:r>
              <a:rPr lang="ko-KR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“Web for Reseller” </a:t>
            </a:r>
            <a:r>
              <a:rPr 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개발 프로젝트 참여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2022. 3~6 지역별, 학교별 멘토멘티 매칭 앱 </a:t>
            </a:r>
            <a:r>
              <a:rPr lang="ko-KR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“PickMen” </a:t>
            </a:r>
            <a:r>
              <a:rPr 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개발 프로젝트 참여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 9~12 학우들 간의 배달 앱 </a:t>
            </a:r>
            <a:r>
              <a:rPr lang="ko-KR" sz="12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“학우야 배달 해줘“ </a:t>
            </a:r>
            <a:r>
              <a:rPr lang="ko-KR"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프로젝트 참여</a:t>
            </a:r>
            <a:endParaRPr sz="12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11~12 숙박예약서비스 “</a:t>
            </a:r>
            <a:r>
              <a:rPr lang="ko-KR" sz="12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쉼표,</a:t>
            </a:r>
            <a:r>
              <a:rPr lang="ko-KR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 개발 프로젝트 참여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3604866" y="1373400"/>
            <a:ext cx="1507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6"/>
          <p:cNvCxnSpPr/>
          <p:nvPr/>
        </p:nvCxnSpPr>
        <p:spPr>
          <a:xfrm>
            <a:off x="3771557" y="4882983"/>
            <a:ext cx="75939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6"/>
          <p:cNvSpPr/>
          <p:nvPr/>
        </p:nvSpPr>
        <p:spPr>
          <a:xfrm>
            <a:off x="3762591" y="5335847"/>
            <a:ext cx="8079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578988" y="3146918"/>
            <a:ext cx="241150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심재철 (Sim Jae Cheol)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6"/>
          <p:cNvCxnSpPr/>
          <p:nvPr/>
        </p:nvCxnSpPr>
        <p:spPr>
          <a:xfrm>
            <a:off x="3807416" y="6093220"/>
            <a:ext cx="75939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2" name="Google Shape;72;p6" descr="사람, 정장, 하늘, 남자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t="6097" b="18844"/>
          <a:stretch/>
        </p:blipFill>
        <p:spPr>
          <a:xfrm>
            <a:off x="528390" y="3562142"/>
            <a:ext cx="25127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6" descr="Download MySQL Logo in SVG Vector or PNG File Format - Logo.w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1046" y="4948096"/>
            <a:ext cx="1620000" cy="10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6"/>
          <p:cNvGrpSpPr/>
          <p:nvPr/>
        </p:nvGrpSpPr>
        <p:grpSpPr>
          <a:xfrm>
            <a:off x="5278433" y="4987670"/>
            <a:ext cx="641488" cy="1047268"/>
            <a:chOff x="5278433" y="4987670"/>
            <a:chExt cx="641488" cy="1047268"/>
          </a:xfrm>
        </p:grpSpPr>
        <p:pic>
          <p:nvPicPr>
            <p:cNvPr id="76" name="Google Shape;76;p6"/>
            <p:cNvPicPr preferRelativeResize="0"/>
            <p:nvPr/>
          </p:nvPicPr>
          <p:blipFill rotWithShape="1">
            <a:blip r:embed="rId5">
              <a:alphaModFix/>
            </a:blip>
            <a:srcRect b="26446"/>
            <a:stretch/>
          </p:blipFill>
          <p:spPr>
            <a:xfrm>
              <a:off x="5278433" y="4987670"/>
              <a:ext cx="641488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6"/>
            <p:cNvSpPr txBox="1"/>
            <p:nvPr/>
          </p:nvSpPr>
          <p:spPr>
            <a:xfrm>
              <a:off x="5282906" y="5727161"/>
              <a:ext cx="6351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1" i="0" u="none" strike="noStrike" cap="none">
                  <a:solidFill>
                    <a:srgbClr val="E93638"/>
                  </a:solidFill>
                  <a:latin typeface="Arial"/>
                  <a:ea typeface="Arial"/>
                  <a:cs typeface="Arial"/>
                  <a:sym typeface="Arial"/>
                </a:rPr>
                <a:t>JAVA</a:t>
              </a:r>
              <a:endParaRPr sz="1400" b="1" i="0" u="none" strike="noStrike" cap="none">
                <a:solidFill>
                  <a:srgbClr val="E936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6"/>
          <p:cNvGrpSpPr/>
          <p:nvPr/>
        </p:nvGrpSpPr>
        <p:grpSpPr>
          <a:xfrm>
            <a:off x="6077519" y="4991918"/>
            <a:ext cx="1159292" cy="1043020"/>
            <a:chOff x="6480282" y="4991918"/>
            <a:chExt cx="1159292" cy="1043020"/>
          </a:xfrm>
        </p:grpSpPr>
        <p:pic>
          <p:nvPicPr>
            <p:cNvPr id="79" name="Google Shape;79;p6"/>
            <p:cNvPicPr preferRelativeResize="0"/>
            <p:nvPr/>
          </p:nvPicPr>
          <p:blipFill rotWithShape="1">
            <a:blip r:embed="rId6">
              <a:alphaModFix/>
            </a:blip>
            <a:srcRect t="7517" b="9354"/>
            <a:stretch/>
          </p:blipFill>
          <p:spPr>
            <a:xfrm>
              <a:off x="6629116" y="4991918"/>
              <a:ext cx="802182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6"/>
            <p:cNvSpPr txBox="1"/>
            <p:nvPr/>
          </p:nvSpPr>
          <p:spPr>
            <a:xfrm>
              <a:off x="6480282" y="5727161"/>
              <a:ext cx="11592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1" i="0" u="none" strike="noStrike" cap="none">
                  <a:solidFill>
                    <a:srgbClr val="6ABC4D"/>
                  </a:solidFill>
                  <a:latin typeface="Arial"/>
                  <a:ea typeface="Arial"/>
                  <a:cs typeface="Arial"/>
                  <a:sym typeface="Arial"/>
                </a:rPr>
                <a:t>SpringBoot</a:t>
              </a:r>
              <a:endParaRPr sz="1400" b="1" i="0" u="none" strike="noStrike" cap="none">
                <a:solidFill>
                  <a:srgbClr val="6ABC4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6"/>
          <p:cNvSpPr txBox="1"/>
          <p:nvPr/>
        </p:nvSpPr>
        <p:spPr>
          <a:xfrm>
            <a:off x="492104" y="1503299"/>
            <a:ext cx="251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[Link]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GitHub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PortfolioWeb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Blog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" name="Google Shape;82;p6"/>
          <p:cNvGrpSpPr/>
          <p:nvPr/>
        </p:nvGrpSpPr>
        <p:grpSpPr>
          <a:xfrm>
            <a:off x="7394410" y="4919650"/>
            <a:ext cx="909039" cy="1115300"/>
            <a:chOff x="8065334" y="4919650"/>
            <a:chExt cx="909039" cy="1115300"/>
          </a:xfrm>
        </p:grpSpPr>
        <p:sp>
          <p:nvSpPr>
            <p:cNvPr id="83" name="Google Shape;83;p6"/>
            <p:cNvSpPr txBox="1"/>
            <p:nvPr/>
          </p:nvSpPr>
          <p:spPr>
            <a:xfrm>
              <a:off x="8247473" y="5727150"/>
              <a:ext cx="726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solidFill>
                    <a:srgbClr val="F58536"/>
                  </a:solidFill>
                </a:rPr>
                <a:t>EC2</a:t>
              </a:r>
              <a:endParaRPr sz="1400" b="1" i="0" u="none" strike="noStrike" cap="none">
                <a:solidFill>
                  <a:srgbClr val="F5853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" name="Google Shape;84;p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65334" y="4919650"/>
              <a:ext cx="848756" cy="830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" name="Google Shape;85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238645" y="5113118"/>
            <a:ext cx="802175" cy="74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7"/>
          <p:cNvCxnSpPr/>
          <p:nvPr/>
        </p:nvCxnSpPr>
        <p:spPr>
          <a:xfrm>
            <a:off x="3796456" y="1828801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7372" y="1148590"/>
            <a:ext cx="993734" cy="5791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7"/>
          <p:cNvGrpSpPr/>
          <p:nvPr/>
        </p:nvGrpSpPr>
        <p:grpSpPr>
          <a:xfrm>
            <a:off x="5742276" y="2633427"/>
            <a:ext cx="1843985" cy="2176888"/>
            <a:chOff x="4078421" y="2668315"/>
            <a:chExt cx="1932493" cy="2176888"/>
          </a:xfrm>
        </p:grpSpPr>
        <p:sp>
          <p:nvSpPr>
            <p:cNvPr id="93" name="Google Shape;93;p7"/>
            <p:cNvSpPr/>
            <p:nvPr/>
          </p:nvSpPr>
          <p:spPr>
            <a:xfrm>
              <a:off x="4078421" y="2668315"/>
              <a:ext cx="1932493" cy="315590"/>
            </a:xfrm>
            <a:prstGeom prst="roundRect">
              <a:avLst>
                <a:gd name="adj" fmla="val 19231"/>
              </a:avLst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565598" y="2696755"/>
              <a:ext cx="9581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Project #</a:t>
              </a:r>
              <a:r>
                <a:rPr lang="ko-KR" sz="1200" b="1">
                  <a:solidFill>
                    <a:schemeClr val="lt1"/>
                  </a:solidFill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 txBox="1"/>
            <p:nvPr/>
          </p:nvSpPr>
          <p:spPr>
            <a:xfrm>
              <a:off x="4078421" y="3585203"/>
              <a:ext cx="1932493" cy="1260000"/>
            </a:xfrm>
            <a:prstGeom prst="rect">
              <a:avLst/>
            </a:prstGeom>
            <a:noFill/>
            <a:ln w="15875" cap="flat" cmpd="sng">
              <a:solidFill>
                <a:srgbClr val="8383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Web for Reseller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프로젝트 소개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구조 및 화면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수행 역할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7"/>
            <p:cNvPicPr preferRelativeResize="0"/>
            <p:nvPr/>
          </p:nvPicPr>
          <p:blipFill rotWithShape="1">
            <a:blip r:embed="rId4">
              <a:alphaModFix/>
            </a:blip>
            <a:srcRect t="15054" b="19832"/>
            <a:stretch/>
          </p:blipFill>
          <p:spPr>
            <a:xfrm>
              <a:off x="4687479" y="3008135"/>
              <a:ext cx="714375" cy="6706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7"/>
          <p:cNvGrpSpPr/>
          <p:nvPr/>
        </p:nvGrpSpPr>
        <p:grpSpPr>
          <a:xfrm>
            <a:off x="7716915" y="2633427"/>
            <a:ext cx="1844087" cy="2176888"/>
            <a:chOff x="6639675" y="2668315"/>
            <a:chExt cx="1932600" cy="2176888"/>
          </a:xfrm>
        </p:grpSpPr>
        <p:sp>
          <p:nvSpPr>
            <p:cNvPr id="98" name="Google Shape;98;p7"/>
            <p:cNvSpPr/>
            <p:nvPr/>
          </p:nvSpPr>
          <p:spPr>
            <a:xfrm>
              <a:off x="6639675" y="2668315"/>
              <a:ext cx="1932493" cy="315590"/>
            </a:xfrm>
            <a:prstGeom prst="roundRect">
              <a:avLst>
                <a:gd name="adj" fmla="val 19231"/>
              </a:avLst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7126851" y="2693553"/>
              <a:ext cx="9581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Project #</a:t>
              </a:r>
              <a:r>
                <a:rPr lang="ko-KR" sz="1200" b="1">
                  <a:solidFill>
                    <a:schemeClr val="lt1"/>
                  </a:solidFill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 txBox="1"/>
            <p:nvPr/>
          </p:nvSpPr>
          <p:spPr>
            <a:xfrm>
              <a:off x="6639675" y="3585203"/>
              <a:ext cx="1932600" cy="1260000"/>
            </a:xfrm>
            <a:prstGeom prst="rect">
              <a:avLst/>
            </a:prstGeom>
            <a:noFill/>
            <a:ln w="15875" cap="flat" cmpd="sng">
              <a:solidFill>
                <a:srgbClr val="8383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PickMen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프로젝트 소개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구조 및 화면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수행 역할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" name="Google Shape;101;p7"/>
            <p:cNvPicPr preferRelativeResize="0"/>
            <p:nvPr/>
          </p:nvPicPr>
          <p:blipFill rotWithShape="1">
            <a:blip r:embed="rId4">
              <a:alphaModFix/>
            </a:blip>
            <a:srcRect t="15054" b="19832"/>
            <a:stretch/>
          </p:blipFill>
          <p:spPr>
            <a:xfrm>
              <a:off x="7248733" y="3008135"/>
              <a:ext cx="714375" cy="6706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" name="Google Shape;102;p7"/>
          <p:cNvGrpSpPr/>
          <p:nvPr/>
        </p:nvGrpSpPr>
        <p:grpSpPr>
          <a:xfrm>
            <a:off x="9691657" y="2633427"/>
            <a:ext cx="1844087" cy="2176888"/>
            <a:chOff x="9200929" y="2668315"/>
            <a:chExt cx="1932600" cy="2176888"/>
          </a:xfrm>
        </p:grpSpPr>
        <p:sp>
          <p:nvSpPr>
            <p:cNvPr id="103" name="Google Shape;103;p7"/>
            <p:cNvSpPr/>
            <p:nvPr/>
          </p:nvSpPr>
          <p:spPr>
            <a:xfrm>
              <a:off x="9200929" y="2668315"/>
              <a:ext cx="1932493" cy="315590"/>
            </a:xfrm>
            <a:prstGeom prst="roundRect">
              <a:avLst>
                <a:gd name="adj" fmla="val 19231"/>
              </a:avLst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9688106" y="2693553"/>
              <a:ext cx="9581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Project #</a:t>
              </a:r>
              <a:r>
                <a:rPr lang="ko-KR" sz="1200" b="1">
                  <a:solidFill>
                    <a:schemeClr val="lt1"/>
                  </a:solidFill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7"/>
            <p:cNvSpPr txBox="1"/>
            <p:nvPr/>
          </p:nvSpPr>
          <p:spPr>
            <a:xfrm>
              <a:off x="9200929" y="3585203"/>
              <a:ext cx="1932600" cy="1260000"/>
            </a:xfrm>
            <a:prstGeom prst="rect">
              <a:avLst/>
            </a:prstGeom>
            <a:noFill/>
            <a:ln w="15875" cap="flat" cmpd="sng">
              <a:solidFill>
                <a:srgbClr val="8383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학우야 배달 해줘!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프로젝트 소개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구조 및 화면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수행 역할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7"/>
            <p:cNvPicPr preferRelativeResize="0"/>
            <p:nvPr/>
          </p:nvPicPr>
          <p:blipFill rotWithShape="1">
            <a:blip r:embed="rId4">
              <a:alphaModFix/>
            </a:blip>
            <a:srcRect t="15054" b="19832"/>
            <a:stretch/>
          </p:blipFill>
          <p:spPr>
            <a:xfrm>
              <a:off x="9809987" y="3008135"/>
              <a:ext cx="714375" cy="6706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7"/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[Git] wocjf0513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492104" y="1503299"/>
            <a:ext cx="251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[Link]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GitHub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PortfolioWeb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Blog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2" name="Google Shape;112;p7"/>
          <p:cNvGrpSpPr/>
          <p:nvPr/>
        </p:nvGrpSpPr>
        <p:grpSpPr>
          <a:xfrm>
            <a:off x="3767535" y="2633427"/>
            <a:ext cx="1844087" cy="2176888"/>
            <a:chOff x="4078421" y="2668315"/>
            <a:chExt cx="1932600" cy="2176888"/>
          </a:xfrm>
        </p:grpSpPr>
        <p:sp>
          <p:nvSpPr>
            <p:cNvPr id="113" name="Google Shape;113;p7"/>
            <p:cNvSpPr/>
            <p:nvPr/>
          </p:nvSpPr>
          <p:spPr>
            <a:xfrm>
              <a:off x="4078421" y="2668315"/>
              <a:ext cx="1932600" cy="315600"/>
            </a:xfrm>
            <a:prstGeom prst="roundRect">
              <a:avLst>
                <a:gd name="adj" fmla="val 19231"/>
              </a:avLst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4565598" y="2696755"/>
              <a:ext cx="958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Project #1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"/>
            <p:cNvSpPr txBox="1"/>
            <p:nvPr/>
          </p:nvSpPr>
          <p:spPr>
            <a:xfrm>
              <a:off x="4078421" y="3585203"/>
              <a:ext cx="1932600" cy="1260000"/>
            </a:xfrm>
            <a:prstGeom prst="rect">
              <a:avLst/>
            </a:prstGeom>
            <a:noFill/>
            <a:ln w="15875" cap="flat" cmpd="sng">
              <a:solidFill>
                <a:srgbClr val="8383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/>
                <a:t>쉼표,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프로젝트 소개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시스템 구조 및 화면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수행 역할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6" name="Google Shape;116;p7"/>
            <p:cNvPicPr preferRelativeResize="0"/>
            <p:nvPr/>
          </p:nvPicPr>
          <p:blipFill rotWithShape="1">
            <a:blip r:embed="rId4">
              <a:alphaModFix/>
            </a:blip>
            <a:srcRect t="15054" b="19833"/>
            <a:stretch/>
          </p:blipFill>
          <p:spPr>
            <a:xfrm>
              <a:off x="4687479" y="3008135"/>
              <a:ext cx="714375" cy="6706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8"/>
          <p:cNvCxnSpPr/>
          <p:nvPr/>
        </p:nvCxnSpPr>
        <p:spPr>
          <a:xfrm flipH="1">
            <a:off x="7534206" y="1246155"/>
            <a:ext cx="17700" cy="2472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8"/>
          <p:cNvSpPr txBox="1"/>
          <p:nvPr/>
        </p:nvSpPr>
        <p:spPr>
          <a:xfrm>
            <a:off x="3938780" y="1322350"/>
            <a:ext cx="3624900" cy="23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b="1"/>
              <a:t>쉼표,</a:t>
            </a: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</a:rPr>
              <a:t>숙박 정보 조회/검색 및 숙박 예약 시스템</a:t>
            </a:r>
            <a:endParaRPr sz="1100">
              <a:solidFill>
                <a:schemeClr val="dk1"/>
              </a:solidFill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 b="1">
                <a:solidFill>
                  <a:schemeClr val="dk1"/>
                </a:solidFill>
              </a:rPr>
              <a:t>숙박 시설 제공 및 검색</a:t>
            </a:r>
            <a:endParaRPr sz="1100">
              <a:solidFill>
                <a:schemeClr val="dk1"/>
              </a:solidFill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 b="1">
                <a:solidFill>
                  <a:schemeClr val="dk1"/>
                </a:solidFill>
              </a:rPr>
              <a:t>가용한 숙소 정보 제공</a:t>
            </a:r>
            <a:endParaRPr sz="1100">
              <a:solidFill>
                <a:schemeClr val="dk1"/>
              </a:solidFill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 b="1">
                <a:solidFill>
                  <a:schemeClr val="dk1"/>
                </a:solidFill>
              </a:rPr>
              <a:t>온라인 예약 및 결제</a:t>
            </a:r>
            <a:endParaRPr sz="1100">
              <a:solidFill>
                <a:schemeClr val="dk1"/>
              </a:solidFill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 b="1">
                <a:solidFill>
                  <a:schemeClr val="dk1"/>
                </a:solidFill>
              </a:rPr>
              <a:t>숙박 시설 평가 제공</a:t>
            </a:r>
            <a:r>
              <a:rPr lang="ko-K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493058" y="2723409"/>
            <a:ext cx="197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[GitHub] 쉼표,</a:t>
            </a:r>
            <a:endParaRPr sz="12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534026" y="2359345"/>
            <a:ext cx="1932600" cy="31560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1021203" y="2378641"/>
            <a:ext cx="958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#</a:t>
            </a:r>
            <a:r>
              <a:rPr lang="ko-KR" sz="1200" b="1">
                <a:solidFill>
                  <a:schemeClr val="lt1"/>
                </a:solidFill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259200" y="3161489"/>
            <a:ext cx="28800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수행 역할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/>
              <a:t>CI/CD</a:t>
            </a:r>
            <a:r>
              <a:rPr lang="ko-KR" sz="1200"/>
              <a:t>를 통해서 검증된 테스트에 한해서 자동 배포할 수 있게 만들었습니다. (</a:t>
            </a:r>
            <a:r>
              <a:rPr lang="ko-KR" sz="1200" b="1"/>
              <a:t>DockerHub와 DockerFile, Docker-compose를 이용해 배포 운영 환경을 구축</a:t>
            </a:r>
            <a:r>
              <a:rPr lang="ko-KR" sz="1200"/>
              <a:t>)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숙소와 객실 조회 및 장바구니 관련 기능을 맡았습니다. 반드시 쓰일 데이터에 대해서는 N+1 문제가 발생되지 않게 </a:t>
            </a:r>
            <a:r>
              <a:rPr lang="ko-KR" sz="1200" b="1"/>
              <a:t>FetchJoin 과 Querydsl을 이용한 검색 조회 기능을 추가 구현</a:t>
            </a:r>
            <a:r>
              <a:rPr lang="ko-KR" sz="1200"/>
              <a:t>했습니다.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/>
              <a:t>Junit과 Mockito를 활용한 통합 및 유닛테스트를 작성</a:t>
            </a:r>
            <a:r>
              <a:rPr lang="ko-KR" sz="1200"/>
              <a:t>했습니다.</a:t>
            </a:r>
            <a:endParaRPr sz="1200"/>
          </a:p>
        </p:txBody>
      </p:sp>
      <p:sp>
        <p:nvSpPr>
          <p:cNvPr id="127" name="Google Shape;127;p8"/>
          <p:cNvSpPr/>
          <p:nvPr/>
        </p:nvSpPr>
        <p:spPr>
          <a:xfrm>
            <a:off x="1461247" y="907249"/>
            <a:ext cx="1192200" cy="4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493059" y="1570353"/>
            <a:ext cx="2318400" cy="66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528391" y="457201"/>
            <a:ext cx="933000" cy="88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492104" y="1503299"/>
            <a:ext cx="251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[Link]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GitHub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PortfolioWeb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Blog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1" name="Google Shape;131;p8"/>
          <p:cNvGrpSpPr/>
          <p:nvPr/>
        </p:nvGrpSpPr>
        <p:grpSpPr>
          <a:xfrm>
            <a:off x="5604880" y="4061150"/>
            <a:ext cx="5578662" cy="2050950"/>
            <a:chOff x="4176600" y="3711850"/>
            <a:chExt cx="6075650" cy="2050950"/>
          </a:xfrm>
        </p:grpSpPr>
        <p:pic>
          <p:nvPicPr>
            <p:cNvPr id="132" name="Google Shape;132;p8"/>
            <p:cNvPicPr preferRelativeResize="0"/>
            <p:nvPr/>
          </p:nvPicPr>
          <p:blipFill rotWithShape="1">
            <a:blip r:embed="rId6">
              <a:alphaModFix/>
            </a:blip>
            <a:srcRect t="2827"/>
            <a:stretch/>
          </p:blipFill>
          <p:spPr>
            <a:xfrm>
              <a:off x="4232450" y="3837700"/>
              <a:ext cx="6019800" cy="192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8"/>
            <p:cNvSpPr/>
            <p:nvPr/>
          </p:nvSpPr>
          <p:spPr>
            <a:xfrm>
              <a:off x="4176600" y="3711850"/>
              <a:ext cx="2053500" cy="109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34" name="Google Shape;134;p8"/>
          <p:cNvPicPr preferRelativeResize="0"/>
          <p:nvPr/>
        </p:nvPicPr>
        <p:blipFill rotWithShape="1">
          <a:blip r:embed="rId7">
            <a:alphaModFix/>
          </a:blip>
          <a:srcRect l="24873" r="27106"/>
          <a:stretch/>
        </p:blipFill>
        <p:spPr>
          <a:xfrm>
            <a:off x="7761500" y="1474750"/>
            <a:ext cx="1789051" cy="19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8">
            <a:alphaModFix/>
          </a:blip>
          <a:srcRect l="25398" r="21489"/>
          <a:stretch/>
        </p:blipFill>
        <p:spPr>
          <a:xfrm>
            <a:off x="9748375" y="1474750"/>
            <a:ext cx="1789050" cy="19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16098" y="3389623"/>
            <a:ext cx="2670249" cy="14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[GitHub] WebForReseller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 l="25284" t="15507" r="25578" b="10379"/>
          <a:stretch/>
        </p:blipFill>
        <p:spPr>
          <a:xfrm>
            <a:off x="8651131" y="1410995"/>
            <a:ext cx="2880000" cy="217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5">
            <a:alphaModFix/>
          </a:blip>
          <a:srcRect l="25231" t="15507" r="24783" b="11723"/>
          <a:stretch/>
        </p:blipFill>
        <p:spPr>
          <a:xfrm>
            <a:off x="8651131" y="3781839"/>
            <a:ext cx="2880000" cy="2093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“Web for Reseller”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solidIT 회사의 제품인 SpeedWorks를 이용하는 Reseller 고객들을 위한 라이센스 주문 및 관리가 가능한 웹 플랫폼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7421" y="3403188"/>
            <a:ext cx="4320000" cy="20599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9"/>
          <p:cNvCxnSpPr/>
          <p:nvPr/>
        </p:nvCxnSpPr>
        <p:spPr>
          <a:xfrm>
            <a:off x="8161506" y="1246155"/>
            <a:ext cx="0" cy="480444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9"/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#</a:t>
            </a:r>
            <a:r>
              <a:rPr lang="ko-KR" sz="1200" b="1">
                <a:solidFill>
                  <a:schemeClr val="lt1"/>
                </a:solidFill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[Git] wocjf0513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258620" y="3161489"/>
            <a:ext cx="28800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수행 역할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Framework를 이용한 웹 플랫폼의 주문, 관리 페이지와 그에 필요한</a:t>
            </a:r>
            <a:r>
              <a:rPr lang="ko-KR" sz="1200" b="1" i="0" u="none" strike="noStrike" cap="none">
                <a:solidFill>
                  <a:srgbClr val="000000"/>
                </a:solidFill>
              </a:rPr>
              <a:t> Rest API구현, JPA를 통한 DB구축 및 연동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진행했다.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이후,</a:t>
            </a:r>
            <a:r>
              <a:rPr lang="ko-KR" sz="1200" b="1" i="0" u="none" strike="noStrike" cap="none">
                <a:solidFill>
                  <a:srgbClr val="000000"/>
                </a:solidFill>
              </a:rPr>
              <a:t> AmzonEC2 서버를 통해 배포하고 Jenkins를 통해 자동 빌드가 가능하도록 설정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했다.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서비스를 시작하면서, 서버에서 나오는 </a:t>
            </a:r>
            <a:r>
              <a:rPr lang="ko-KR" sz="1200" b="1" i="0" u="none" strike="noStrike" cap="none">
                <a:solidFill>
                  <a:srgbClr val="000000"/>
                </a:solidFill>
              </a:rPr>
              <a:t>Warning과 Error를 Sentry.io로 잡아주며 지속적인 서버 관리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할 수 있게 해주었다.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492104" y="1503299"/>
            <a:ext cx="251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[Link]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GitHub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PortfolioWeb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9"/>
              </a:rPr>
              <a:t>Blog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0"/>
          <p:cNvGrpSpPr/>
          <p:nvPr/>
        </p:nvGrpSpPr>
        <p:grpSpPr>
          <a:xfrm>
            <a:off x="3662008" y="3429000"/>
            <a:ext cx="4320000" cy="2486670"/>
            <a:chOff x="3959157" y="1570353"/>
            <a:chExt cx="7297418" cy="4200525"/>
          </a:xfrm>
        </p:grpSpPr>
        <p:pic>
          <p:nvPicPr>
            <p:cNvPr id="160" name="Google Shape;160;p10"/>
            <p:cNvPicPr preferRelativeResize="0"/>
            <p:nvPr/>
          </p:nvPicPr>
          <p:blipFill rotWithShape="1">
            <a:blip r:embed="rId3">
              <a:alphaModFix/>
            </a:blip>
            <a:srcRect l="18451" r="4768"/>
            <a:stretch/>
          </p:blipFill>
          <p:spPr>
            <a:xfrm>
              <a:off x="3972578" y="1570353"/>
              <a:ext cx="7283997" cy="4200525"/>
            </a:xfrm>
            <a:prstGeom prst="rect">
              <a:avLst/>
            </a:prstGeom>
            <a:noFill/>
            <a:ln w="25400" cap="flat" cmpd="sng">
              <a:solidFill>
                <a:srgbClr val="E5F1DE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61" name="Google Shape;161;p10"/>
            <p:cNvSpPr/>
            <p:nvPr/>
          </p:nvSpPr>
          <p:spPr>
            <a:xfrm>
              <a:off x="3959157" y="3959160"/>
              <a:ext cx="291830" cy="108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2" name="Google Shape;162;p10"/>
          <p:cNvCxnSpPr/>
          <p:nvPr/>
        </p:nvCxnSpPr>
        <p:spPr>
          <a:xfrm>
            <a:off x="8161506" y="1246155"/>
            <a:ext cx="0" cy="480444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10"/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PickMen”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위치 기반 지역 선택 탭과 학교 선택 탭을 가지고 있어, 사용자가 같은 지역 내의, 같은 학우인 멘토나 멘티를 구할 수 있는 멘토멘티 매칭 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[GitHub] PickMen_App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#</a:t>
            </a:r>
            <a:r>
              <a:rPr lang="ko-KR" sz="1200" b="1">
                <a:solidFill>
                  <a:schemeClr val="lt1"/>
                </a:solidFill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259200" y="3161489"/>
            <a:ext cx="2880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수행 역할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</a:rPr>
              <a:t>Slack에 Git과 Jira를 연동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 Scrum 프로세스대로 프로젝트 진행 상황과 업무 분담, 피드백이 편리하게 협업 환경을 구축했다.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이후, J</a:t>
            </a:r>
            <a:r>
              <a:rPr lang="ko-KR" sz="1200" b="1" i="0" u="none" strike="noStrike" cap="none">
                <a:solidFill>
                  <a:srgbClr val="000000"/>
                </a:solidFill>
              </a:rPr>
              <a:t>pa를 통한 DB 구축 및 연동, REST API(로그인, 회원가입, 게시물, 채팅) 구현, Postman을 통한 유닛 테스트, AmazonEC2를 통해 배포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진행했다.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3240" y="2139574"/>
            <a:ext cx="16275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20219" y="2135764"/>
            <a:ext cx="1588163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/>
        </p:nvSpPr>
        <p:spPr>
          <a:xfrm>
            <a:off x="492104" y="1503299"/>
            <a:ext cx="251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[Link]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GitHub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PortfolioWeb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Blog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1"/>
          <p:cNvGrpSpPr/>
          <p:nvPr/>
        </p:nvGrpSpPr>
        <p:grpSpPr>
          <a:xfrm>
            <a:off x="3672813" y="3440441"/>
            <a:ext cx="4320000" cy="2401833"/>
            <a:chOff x="4280168" y="2010479"/>
            <a:chExt cx="4320000" cy="2401833"/>
          </a:xfrm>
        </p:grpSpPr>
        <p:pic>
          <p:nvPicPr>
            <p:cNvPr id="179" name="Google Shape;179;p11"/>
            <p:cNvPicPr preferRelativeResize="0"/>
            <p:nvPr/>
          </p:nvPicPr>
          <p:blipFill rotWithShape="1">
            <a:blip r:embed="rId3">
              <a:alphaModFix/>
            </a:blip>
            <a:srcRect l="20073" t="18844" r="9313" b="28838"/>
            <a:stretch/>
          </p:blipFill>
          <p:spPr>
            <a:xfrm>
              <a:off x="4280168" y="2010479"/>
              <a:ext cx="4320000" cy="2401833"/>
            </a:xfrm>
            <a:prstGeom prst="rect">
              <a:avLst/>
            </a:prstGeom>
            <a:noFill/>
            <a:ln w="25400" cap="flat" cmpd="sng">
              <a:solidFill>
                <a:srgbClr val="E5F1DE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80" name="Google Shape;180;p11"/>
            <p:cNvSpPr/>
            <p:nvPr/>
          </p:nvSpPr>
          <p:spPr>
            <a:xfrm>
              <a:off x="4280170" y="3210128"/>
              <a:ext cx="223736" cy="10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1"/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학우야 배달해줘”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학생은 수업을 들으러 학교 강의실을 찾아야 한다는 걸 통해 교내에 있는 학우가 교외 음식을 포장 주문하면, 교외에 있는 학우가 음식 배달이 가능하게 하는 플랫폼 앱</a:t>
            </a:r>
            <a:endParaRPr/>
          </a:p>
        </p:txBody>
      </p:sp>
      <p:cxnSp>
        <p:nvCxnSpPr>
          <p:cNvPr id="182" name="Google Shape;182;p11"/>
          <p:cNvCxnSpPr/>
          <p:nvPr/>
        </p:nvCxnSpPr>
        <p:spPr>
          <a:xfrm>
            <a:off x="8161506" y="1246155"/>
            <a:ext cx="0" cy="480444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3" name="Google Shape;18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2724" y="2135387"/>
            <a:ext cx="167175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2298" y="2135387"/>
            <a:ext cx="165075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#</a:t>
            </a:r>
            <a:r>
              <a:rPr lang="ko-KR" sz="1200" b="1">
                <a:solidFill>
                  <a:schemeClr val="lt1"/>
                </a:solidFill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[Git] wocjf0513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259199" y="3161489"/>
            <a:ext cx="2880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수행 역할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수업에서 배운 Git PR방식을 통해 협업을 진행했으며,</a:t>
            </a:r>
            <a:r>
              <a:rPr lang="ko-KR" sz="1200" b="1" i="0" u="none" strike="noStrike" cap="none">
                <a:solidFill>
                  <a:srgbClr val="000000"/>
                </a:solidFill>
              </a:rPr>
              <a:t> Jpa를 통한 DB 구축 및 연동, REST API (로그인, 회원가입, 게시물) 구현, Junit을 통한 유닛 테스트를 진행</a:t>
            </a: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했다.</a:t>
            </a:r>
            <a:endParaRPr/>
          </a:p>
        </p:txBody>
      </p:sp>
      <p:sp>
        <p:nvSpPr>
          <p:cNvPr id="189" name="Google Shape;189;p11"/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[GitHub] 학우야 배달해줘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493059" y="1534067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492104" y="1503299"/>
            <a:ext cx="251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[Link]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GitHub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PortfolioWeb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ko-KR" sz="105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9"/>
              </a:rPr>
              <a:t>Blog</a:t>
            </a:r>
            <a:endParaRPr sz="105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2429435" y="1364405"/>
            <a:ext cx="7333130" cy="398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2"/>
          <p:cNvCxnSpPr/>
          <p:nvPr/>
        </p:nvCxnSpPr>
        <p:spPr>
          <a:xfrm>
            <a:off x="5376672" y="4191300"/>
            <a:ext cx="132588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12"/>
          <p:cNvSpPr/>
          <p:nvPr/>
        </p:nvSpPr>
        <p:spPr>
          <a:xfrm>
            <a:off x="3991735" y="4427970"/>
            <a:ext cx="41321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심재철 지원자</a:t>
            </a:r>
            <a:endParaRPr sz="16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5219284" y="3512396"/>
            <a:ext cx="16626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12"/>
          <p:cNvCxnSpPr/>
          <p:nvPr/>
        </p:nvCxnSpPr>
        <p:spPr>
          <a:xfrm flipH="1">
            <a:off x="2563905" y="1513266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2"/>
          <p:cNvCxnSpPr/>
          <p:nvPr/>
        </p:nvCxnSpPr>
        <p:spPr>
          <a:xfrm flipH="1">
            <a:off x="8748509" y="4357530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4" name="Google Shape;204;p12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205" name="Google Shape;205;p12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06" name="Google Shape;206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12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08" name="Google Shape;208;p12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09" name="Google Shape;209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4030596" y="2787345"/>
            <a:ext cx="41321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와이드스크린</PresentationFormat>
  <Paragraphs>112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</vt:lpstr>
      <vt:lpstr>Ultra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심재철</dc:creator>
  <cp:lastModifiedBy>재철 심</cp:lastModifiedBy>
  <cp:revision>1</cp:revision>
  <dcterms:modified xsi:type="dcterms:W3CDTF">2023-12-19T04:43:43Z</dcterms:modified>
</cp:coreProperties>
</file>