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4" r:id="rId5"/>
    <p:sldId id="263" r:id="rId6"/>
    <p:sldId id="265" r:id="rId7"/>
    <p:sldId id="266" r:id="rId8"/>
  </p:sldIdLst>
  <p:sldSz cx="12192000" cy="6858000"/>
  <p:notesSz cx="6858000" cy="9144000"/>
  <p:embeddedFontLst>
    <p:embeddedFont>
      <p:font typeface="Malgun Gothic" panose="020B0503020000020004" pitchFamily="34" charset="-127"/>
      <p:regular r:id="rId10"/>
      <p:bold r:id="rId11"/>
    </p:embeddedFont>
    <p:embeddedFont>
      <p:font typeface="Malgun Gothic" panose="020B0503020000020004" pitchFamily="34" charset="-127"/>
      <p:regular r:id="rId10"/>
      <p:bold r:id="rId11"/>
    </p:embeddedFont>
    <p:embeddedFont>
      <p:font typeface="Ultra" panose="020B0604020202020204" charset="0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r7xK3h8ozp240malrxP9P7Cxa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EA1A23"/>
    <a:srgbClr val="193E61"/>
    <a:srgbClr val="E7373C"/>
    <a:srgbClr val="ED7121"/>
    <a:srgbClr val="E5F1DE"/>
    <a:srgbClr val="7F7F7F"/>
    <a:srgbClr val="1F4683"/>
    <a:srgbClr val="EAEAEA"/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DF1267-4813-4B5F-85AB-249D276E7A6A}" v="36" dt="2023-02-20T02:09:20.277"/>
    <p1510:client id="{A8883C6B-0790-4AAF-BB7C-F0A0ABAF7593}" v="4" dt="2023-05-26T06:33:29.335"/>
    <p1510:client id="{EB9D22BE-722E-474B-9482-0856246C96D5}" v="551" dt="2023-09-21T03:36:33.381"/>
    <p1510:client id="{F89C77AE-996C-41B3-B92B-B581CC232A35}" v="62" dt="2023-09-12T04:51:03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7" d="100"/>
          <a:sy n="37" d="100"/>
        </p:scale>
        <p:origin x="96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1248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07459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93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125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>
  <p:cSld name="구역 머리글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7617" y="532037"/>
            <a:ext cx="755722" cy="75572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" name="Google Shape;19;p10"/>
          <p:cNvSpPr/>
          <p:nvPr/>
        </p:nvSpPr>
        <p:spPr>
          <a:xfrm>
            <a:off x="597297" y="1556554"/>
            <a:ext cx="249552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2018 기획공방 하반기 공채</a:t>
            </a:r>
            <a:endParaRPr sz="1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rgbClr val="3F3F3F"/>
                </a:solidFill>
                <a:latin typeface="Ultra"/>
                <a:ea typeface="Ultra"/>
                <a:cs typeface="Ultra"/>
                <a:sym typeface="Ultra"/>
              </a:rPr>
              <a:t>김공방 포트폴리오</a:t>
            </a:r>
            <a:endParaRPr sz="1200">
              <a:solidFill>
                <a:srgbClr val="3F3F3F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cxnSp>
        <p:nvCxnSpPr>
          <p:cNvPr id="20" name="Google Shape;20;p10"/>
          <p:cNvCxnSpPr/>
          <p:nvPr/>
        </p:nvCxnSpPr>
        <p:spPr>
          <a:xfrm>
            <a:off x="617617" y="1441329"/>
            <a:ext cx="2032472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10"/>
          <p:cNvSpPr/>
          <p:nvPr/>
        </p:nvSpPr>
        <p:spPr>
          <a:xfrm>
            <a:off x="3361765" y="793078"/>
            <a:ext cx="8463280" cy="573980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22;p10"/>
          <p:cNvGrpSpPr/>
          <p:nvPr/>
        </p:nvGrpSpPr>
        <p:grpSpPr>
          <a:xfrm>
            <a:off x="5294317" y="0"/>
            <a:ext cx="4598177" cy="882750"/>
            <a:chOff x="5958002" y="558800"/>
            <a:chExt cx="4598177" cy="882750"/>
          </a:xfrm>
        </p:grpSpPr>
        <p:pic>
          <p:nvPicPr>
            <p:cNvPr id="23" name="Google Shape;23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580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Google Shape;24;p10"/>
            <p:cNvCxnSpPr/>
            <p:nvPr/>
          </p:nvCxnSpPr>
          <p:spPr>
            <a:xfrm>
              <a:off x="6063726" y="558800"/>
              <a:ext cx="0" cy="7321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25;p10"/>
            <p:cNvCxnSpPr/>
            <p:nvPr/>
          </p:nvCxnSpPr>
          <p:spPr>
            <a:xfrm>
              <a:off x="10432526" y="558800"/>
              <a:ext cx="0" cy="7321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26" name="Google Shape;26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32680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7" name="Google Shape;2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08380" y="965164"/>
            <a:ext cx="1106995" cy="33147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ocjf0513.github.io/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wocjf0513.tistory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hyperlink" Target="https://wocjf0513.tistory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ocjf0513.github.io/" TargetMode="External"/><Relationship Id="rId5" Type="http://schemas.openxmlformats.org/officeDocument/2006/relationships/hyperlink" Target="https://github.com/wocjf0513" TargetMode="Externa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ocjf0513.tistory.com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ocjf0513.github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github.com/08-PickMen/PickMen_App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ocjf0513.github.io/" TargetMode="External"/><Relationship Id="rId3" Type="http://schemas.openxmlformats.org/officeDocument/2006/relationships/hyperlink" Target="https://github.com/wocjf0513/WebForReseller" TargetMode="External"/><Relationship Id="rId7" Type="http://schemas.openxmlformats.org/officeDocument/2006/relationships/hyperlink" Target="https://github.com/wocjf051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hyperlink" Target="https://wocjf0513.tistory.com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ocjf0513.github.io/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github.com/wocjf0513/delivery-fellow-studen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wocjf0513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hyperlink" Target="https://wocjf0513.tistory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55" name="Google Shape;55;p1"/>
          <p:cNvCxnSpPr>
            <a:cxnSpLocks/>
          </p:cNvCxnSpPr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600" b="1" i="0" u="none" strike="noStrike" cap="none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grpSp>
        <p:nvGrpSpPr>
          <p:cNvPr id="58" name="Google Shape;58;p1"/>
          <p:cNvGrpSpPr/>
          <p:nvPr/>
        </p:nvGrpSpPr>
        <p:grpSpPr>
          <a:xfrm>
            <a:off x="4202350" y="3476083"/>
            <a:ext cx="3696510" cy="349624"/>
            <a:chOff x="5036181" y="2926746"/>
            <a:chExt cx="2478818" cy="349624"/>
          </a:xfrm>
        </p:grpSpPr>
        <p:sp>
          <p:nvSpPr>
            <p:cNvPr id="59" name="Google Shape;59;p1"/>
            <p:cNvSpPr/>
            <p:nvPr/>
          </p:nvSpPr>
          <p:spPr>
            <a:xfrm>
              <a:off x="5036181" y="2926746"/>
              <a:ext cx="2478818" cy="349624"/>
            </a:xfrm>
            <a:prstGeom prst="roundRect">
              <a:avLst>
                <a:gd name="adj" fmla="val 19231"/>
              </a:avLst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0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718120" y="2963059"/>
              <a:ext cx="11149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i="0" u="none" strike="noStrike" cap="none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endParaRPr>
            </a:p>
          </p:txBody>
        </p:sp>
      </p:grpSp>
      <p:cxnSp>
        <p:nvCxnSpPr>
          <p:cNvPr id="61" name="Google Shape;61;p1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" name="Google Shape;63;p1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64" name="Google Shape;64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5" name="Google Shape;6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67" name="Google Shape;67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8" name="Google Shape;6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신입 </a:t>
            </a:r>
            <a:r>
              <a:rPr lang="ko-KR" altLang="en-US" sz="3600" b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개발</a:t>
            </a: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 역량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</a:rPr>
              <a:t>PT</a:t>
            </a:r>
            <a:endParaRPr sz="3600" b="0" i="0" u="none" strike="noStrike" cap="none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/>
          <p:nvPr/>
        </p:nvSpPr>
        <p:spPr>
          <a:xfrm>
            <a:off x="3762591" y="2443706"/>
            <a:ext cx="575792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Education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           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2022. 2  아주대학교 소프트웨어학과 졸업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cxnSp>
        <p:nvCxnSpPr>
          <p:cNvPr id="78" name="Google Shape;78;p2"/>
          <p:cNvCxnSpPr>
            <a:cxnSpLocks/>
          </p:cNvCxnSpPr>
          <p:nvPr/>
        </p:nvCxnSpPr>
        <p:spPr>
          <a:xfrm>
            <a:off x="3762591" y="2160765"/>
            <a:ext cx="759389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" name="Google Shape;79;p2"/>
          <p:cNvCxnSpPr/>
          <p:nvPr/>
        </p:nvCxnSpPr>
        <p:spPr>
          <a:xfrm>
            <a:off x="3762591" y="2994477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0" name="Google Shape;80;p2"/>
          <p:cNvCxnSpPr/>
          <p:nvPr/>
        </p:nvCxnSpPr>
        <p:spPr>
          <a:xfrm>
            <a:off x="3762591" y="3797504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2"/>
          <p:cNvSpPr/>
          <p:nvPr/>
        </p:nvSpPr>
        <p:spPr>
          <a:xfrm>
            <a:off x="3762591" y="3250524"/>
            <a:ext cx="152031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맑은 고딕"/>
                <a:ea typeface="맑은 고딕"/>
                <a:sym typeface="Arial"/>
              </a:rPr>
              <a:t>Experiences</a:t>
            </a:r>
            <a:endParaRPr sz="1200" dirty="0">
              <a:solidFill>
                <a:srgbClr val="3F3F3F"/>
              </a:solidFill>
              <a:latin typeface="맑은 고딕"/>
              <a:ea typeface="맑은 고딕"/>
              <a:cs typeface="Ultra"/>
              <a:sym typeface="Ultra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3762591" y="4183495"/>
            <a:ext cx="104715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Projects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5281116" y="3067999"/>
            <a:ext cx="430036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2021. 7~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8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(주)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solidIT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인턴 재직</a:t>
            </a:r>
            <a:endParaRPr lang="en-US" altLang="ko-KR"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2021. 8~9 (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주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) solidIT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아르바이트 재직</a:t>
            </a:r>
          </a:p>
          <a:p>
            <a:r>
              <a:rPr lang="ko-KR" altLang="en-US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</a:rPr>
              <a:t>2023. 7~   야놀자X패스트캠퍼스 부트캠프 참여 중</a:t>
            </a:r>
          </a:p>
        </p:txBody>
      </p:sp>
      <p:sp>
        <p:nvSpPr>
          <p:cNvPr id="84" name="Google Shape;84;p2"/>
          <p:cNvSpPr/>
          <p:nvPr/>
        </p:nvSpPr>
        <p:spPr>
          <a:xfrm>
            <a:off x="5278433" y="3943093"/>
            <a:ext cx="622316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1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.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7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~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9 solidIT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의 자사제품인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SpeedWorks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의 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Reseller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를 위한 주문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,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라이선스 관리 웹 플랫폼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 </a:t>
            </a:r>
            <a:r>
              <a:rPr lang="en-US" alt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“Web for Reseller”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lvl="0"/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202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2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. 3~6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지역별</a:t>
            </a:r>
            <a:r>
              <a:rPr lang="en-US" alt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, </a:t>
            </a:r>
            <a:r>
              <a:rPr lang="ko-KR" altLang="en-US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학교별 멘토멘티 매칭 앱 </a:t>
            </a: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“</a:t>
            </a:r>
            <a:r>
              <a:rPr lang="en-US" alt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PickMen</a:t>
            </a: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” </a:t>
            </a:r>
            <a:r>
              <a:rPr lang="ko-KR" sz="1200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  <a:p>
            <a:pPr lvl="0"/>
            <a:r>
              <a:rPr lang="en-US" alt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2022</a:t>
            </a:r>
            <a:r>
              <a:rPr 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. </a:t>
            </a:r>
            <a:r>
              <a:rPr lang="en-US" alt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9</a:t>
            </a:r>
            <a:r>
              <a:rPr 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~12 </a:t>
            </a:r>
            <a:r>
              <a:rPr lang="ko-KR" altLang="en-US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학우들 간의 배달 앱 </a:t>
            </a:r>
            <a:r>
              <a:rPr lang="ko-KR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“</a:t>
            </a:r>
            <a:r>
              <a:rPr lang="ko-KR" altLang="en-US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학우야 배달 해줘</a:t>
            </a:r>
            <a:r>
              <a:rPr lang="ko-KR" sz="1200" b="1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“ </a:t>
            </a:r>
            <a:r>
              <a:rPr lang="ko-KR" sz="1200" dirty="0">
                <a:solidFill>
                  <a:srgbClr val="3F3F3F"/>
                </a:solidFill>
                <a:latin typeface="맑은 고딕"/>
                <a:ea typeface="맑은 고딕"/>
                <a:cs typeface="Ultra"/>
                <a:sym typeface="Ultra"/>
              </a:rPr>
              <a:t>개발 프로젝트 참여</a:t>
            </a:r>
            <a:endParaRPr sz="1200" dirty="0">
              <a:solidFill>
                <a:srgbClr val="3F3F3F"/>
              </a:solidFill>
              <a:latin typeface="맑은 고딕"/>
              <a:ea typeface="맑은 고딕"/>
              <a:cs typeface="Ultra"/>
              <a:sym typeface="Ultra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8" name="Google Shape;88;p2"/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3604866" y="1373400"/>
            <a:ext cx="15079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600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Profile</a:t>
            </a:r>
            <a:endParaRPr sz="3600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91" name="Google Shape;91;p2"/>
          <p:cNvCxnSpPr/>
          <p:nvPr/>
        </p:nvCxnSpPr>
        <p:spPr>
          <a:xfrm>
            <a:off x="3771557" y="4882983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2"/>
          <p:cNvSpPr/>
          <p:nvPr/>
        </p:nvSpPr>
        <p:spPr>
          <a:xfrm>
            <a:off x="3762591" y="5335847"/>
            <a:ext cx="80797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Skills</a:t>
            </a:r>
            <a:endParaRPr sz="1200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578988" y="3146918"/>
            <a:ext cx="241150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dirty="0">
                <a:solidFill>
                  <a:srgbClr val="3F3F3F"/>
                </a:solidFill>
                <a:latin typeface="+mn-ea"/>
                <a:ea typeface="+mn-ea"/>
              </a:rPr>
              <a:t>심재철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(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Sim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</a:rPr>
              <a:t>Jae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 </a:t>
            </a:r>
            <a:r>
              <a:rPr lang="en-US" alt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Cheol</a:t>
            </a:r>
            <a:r>
              <a:rPr lang="ko-KR" sz="1600" b="1" dirty="0">
                <a:solidFill>
                  <a:srgbClr val="3F3F3F"/>
                </a:solidFill>
                <a:latin typeface="+mn-ea"/>
                <a:ea typeface="+mn-ea"/>
                <a:sym typeface="Arial"/>
              </a:rPr>
              <a:t>)</a:t>
            </a:r>
            <a:endParaRPr b="1" dirty="0">
              <a:latin typeface="+mn-ea"/>
              <a:ea typeface="+mn-ea"/>
            </a:endParaRPr>
          </a:p>
        </p:txBody>
      </p:sp>
      <p:cxnSp>
        <p:nvCxnSpPr>
          <p:cNvPr id="98" name="Google Shape;98;p2"/>
          <p:cNvCxnSpPr/>
          <p:nvPr/>
        </p:nvCxnSpPr>
        <p:spPr>
          <a:xfrm>
            <a:off x="3807416" y="6093220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" name="그림 26" descr="사람, 정장, 하늘, 남자이(가) 표시된 사진&#10;&#10;자동 생성된 설명">
            <a:extLst>
              <a:ext uri="{FF2B5EF4-FFF2-40B4-BE49-F238E27FC236}">
                <a16:creationId xmlns:a16="http://schemas.microsoft.com/office/drawing/2014/main" id="{AF55FE61-774D-4760-B8C3-779091799F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98" b="18844"/>
          <a:stretch/>
        </p:blipFill>
        <p:spPr>
          <a:xfrm>
            <a:off x="528390" y="3562142"/>
            <a:ext cx="2512700" cy="2514600"/>
          </a:xfrm>
          <a:prstGeom prst="rect">
            <a:avLst/>
          </a:prstGeom>
        </p:spPr>
      </p:pic>
      <p:sp>
        <p:nvSpPr>
          <p:cNvPr id="30" name="Google Shape;88;p2">
            <a:extLst>
              <a:ext uri="{FF2B5EF4-FFF2-40B4-BE49-F238E27FC236}">
                <a16:creationId xmlns:a16="http://schemas.microsoft.com/office/drawing/2014/main" id="{A183F962-6D01-4746-9F7F-4E30D0B54EA5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83BCCA-77B4-4777-B8F2-4235B5FD68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446"/>
          <a:stretch/>
        </p:blipFill>
        <p:spPr>
          <a:xfrm>
            <a:off x="5278433" y="4987670"/>
            <a:ext cx="641488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2B3DAC-729E-4853-90F0-B78F5BABC29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517" b="9354"/>
          <a:stretch/>
        </p:blipFill>
        <p:spPr>
          <a:xfrm>
            <a:off x="6629116" y="4991918"/>
            <a:ext cx="802182" cy="720000"/>
          </a:xfrm>
          <a:prstGeom prst="rect">
            <a:avLst/>
          </a:prstGeom>
        </p:spPr>
      </p:pic>
      <p:pic>
        <p:nvPicPr>
          <p:cNvPr id="1032" name="Picture 8" descr="Download MySQL Logo in SVG Vector or PNG File Format - Logo.wine">
            <a:extLst>
              <a:ext uri="{FF2B5EF4-FFF2-40B4-BE49-F238E27FC236}">
                <a16:creationId xmlns:a16="http://schemas.microsoft.com/office/drawing/2014/main" id="{A5FBC6A2-EC6C-4952-BB8B-5CA1FC473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3685" y="4932121"/>
            <a:ext cx="16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아틀리시안 지라와 지라 플러그인 - Jira">
            <a:extLst>
              <a:ext uri="{FF2B5EF4-FFF2-40B4-BE49-F238E27FC236}">
                <a16:creationId xmlns:a16="http://schemas.microsoft.com/office/drawing/2014/main" id="{79265DF5-F0F0-41D1-9F54-2CBCDF4FA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4" r="59592" b="6371"/>
          <a:stretch/>
        </p:blipFill>
        <p:spPr bwMode="auto">
          <a:xfrm>
            <a:off x="8140493" y="4987670"/>
            <a:ext cx="83399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6FE49C-5AE7-4456-A06D-7E621ECFD956}"/>
              </a:ext>
            </a:extLst>
          </p:cNvPr>
          <p:cNvSpPr txBox="1"/>
          <p:nvPr/>
        </p:nvSpPr>
        <p:spPr>
          <a:xfrm>
            <a:off x="5282906" y="5727161"/>
            <a:ext cx="635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E93638"/>
                </a:solidFill>
                <a:latin typeface="+mn-ea"/>
                <a:ea typeface="+mn-ea"/>
              </a:rPr>
              <a:t>JAVA</a:t>
            </a:r>
            <a:endParaRPr lang="ko-KR" altLang="en-US" b="1" dirty="0">
              <a:solidFill>
                <a:srgbClr val="E93638"/>
              </a:solidFill>
              <a:latin typeface="+mn-ea"/>
              <a:ea typeface="+mn-e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888C48-193D-429D-9963-D7EAA8512F04}"/>
              </a:ext>
            </a:extLst>
          </p:cNvPr>
          <p:cNvSpPr txBox="1"/>
          <p:nvPr/>
        </p:nvSpPr>
        <p:spPr>
          <a:xfrm>
            <a:off x="6480282" y="5727161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6ABC4D"/>
                </a:solidFill>
                <a:latin typeface="+mn-ea"/>
                <a:ea typeface="+mn-ea"/>
              </a:rPr>
              <a:t>SpringBoot</a:t>
            </a:r>
            <a:endParaRPr lang="ko-KR" altLang="en-US" b="1" dirty="0">
              <a:solidFill>
                <a:srgbClr val="6ABC4D"/>
              </a:solidFill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F782FE-9443-403C-86C0-0CABD4DE885F}"/>
              </a:ext>
            </a:extLst>
          </p:cNvPr>
          <p:cNvSpPr txBox="1"/>
          <p:nvPr/>
        </p:nvSpPr>
        <p:spPr>
          <a:xfrm>
            <a:off x="8247479" y="5727161"/>
            <a:ext cx="479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2684FF"/>
                </a:solidFill>
                <a:latin typeface="+mn-ea"/>
                <a:ea typeface="+mn-ea"/>
              </a:rPr>
              <a:t>Jira</a:t>
            </a:r>
            <a:endParaRPr lang="ko-KR" altLang="en-US" b="1" dirty="0">
              <a:solidFill>
                <a:srgbClr val="2684FF"/>
              </a:solidFill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8ABF48-81ED-C9FC-AE97-A57CA4CDB1E9}"/>
              </a:ext>
            </a:extLst>
          </p:cNvPr>
          <p:cNvSpPr txBox="1"/>
          <p:nvPr/>
        </p:nvSpPr>
        <p:spPr>
          <a:xfrm>
            <a:off x="492104" y="1503299"/>
            <a:ext cx="251270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b="1" dirty="0">
                <a:latin typeface="맑은 고딕"/>
                <a:ea typeface="맑은 고딕"/>
              </a:rPr>
              <a:t>[Link]</a:t>
            </a: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8"/>
              </a:rPr>
              <a:t>GitHub</a:t>
            </a:r>
            <a:endParaRPr lang="en-US" altLang="ko-KR" sz="1050" u="sng" dirty="0">
              <a:latin typeface="맑은 고딕"/>
              <a:ea typeface="맑은 고딕"/>
            </a:endParaRP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8"/>
              </a:rPr>
              <a:t>PortfolioWeb</a:t>
            </a:r>
            <a:endParaRPr lang="en-US" altLang="ko-KR" sz="1050" u="sng" dirty="0">
              <a:latin typeface="맑은 고딕"/>
              <a:ea typeface="맑은 고딕"/>
            </a:endParaRP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9"/>
              </a:rPr>
              <a:t>Blog</a:t>
            </a:r>
            <a:endParaRPr lang="en-US" altLang="ko-KR" sz="1050" u="sng" dirty="0"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3"/>
          <p:cNvCxnSpPr/>
          <p:nvPr/>
        </p:nvCxnSpPr>
        <p:spPr>
          <a:xfrm>
            <a:off x="3796456" y="1828801"/>
            <a:ext cx="7593898" cy="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7" name="Google Shape;12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7372" y="1148590"/>
            <a:ext cx="993734" cy="57917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04;p3">
            <a:extLst>
              <a:ext uri="{FF2B5EF4-FFF2-40B4-BE49-F238E27FC236}">
                <a16:creationId xmlns:a16="http://schemas.microsoft.com/office/drawing/2014/main" id="{A3272428-6259-4EB1-9687-C7C4D52BC91C}"/>
              </a:ext>
            </a:extLst>
          </p:cNvPr>
          <p:cNvSpPr/>
          <p:nvPr/>
        </p:nvSpPr>
        <p:spPr>
          <a:xfrm>
            <a:off x="4078421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6" name="Google Shape;105;p3">
            <a:extLst>
              <a:ext uri="{FF2B5EF4-FFF2-40B4-BE49-F238E27FC236}">
                <a16:creationId xmlns:a16="http://schemas.microsoft.com/office/drawing/2014/main" id="{558DE6BC-C4D5-4DF6-9C10-64358CFF5856}"/>
              </a:ext>
            </a:extLst>
          </p:cNvPr>
          <p:cNvSpPr/>
          <p:nvPr/>
        </p:nvSpPr>
        <p:spPr>
          <a:xfrm>
            <a:off x="4565598" y="2696755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2170D7-9661-4882-A736-CD432351116F}"/>
              </a:ext>
            </a:extLst>
          </p:cNvPr>
          <p:cNvSpPr txBox="1"/>
          <p:nvPr/>
        </p:nvSpPr>
        <p:spPr>
          <a:xfrm>
            <a:off x="4078421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Web for Reseller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A3FD8AA0-1B78-43AE-BA50-5B5AF82FF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4687479" y="3008135"/>
            <a:ext cx="714375" cy="670647"/>
          </a:xfrm>
          <a:prstGeom prst="rect">
            <a:avLst/>
          </a:prstGeom>
        </p:spPr>
      </p:pic>
      <p:sp>
        <p:nvSpPr>
          <p:cNvPr id="60" name="Google Shape;104;p3">
            <a:extLst>
              <a:ext uri="{FF2B5EF4-FFF2-40B4-BE49-F238E27FC236}">
                <a16:creationId xmlns:a16="http://schemas.microsoft.com/office/drawing/2014/main" id="{D4627A6D-44E3-435B-B6E8-F87FF4CF8401}"/>
              </a:ext>
            </a:extLst>
          </p:cNvPr>
          <p:cNvSpPr/>
          <p:nvPr/>
        </p:nvSpPr>
        <p:spPr>
          <a:xfrm>
            <a:off x="6639675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1" name="Google Shape;105;p3">
            <a:extLst>
              <a:ext uri="{FF2B5EF4-FFF2-40B4-BE49-F238E27FC236}">
                <a16:creationId xmlns:a16="http://schemas.microsoft.com/office/drawing/2014/main" id="{79D30847-01B5-468C-8046-31562DB53B1D}"/>
              </a:ext>
            </a:extLst>
          </p:cNvPr>
          <p:cNvSpPr/>
          <p:nvPr/>
        </p:nvSpPr>
        <p:spPr>
          <a:xfrm>
            <a:off x="7126851" y="2693553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0E50E55-D3A6-4DF8-A25F-3806DDC67454}"/>
              </a:ext>
            </a:extLst>
          </p:cNvPr>
          <p:cNvSpPr txBox="1"/>
          <p:nvPr/>
        </p:nvSpPr>
        <p:spPr>
          <a:xfrm>
            <a:off x="6639675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PickMen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9ADA99E-65AA-49A9-A4DE-571FF6472D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7248733" y="3008135"/>
            <a:ext cx="714375" cy="670647"/>
          </a:xfrm>
          <a:prstGeom prst="rect">
            <a:avLst/>
          </a:prstGeom>
        </p:spPr>
      </p:pic>
      <p:sp>
        <p:nvSpPr>
          <p:cNvPr id="65" name="Google Shape;104;p3">
            <a:extLst>
              <a:ext uri="{FF2B5EF4-FFF2-40B4-BE49-F238E27FC236}">
                <a16:creationId xmlns:a16="http://schemas.microsoft.com/office/drawing/2014/main" id="{C064B8AE-A323-44AA-A22D-972CD1F96C41}"/>
              </a:ext>
            </a:extLst>
          </p:cNvPr>
          <p:cNvSpPr/>
          <p:nvPr/>
        </p:nvSpPr>
        <p:spPr>
          <a:xfrm>
            <a:off x="9200929" y="266831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6" name="Google Shape;105;p3">
            <a:extLst>
              <a:ext uri="{FF2B5EF4-FFF2-40B4-BE49-F238E27FC236}">
                <a16:creationId xmlns:a16="http://schemas.microsoft.com/office/drawing/2014/main" id="{1B3DC0A0-F33F-4B7E-BAE8-99C5CBA2FB43}"/>
              </a:ext>
            </a:extLst>
          </p:cNvPr>
          <p:cNvSpPr/>
          <p:nvPr/>
        </p:nvSpPr>
        <p:spPr>
          <a:xfrm>
            <a:off x="9688106" y="2693553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38CBD7B-7803-4D40-9DC3-39B6CC14E628}"/>
              </a:ext>
            </a:extLst>
          </p:cNvPr>
          <p:cNvSpPr txBox="1"/>
          <p:nvPr/>
        </p:nvSpPr>
        <p:spPr>
          <a:xfrm>
            <a:off x="9200929" y="3585203"/>
            <a:ext cx="1932493" cy="1260000"/>
          </a:xfrm>
          <a:prstGeom prst="rect">
            <a:avLst/>
          </a:prstGeom>
          <a:noFill/>
          <a:ln w="15875">
            <a:solidFill>
              <a:srgbClr val="838383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b="1" dirty="0">
                <a:latin typeface="+mn-ea"/>
                <a:ea typeface="+mn-ea"/>
              </a:rPr>
              <a:t>학우야 배달 해줘</a:t>
            </a:r>
            <a:r>
              <a:rPr lang="en-US" altLang="ko-KR" b="1" dirty="0"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dirty="0">
                <a:latin typeface="+mn-ea"/>
                <a:ea typeface="+mn-ea"/>
              </a:rPr>
              <a:t>프로젝트 소개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시스템 구조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및 화면</a:t>
            </a:r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수행 역할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EFF6C791-F0F5-4AB0-926A-D3C7A4109A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054" b="19833"/>
          <a:stretch/>
        </p:blipFill>
        <p:spPr>
          <a:xfrm>
            <a:off x="9809987" y="3008135"/>
            <a:ext cx="714375" cy="670647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BB64350-C3A9-4020-804B-88828E8B6FCF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5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10" name="Google Shape;86;p2">
            <a:extLst>
              <a:ext uri="{FF2B5EF4-FFF2-40B4-BE49-F238E27FC236}">
                <a16:creationId xmlns:a16="http://schemas.microsoft.com/office/drawing/2014/main" id="{DC3CB337-4F9B-BA87-F0FF-98895BD60F9E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1" name="Google Shape;88;p2">
            <a:extLst>
              <a:ext uri="{FF2B5EF4-FFF2-40B4-BE49-F238E27FC236}">
                <a16:creationId xmlns:a16="http://schemas.microsoft.com/office/drawing/2014/main" id="{DBAA6997-F6CF-2025-22E5-6082CC54B618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3" name="Google Shape;88;p2">
            <a:extLst>
              <a:ext uri="{FF2B5EF4-FFF2-40B4-BE49-F238E27FC236}">
                <a16:creationId xmlns:a16="http://schemas.microsoft.com/office/drawing/2014/main" id="{85213124-0A04-B5E5-9AA0-BAD26EBCD066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1834C-7164-98AE-8143-8F76720BE09E}"/>
              </a:ext>
            </a:extLst>
          </p:cNvPr>
          <p:cNvSpPr txBox="1"/>
          <p:nvPr/>
        </p:nvSpPr>
        <p:spPr>
          <a:xfrm>
            <a:off x="492104" y="1503299"/>
            <a:ext cx="251270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b="1" dirty="0">
                <a:latin typeface="맑은 고딕"/>
                <a:ea typeface="맑은 고딕"/>
              </a:rPr>
              <a:t>[Link]</a:t>
            </a: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6"/>
              </a:rPr>
              <a:t>GitHub</a:t>
            </a:r>
            <a:endParaRPr lang="en-US" altLang="ko-KR" sz="1050" u="sng" dirty="0">
              <a:latin typeface="맑은 고딕"/>
              <a:ea typeface="맑은 고딕"/>
            </a:endParaRP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6"/>
              </a:rPr>
              <a:t>PortfolioWeb</a:t>
            </a:r>
            <a:endParaRPr lang="en-US" altLang="ko-KR" sz="1050" u="sng" dirty="0">
              <a:latin typeface="맑은 고딕"/>
              <a:ea typeface="맑은 고딕"/>
            </a:endParaRP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7"/>
              </a:rPr>
              <a:t>Blog</a:t>
            </a:r>
            <a:endParaRPr lang="en-US" altLang="ko-KR" sz="1050" u="sng" dirty="0">
              <a:latin typeface="맑은 고딕"/>
              <a:ea typeface="맑은 고딕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651C6528-689D-4F5B-98DC-E349B8BB3822}"/>
              </a:ext>
            </a:extLst>
          </p:cNvPr>
          <p:cNvGrpSpPr>
            <a:grpSpLocks noChangeAspect="1"/>
          </p:cNvGrpSpPr>
          <p:nvPr/>
        </p:nvGrpSpPr>
        <p:grpSpPr>
          <a:xfrm>
            <a:off x="3662008" y="3429000"/>
            <a:ext cx="4320000" cy="2486670"/>
            <a:chOff x="3959157" y="1570353"/>
            <a:chExt cx="7297418" cy="420052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93415FA-D84A-443B-8CBB-1B14886F5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8451" r="4769"/>
            <a:stretch/>
          </p:blipFill>
          <p:spPr>
            <a:xfrm>
              <a:off x="3972578" y="1570353"/>
              <a:ext cx="7283997" cy="4200525"/>
            </a:xfrm>
            <a:prstGeom prst="rect">
              <a:avLst/>
            </a:prstGeom>
            <a:ln w="25400">
              <a:solidFill>
                <a:srgbClr val="E5F1DE"/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93208C3-4AEB-4A59-ABBA-E76CC75341D1}"/>
                </a:ext>
              </a:extLst>
            </p:cNvPr>
            <p:cNvSpPr/>
            <p:nvPr/>
          </p:nvSpPr>
          <p:spPr>
            <a:xfrm>
              <a:off x="3959157" y="3959160"/>
              <a:ext cx="291830" cy="108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9254751-BFCC-4D0E-9B16-D28ECD95A116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E610292-6BE8-42B4-A667-EF421DCD9672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en-US" altLang="ko-KR" b="1" dirty="0">
                <a:latin typeface="+mn-ea"/>
                <a:ea typeface="+mn-ea"/>
              </a:rPr>
              <a:t>PickMen”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위치 기반 지역 선택 탭과 학교 선택 탭을 가지고 있어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사용자가 같은 지역 내의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같은 학우인 멘토나 멘티를 구할 수 있는 멘토멘티 매칭 앱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EF9A7F-D079-41A1-B8C4-0F7145300CB5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dirty="0">
                <a:latin typeface="맑은 고딕"/>
                <a:ea typeface="맑은 고딕"/>
                <a:hlinkClick r:id="rId4"/>
              </a:rPr>
              <a:t>[GitHub] PickMen_App</a:t>
            </a:r>
            <a:endParaRPr lang="ko-KR" altLang="en-US" sz="1200" dirty="0">
              <a:latin typeface="맑은 고딕"/>
              <a:ea typeface="맑은 고딕"/>
            </a:endParaRPr>
          </a:p>
        </p:txBody>
      </p:sp>
      <p:sp>
        <p:nvSpPr>
          <p:cNvPr id="49" name="Google Shape;104;p3">
            <a:extLst>
              <a:ext uri="{FF2B5EF4-FFF2-40B4-BE49-F238E27FC236}">
                <a16:creationId xmlns:a16="http://schemas.microsoft.com/office/drawing/2014/main" id="{6EC0A27F-CA5A-4A5B-ACA2-0870FC94E60A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0" name="Google Shape;105;p3">
            <a:extLst>
              <a:ext uri="{FF2B5EF4-FFF2-40B4-BE49-F238E27FC236}">
                <a16:creationId xmlns:a16="http://schemas.microsoft.com/office/drawing/2014/main" id="{3C402398-EE46-4B40-96C2-337409127BF1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2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7B354FA-2447-4528-BFFA-576E4BA81DB1}"/>
              </a:ext>
            </a:extLst>
          </p:cNvPr>
          <p:cNvSpPr txBox="1"/>
          <p:nvPr/>
        </p:nvSpPr>
        <p:spPr>
          <a:xfrm>
            <a:off x="259200" y="3161489"/>
            <a:ext cx="2880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 dirty="0">
                <a:latin typeface="+mn-ea"/>
                <a:ea typeface="+mn-ea"/>
              </a:rPr>
              <a:t>Slack</a:t>
            </a:r>
            <a:r>
              <a:rPr lang="ko-KR" altLang="en-US" sz="1200" dirty="0">
                <a:latin typeface="+mn-ea"/>
                <a:ea typeface="+mn-ea"/>
              </a:rPr>
              <a:t>에 </a:t>
            </a:r>
            <a:r>
              <a:rPr lang="en-US" altLang="ko-KR" sz="1200" dirty="0">
                <a:latin typeface="+mn-ea"/>
                <a:ea typeface="+mn-ea"/>
              </a:rPr>
              <a:t>Git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Jira</a:t>
            </a:r>
            <a:r>
              <a:rPr lang="ko-KR" altLang="en-US" sz="1200" dirty="0">
                <a:latin typeface="+mn-ea"/>
                <a:ea typeface="+mn-ea"/>
              </a:rPr>
              <a:t>를 연동해 </a:t>
            </a:r>
            <a:r>
              <a:rPr lang="en-US" altLang="ko-KR" sz="1200" dirty="0">
                <a:latin typeface="+mn-ea"/>
                <a:ea typeface="+mn-ea"/>
              </a:rPr>
              <a:t>Scrum </a:t>
            </a:r>
            <a:r>
              <a:rPr lang="ko-KR" altLang="en-US" sz="1200" dirty="0">
                <a:latin typeface="+mn-ea"/>
                <a:ea typeface="+mn-ea"/>
              </a:rPr>
              <a:t>프로세스대로 프로젝트 진행 상황과 업무 분담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피드백이 편리하게 협업 환경을 구축했다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endParaRPr lang="en-US" altLang="ko-KR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이후</a:t>
            </a:r>
            <a:r>
              <a:rPr lang="en-US" altLang="ko-KR" sz="1200" dirty="0">
                <a:latin typeface="+mn-ea"/>
                <a:ea typeface="+mn-ea"/>
              </a:rPr>
              <a:t>, 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 </a:t>
            </a:r>
            <a:r>
              <a:rPr lang="ko-KR" altLang="en-US" sz="1200" dirty="0">
                <a:latin typeface="+mn-ea"/>
                <a:ea typeface="+mn-ea"/>
              </a:rPr>
              <a:t>구축 및 연동</a:t>
            </a:r>
            <a:r>
              <a:rPr lang="en-US" altLang="ko-KR" sz="1200" dirty="0">
                <a:latin typeface="+mn-ea"/>
                <a:ea typeface="+mn-ea"/>
              </a:rPr>
              <a:t>, REST API(</a:t>
            </a:r>
            <a:r>
              <a:rPr lang="ko-KR" altLang="en-US" sz="1200" dirty="0">
                <a:latin typeface="+mn-ea"/>
                <a:ea typeface="+mn-ea"/>
              </a:rPr>
              <a:t>로그인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회원가입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게시물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채팅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Postman</a:t>
            </a:r>
            <a:r>
              <a:rPr lang="ko-KR" altLang="en-US" sz="1200" dirty="0">
                <a:latin typeface="+mn-ea"/>
                <a:ea typeface="+mn-ea"/>
              </a:rPr>
              <a:t>을 </a:t>
            </a:r>
            <a:r>
              <a:rPr lang="ko-KR" altLang="en-US" sz="1200">
                <a:latin typeface="+mn-ea"/>
                <a:ea typeface="+mn-ea"/>
              </a:rPr>
              <a:t>통한 유닛 테스트</a:t>
            </a:r>
            <a:r>
              <a:rPr lang="en-US" altLang="ko-KR" sz="1200" dirty="0">
                <a:latin typeface="+mn-ea"/>
                <a:ea typeface="+mn-ea"/>
              </a:rPr>
              <a:t>, AmazonEC2</a:t>
            </a:r>
            <a:r>
              <a:rPr lang="ko-KR" altLang="en-US" sz="1200" dirty="0">
                <a:latin typeface="+mn-ea"/>
                <a:ea typeface="+mn-ea"/>
              </a:rPr>
              <a:t>를 통해 배포를 진행했다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2" name="Google Shape;86;p2">
            <a:extLst>
              <a:ext uri="{FF2B5EF4-FFF2-40B4-BE49-F238E27FC236}">
                <a16:creationId xmlns:a16="http://schemas.microsoft.com/office/drawing/2014/main" id="{F1FAABE7-2C60-A00B-6F10-54B470967CD9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3" name="Google Shape;88;p2">
            <a:extLst>
              <a:ext uri="{FF2B5EF4-FFF2-40B4-BE49-F238E27FC236}">
                <a16:creationId xmlns:a16="http://schemas.microsoft.com/office/drawing/2014/main" id="{DEB506EA-FBEB-809F-FD31-CADC8EBD0EB6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" name="Google Shape;88;p2">
            <a:extLst>
              <a:ext uri="{FF2B5EF4-FFF2-40B4-BE49-F238E27FC236}">
                <a16:creationId xmlns:a16="http://schemas.microsoft.com/office/drawing/2014/main" id="{AA9D4380-35AA-6B64-DF97-37A7E94C203F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BE9F3A-045E-1CEC-B09A-4D5AF445D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240" y="2139574"/>
            <a:ext cx="1627500" cy="324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EC8CF0C-9504-BDFF-2410-266552E96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0219" y="2135764"/>
            <a:ext cx="1588163" cy="324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14BF73-E02E-931B-AE12-52DA33F2A7F1}"/>
              </a:ext>
            </a:extLst>
          </p:cNvPr>
          <p:cNvSpPr txBox="1"/>
          <p:nvPr/>
        </p:nvSpPr>
        <p:spPr>
          <a:xfrm>
            <a:off x="492104" y="1503299"/>
            <a:ext cx="251270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b="1" dirty="0">
                <a:latin typeface="맑은 고딕"/>
                <a:ea typeface="맑은 고딕"/>
              </a:rPr>
              <a:t>[Link]</a:t>
            </a: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7"/>
              </a:rPr>
              <a:t>GitHub</a:t>
            </a:r>
            <a:endParaRPr lang="en-US" altLang="ko-KR" sz="1050" u="sng" dirty="0">
              <a:latin typeface="맑은 고딕"/>
              <a:ea typeface="맑은 고딕"/>
            </a:endParaRP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7"/>
              </a:rPr>
              <a:t>PortfolioWeb</a:t>
            </a:r>
            <a:endParaRPr lang="en-US" altLang="ko-KR" sz="1050" u="sng" dirty="0">
              <a:latin typeface="맑은 고딕"/>
              <a:ea typeface="맑은 고딕"/>
            </a:endParaRP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8"/>
              </a:rPr>
              <a:t>Blog</a:t>
            </a:r>
            <a:endParaRPr lang="en-US" altLang="ko-KR" sz="1050" u="sng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1927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D3ABE-B7A8-4B6D-9BBD-317839D75EDB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dirty="0">
                <a:solidFill>
                  <a:srgbClr val="0563C1"/>
                </a:solidFill>
                <a:latin typeface="맑은 고딕"/>
                <a:ea typeface="맑은 고딕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[GitHub] WebForReseller</a:t>
            </a:r>
            <a:endParaRPr lang="ko-KR" altLang="en-US" sz="1200" dirty="0">
              <a:latin typeface="맑은 고딕"/>
              <a:ea typeface="맑은 고딕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823AD8C-2B21-46FB-9523-5FC4A3904E1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285" t="15507" r="25579" b="10380"/>
          <a:stretch/>
        </p:blipFill>
        <p:spPr>
          <a:xfrm>
            <a:off x="8651131" y="1410995"/>
            <a:ext cx="2880000" cy="217347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6F0C977E-EC84-4E61-A02A-0D5B57AA6A0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232" t="15507" r="24784" b="11723"/>
          <a:stretch/>
        </p:blipFill>
        <p:spPr>
          <a:xfrm>
            <a:off x="8651131" y="3781839"/>
            <a:ext cx="2880000" cy="2093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33A15-C5DE-4736-A274-46CAF52B7783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  <a:ea typeface="+mn-ea"/>
              </a:rPr>
              <a:t>“Web for Reseller”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en-US" altLang="ko-KR" dirty="0">
                <a:latin typeface="+mn-ea"/>
                <a:ea typeface="+mn-ea"/>
              </a:rPr>
              <a:t>solidIT </a:t>
            </a:r>
            <a:r>
              <a:rPr lang="ko-KR" altLang="en-US" dirty="0">
                <a:latin typeface="+mn-ea"/>
                <a:ea typeface="+mn-ea"/>
              </a:rPr>
              <a:t>회사의 제품인 </a:t>
            </a:r>
            <a:r>
              <a:rPr lang="en-US" altLang="ko-KR" dirty="0">
                <a:latin typeface="+mn-ea"/>
                <a:ea typeface="+mn-ea"/>
              </a:rPr>
              <a:t>SpeedWorks</a:t>
            </a:r>
            <a:r>
              <a:rPr lang="ko-KR" altLang="en-US" dirty="0">
                <a:latin typeface="+mn-ea"/>
                <a:ea typeface="+mn-ea"/>
              </a:rPr>
              <a:t>를 이용하는 </a:t>
            </a:r>
            <a:r>
              <a:rPr lang="en-US" altLang="ko-KR" dirty="0">
                <a:latin typeface="+mn-ea"/>
                <a:ea typeface="+mn-ea"/>
              </a:rPr>
              <a:t>Reseller</a:t>
            </a:r>
            <a:r>
              <a:rPr lang="ko-KR" altLang="en-US" dirty="0">
                <a:latin typeface="+mn-ea"/>
                <a:ea typeface="+mn-ea"/>
              </a:rPr>
              <a:t> 고객들을 위한 라이센스 주문 및 관리가 가능한 웹 플랫폼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34D314-43CF-488B-9F57-08087A7E8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421" y="3403188"/>
            <a:ext cx="4320000" cy="2059986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6810AF6-33F7-46AC-A440-4715DA9BFAE6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104;p3">
            <a:extLst>
              <a:ext uri="{FF2B5EF4-FFF2-40B4-BE49-F238E27FC236}">
                <a16:creationId xmlns:a16="http://schemas.microsoft.com/office/drawing/2014/main" id="{5382E435-CE38-4776-BF83-712CE4C128C4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4" name="Google Shape;105;p3">
            <a:extLst>
              <a:ext uri="{FF2B5EF4-FFF2-40B4-BE49-F238E27FC236}">
                <a16:creationId xmlns:a16="http://schemas.microsoft.com/office/drawing/2014/main" id="{D68E1ADC-1435-4BE2-8637-C724D05758FC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cs typeface="Arial"/>
                <a:sym typeface="Arial"/>
              </a:rPr>
              <a:t>Project #1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6B49FF-FF78-41AC-B6FB-68D497ED0371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7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402BA1-1126-4212-B325-4D4986A3BDE1}"/>
              </a:ext>
            </a:extLst>
          </p:cNvPr>
          <p:cNvSpPr txBox="1"/>
          <p:nvPr/>
        </p:nvSpPr>
        <p:spPr>
          <a:xfrm>
            <a:off x="258620" y="3161489"/>
            <a:ext cx="2880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en-US" altLang="ko-KR" sz="1200">
                <a:latin typeface="+mn-ea"/>
                <a:ea typeface="+mn-ea"/>
              </a:rPr>
              <a:t>Spring Framework</a:t>
            </a:r>
            <a:r>
              <a:rPr lang="ko-KR" altLang="en-US" sz="1200" dirty="0">
                <a:latin typeface="+mn-ea"/>
                <a:ea typeface="+mn-ea"/>
              </a:rPr>
              <a:t>를 이용한 웹 플랫폼의 주문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관리 페이지와 그에 필요한 </a:t>
            </a:r>
            <a:r>
              <a:rPr lang="en-US" altLang="ko-KR" sz="1200" dirty="0">
                <a:latin typeface="+mn-ea"/>
                <a:ea typeface="+mn-ea"/>
              </a:rPr>
              <a:t>Rest API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</a:t>
            </a:r>
            <a:r>
              <a:rPr lang="ko-KR" altLang="en-US" sz="1200" dirty="0">
                <a:latin typeface="+mn-ea"/>
                <a:ea typeface="+mn-ea"/>
              </a:rPr>
              <a:t>구축 및 연동을 진행했다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ko-KR" altLang="en-US" sz="1200" dirty="0">
                <a:latin typeface="+mn-ea"/>
                <a:ea typeface="+mn-ea"/>
              </a:rPr>
              <a:t>이후</a:t>
            </a:r>
            <a:r>
              <a:rPr lang="en-US" altLang="ko-KR" sz="1200" dirty="0">
                <a:latin typeface="+mn-ea"/>
                <a:ea typeface="+mn-ea"/>
              </a:rPr>
              <a:t>, AmzonEC2 </a:t>
            </a:r>
            <a:r>
              <a:rPr lang="ko-KR" altLang="en-US" sz="1200" dirty="0">
                <a:latin typeface="+mn-ea"/>
                <a:ea typeface="+mn-ea"/>
              </a:rPr>
              <a:t>서버를 통해 배포하고 </a:t>
            </a:r>
            <a:r>
              <a:rPr lang="en-US" altLang="ko-KR" sz="1200" dirty="0">
                <a:latin typeface="+mn-ea"/>
                <a:ea typeface="+mn-ea"/>
              </a:rPr>
              <a:t>Jenkins</a:t>
            </a:r>
            <a:r>
              <a:rPr lang="ko-KR" altLang="en-US" sz="1200" dirty="0">
                <a:latin typeface="+mn-ea"/>
                <a:ea typeface="+mn-ea"/>
              </a:rPr>
              <a:t>를 통해 자동 빌드가 가능하도록 설정했다</a:t>
            </a:r>
            <a:r>
              <a:rPr lang="en-US" altLang="ko-KR" sz="1200" dirty="0">
                <a:latin typeface="+mn-ea"/>
                <a:ea typeface="+mn-ea"/>
              </a:rPr>
              <a:t>. </a:t>
            </a:r>
          </a:p>
          <a:p>
            <a:r>
              <a:rPr lang="ko-KR" altLang="en-US" sz="1200" dirty="0">
                <a:latin typeface="+mn-ea"/>
                <a:ea typeface="+mn-ea"/>
              </a:rPr>
              <a:t>서비스를 시작하면서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서버에서 나오는 </a:t>
            </a:r>
            <a:r>
              <a:rPr lang="en-US" altLang="ko-KR" sz="1200" dirty="0">
                <a:latin typeface="+mn-ea"/>
                <a:ea typeface="+mn-ea"/>
              </a:rPr>
              <a:t>Warning</a:t>
            </a:r>
            <a:r>
              <a:rPr lang="ko-KR" altLang="en-US" sz="1200" dirty="0">
                <a:latin typeface="+mn-ea"/>
                <a:ea typeface="+mn-ea"/>
              </a:rPr>
              <a:t>과 </a:t>
            </a:r>
            <a:r>
              <a:rPr lang="en-US" altLang="ko-KR" sz="1200" dirty="0">
                <a:latin typeface="+mn-ea"/>
                <a:ea typeface="+mn-ea"/>
              </a:rPr>
              <a:t>Error</a:t>
            </a:r>
            <a:r>
              <a:rPr lang="ko-KR" altLang="en-US" sz="1200" dirty="0">
                <a:latin typeface="+mn-ea"/>
                <a:ea typeface="+mn-ea"/>
              </a:rPr>
              <a:t>를 </a:t>
            </a:r>
            <a:r>
              <a:rPr lang="en-US" altLang="ko-KR" sz="1200" dirty="0">
                <a:latin typeface="+mn-ea"/>
                <a:ea typeface="+mn-ea"/>
              </a:rPr>
              <a:t>Sentry.io</a:t>
            </a:r>
            <a:r>
              <a:rPr lang="ko-KR" altLang="en-US" sz="1200" dirty="0">
                <a:latin typeface="+mn-ea"/>
                <a:ea typeface="+mn-ea"/>
              </a:rPr>
              <a:t>로 잡아주며 지속적인 서버 관리를 할 수 있게 해주었다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  <a:endParaRPr lang="ko-KR" altLang="en-US" sz="1200" dirty="0">
              <a:latin typeface="+mn-ea"/>
              <a:ea typeface="+mn-ea"/>
            </a:endParaRPr>
          </a:p>
        </p:txBody>
      </p:sp>
      <p:sp>
        <p:nvSpPr>
          <p:cNvPr id="16" name="Google Shape;86;p2">
            <a:extLst>
              <a:ext uri="{FF2B5EF4-FFF2-40B4-BE49-F238E27FC236}">
                <a16:creationId xmlns:a16="http://schemas.microsoft.com/office/drawing/2014/main" id="{59279031-1047-34AD-83E4-438D7DC10A31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7" name="Google Shape;88;p2">
            <a:extLst>
              <a:ext uri="{FF2B5EF4-FFF2-40B4-BE49-F238E27FC236}">
                <a16:creationId xmlns:a16="http://schemas.microsoft.com/office/drawing/2014/main" id="{6BA8DC11-0540-06B8-CDF0-90A7211D4E84}"/>
              </a:ext>
            </a:extLst>
          </p:cNvPr>
          <p:cNvSpPr/>
          <p:nvPr/>
        </p:nvSpPr>
        <p:spPr>
          <a:xfrm>
            <a:off x="493059" y="1570353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9" name="Google Shape;88;p2">
            <a:extLst>
              <a:ext uri="{FF2B5EF4-FFF2-40B4-BE49-F238E27FC236}">
                <a16:creationId xmlns:a16="http://schemas.microsoft.com/office/drawing/2014/main" id="{0E3531B8-1A0D-6469-7961-340F3A923AC1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FF693-9B9D-B7C3-5CE1-66A9339F65D4}"/>
              </a:ext>
            </a:extLst>
          </p:cNvPr>
          <p:cNvSpPr txBox="1"/>
          <p:nvPr/>
        </p:nvSpPr>
        <p:spPr>
          <a:xfrm>
            <a:off x="492104" y="1503299"/>
            <a:ext cx="251270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b="1" dirty="0">
                <a:latin typeface="맑은 고딕"/>
                <a:ea typeface="맑은 고딕"/>
              </a:rPr>
              <a:t>[Link]</a:t>
            </a: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8"/>
              </a:rPr>
              <a:t>GitHub</a:t>
            </a:r>
            <a:endParaRPr lang="en-US" altLang="ko-KR" sz="1050" u="sng" dirty="0">
              <a:latin typeface="맑은 고딕"/>
              <a:ea typeface="맑은 고딕"/>
            </a:endParaRP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8"/>
              </a:rPr>
              <a:t>PortfolioWeb</a:t>
            </a:r>
            <a:endParaRPr lang="en-US" altLang="ko-KR" sz="1050" u="sng" dirty="0">
              <a:latin typeface="맑은 고딕"/>
              <a:ea typeface="맑은 고딕"/>
            </a:endParaRP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9"/>
              </a:rPr>
              <a:t>Blog</a:t>
            </a:r>
            <a:endParaRPr lang="en-US" altLang="ko-KR" sz="1050" u="sng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2556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91E9000D-1AF9-4E7D-9037-36C0B0A36F6C}"/>
              </a:ext>
            </a:extLst>
          </p:cNvPr>
          <p:cNvGrpSpPr/>
          <p:nvPr/>
        </p:nvGrpSpPr>
        <p:grpSpPr>
          <a:xfrm>
            <a:off x="3672813" y="3440441"/>
            <a:ext cx="4320000" cy="2401833"/>
            <a:chOff x="4280168" y="2010479"/>
            <a:chExt cx="4320000" cy="2401833"/>
          </a:xfrm>
        </p:grpSpPr>
        <p:pic>
          <p:nvPicPr>
            <p:cNvPr id="31" name="Picture 6">
              <a:extLst>
                <a:ext uri="{FF2B5EF4-FFF2-40B4-BE49-F238E27FC236}">
                  <a16:creationId xmlns:a16="http://schemas.microsoft.com/office/drawing/2014/main" id="{0DC7C7CF-2EB3-400B-9B80-D36E6650A3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3" t="18844" r="9314" b="28838"/>
            <a:stretch/>
          </p:blipFill>
          <p:spPr bwMode="auto">
            <a:xfrm>
              <a:off x="4280168" y="2010479"/>
              <a:ext cx="4320000" cy="2401833"/>
            </a:xfrm>
            <a:prstGeom prst="rect">
              <a:avLst/>
            </a:prstGeom>
            <a:noFill/>
            <a:ln w="25400">
              <a:solidFill>
                <a:srgbClr val="E5F1DE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BFBDFE4-991D-442D-89D5-7A9C35FE3803}"/>
                </a:ext>
              </a:extLst>
            </p:cNvPr>
            <p:cNvSpPr/>
            <p:nvPr/>
          </p:nvSpPr>
          <p:spPr>
            <a:xfrm>
              <a:off x="4280170" y="3210128"/>
              <a:ext cx="223736" cy="108000"/>
            </a:xfrm>
            <a:prstGeom prst="rect">
              <a:avLst/>
            </a:prstGeom>
            <a:solidFill>
              <a:schemeClr val="bg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E46ED1E-6BC3-4F42-94DC-E39679559443}"/>
              </a:ext>
            </a:extLst>
          </p:cNvPr>
          <p:cNvSpPr txBox="1"/>
          <p:nvPr/>
        </p:nvSpPr>
        <p:spPr>
          <a:xfrm>
            <a:off x="3974955" y="1802750"/>
            <a:ext cx="36249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ea typeface="+mn-ea"/>
              </a:rPr>
              <a:t>“</a:t>
            </a:r>
            <a:r>
              <a:rPr lang="ko-KR" altLang="en-US" b="1" dirty="0">
                <a:latin typeface="+mn-ea"/>
                <a:ea typeface="+mn-ea"/>
              </a:rPr>
              <a:t>학우야 배달해줘</a:t>
            </a:r>
            <a:r>
              <a:rPr lang="en-US" altLang="ko-KR" b="1" dirty="0">
                <a:latin typeface="+mn-ea"/>
                <a:ea typeface="+mn-ea"/>
              </a:rPr>
              <a:t>”</a:t>
            </a:r>
          </a:p>
          <a:p>
            <a:pPr algn="ctr"/>
            <a:endParaRPr lang="en-US" altLang="ko-KR" dirty="0">
              <a:latin typeface="+mn-ea"/>
              <a:ea typeface="+mn-ea"/>
            </a:endParaRPr>
          </a:p>
          <a:p>
            <a:pPr algn="ctr"/>
            <a:r>
              <a:rPr lang="ko-KR" altLang="en-US" dirty="0">
                <a:latin typeface="+mn-ea"/>
                <a:ea typeface="+mn-ea"/>
              </a:rPr>
              <a:t>학생은 수업을 들으러 학교 강의실을 찾아야 한다는 걸 통해 교내에 있는 학우가 교외 음식을 포장 주문하면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교외에 있는 학우가 음식 배달이 가능하게 하는 플랫폼 앱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5A8E9EB-BC36-4D92-8059-F2A5A6569028}"/>
              </a:ext>
            </a:extLst>
          </p:cNvPr>
          <p:cNvCxnSpPr/>
          <p:nvPr/>
        </p:nvCxnSpPr>
        <p:spPr>
          <a:xfrm>
            <a:off x="8161506" y="1246155"/>
            <a:ext cx="0" cy="4804449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F5A1CF-5A80-42D3-BA7D-98637B316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2724" y="2135387"/>
            <a:ext cx="1671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CDE4CE5-6CB6-4739-AF1D-A8AE6B844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2298" y="2135387"/>
            <a:ext cx="1650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104;p3">
            <a:extLst>
              <a:ext uri="{FF2B5EF4-FFF2-40B4-BE49-F238E27FC236}">
                <a16:creationId xmlns:a16="http://schemas.microsoft.com/office/drawing/2014/main" id="{A14A19AA-1AAE-493A-8556-D920BFCCF056}"/>
              </a:ext>
            </a:extLst>
          </p:cNvPr>
          <p:cNvSpPr/>
          <p:nvPr/>
        </p:nvSpPr>
        <p:spPr>
          <a:xfrm>
            <a:off x="534026" y="2359345"/>
            <a:ext cx="1932493" cy="315590"/>
          </a:xfrm>
          <a:prstGeom prst="roundRect">
            <a:avLst>
              <a:gd name="adj" fmla="val 19231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2" name="Google Shape;105;p3">
            <a:extLst>
              <a:ext uri="{FF2B5EF4-FFF2-40B4-BE49-F238E27FC236}">
                <a16:creationId xmlns:a16="http://schemas.microsoft.com/office/drawing/2014/main" id="{42038B83-8F5E-452B-8796-7FCA57C50E36}"/>
              </a:ext>
            </a:extLst>
          </p:cNvPr>
          <p:cNvSpPr/>
          <p:nvPr/>
        </p:nvSpPr>
        <p:spPr>
          <a:xfrm>
            <a:off x="1021203" y="2378641"/>
            <a:ext cx="9581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lt1"/>
                </a:solidFill>
                <a:latin typeface="+mn-ea"/>
                <a:ea typeface="+mn-ea"/>
                <a:sym typeface="Arial"/>
              </a:rPr>
              <a:t>Project #</a:t>
            </a:r>
            <a:r>
              <a:rPr lang="en-US" altLang="ko-KR" sz="1200" b="1" dirty="0">
                <a:solidFill>
                  <a:schemeClr val="lt1"/>
                </a:solidFill>
                <a:latin typeface="+mn-ea"/>
                <a:ea typeface="+mn-ea"/>
              </a:rPr>
              <a:t>3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4DD4CE0-853A-4DAE-9C63-021D1C690309}"/>
              </a:ext>
            </a:extLst>
          </p:cNvPr>
          <p:cNvSpPr txBox="1"/>
          <p:nvPr/>
        </p:nvSpPr>
        <p:spPr>
          <a:xfrm>
            <a:off x="528390" y="1938728"/>
            <a:ext cx="2512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latin typeface="+mn-ea"/>
                <a:ea typeface="+mn-ea"/>
                <a:hlinkClick r:id="rId6"/>
              </a:rPr>
              <a:t>[Git] wocjf0513</a:t>
            </a:r>
            <a:endParaRPr lang="ko-KR" altLang="en-US" sz="1050" dirty="0">
              <a:latin typeface="+mn-ea"/>
              <a:ea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6439F9F-0CC1-4E18-8BA5-55B6294A8ED1}"/>
              </a:ext>
            </a:extLst>
          </p:cNvPr>
          <p:cNvSpPr txBox="1"/>
          <p:nvPr/>
        </p:nvSpPr>
        <p:spPr>
          <a:xfrm>
            <a:off x="259199" y="3161489"/>
            <a:ext cx="288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수행 역할</a:t>
            </a:r>
            <a:endParaRPr lang="en-US" altLang="ko-KR" sz="1200" b="1" dirty="0">
              <a:latin typeface="+mn-ea"/>
              <a:ea typeface="+mn-ea"/>
            </a:endParaRPr>
          </a:p>
          <a:p>
            <a:endParaRPr lang="en-US" altLang="ko-KR" sz="1200" b="1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수업에서 배운 </a:t>
            </a:r>
            <a:r>
              <a:rPr lang="en-US" altLang="ko-KR" sz="1200" dirty="0">
                <a:latin typeface="+mn-ea"/>
                <a:ea typeface="+mn-ea"/>
              </a:rPr>
              <a:t>Git PR</a:t>
            </a:r>
            <a:r>
              <a:rPr lang="ko-KR" altLang="en-US" sz="1200" dirty="0">
                <a:latin typeface="+mn-ea"/>
                <a:ea typeface="+mn-ea"/>
              </a:rPr>
              <a:t>방식을 통해 협업을 진행했으며</a:t>
            </a:r>
            <a:r>
              <a:rPr lang="en-US" altLang="ko-KR" sz="1200" dirty="0">
                <a:latin typeface="+mn-ea"/>
                <a:ea typeface="+mn-ea"/>
              </a:rPr>
              <a:t>, Jpa</a:t>
            </a:r>
            <a:r>
              <a:rPr lang="ko-KR" altLang="en-US" sz="1200" dirty="0">
                <a:latin typeface="+mn-ea"/>
                <a:ea typeface="+mn-ea"/>
              </a:rPr>
              <a:t>를 통한 </a:t>
            </a:r>
            <a:r>
              <a:rPr lang="en-US" altLang="ko-KR" sz="1200" dirty="0">
                <a:latin typeface="+mn-ea"/>
                <a:ea typeface="+mn-ea"/>
              </a:rPr>
              <a:t>DB </a:t>
            </a:r>
            <a:r>
              <a:rPr lang="ko-KR" altLang="en-US" sz="1200" dirty="0">
                <a:latin typeface="+mn-ea"/>
                <a:ea typeface="+mn-ea"/>
              </a:rPr>
              <a:t>구축 및 연동</a:t>
            </a:r>
            <a:r>
              <a:rPr lang="en-US" altLang="ko-KR" sz="1200" dirty="0">
                <a:latin typeface="+mn-ea"/>
                <a:ea typeface="+mn-ea"/>
              </a:rPr>
              <a:t>, REST API (</a:t>
            </a:r>
            <a:r>
              <a:rPr lang="ko-KR" altLang="en-US" sz="1200" dirty="0">
                <a:latin typeface="+mn-ea"/>
                <a:ea typeface="+mn-ea"/>
              </a:rPr>
              <a:t>로그인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회원가입</a:t>
            </a:r>
            <a:r>
              <a:rPr lang="en-US" altLang="ko-KR" sz="1200" dirty="0">
                <a:latin typeface="+mn-ea"/>
                <a:ea typeface="+mn-ea"/>
              </a:rPr>
              <a:t>, </a:t>
            </a:r>
            <a:r>
              <a:rPr lang="ko-KR" altLang="en-US" sz="1200" dirty="0">
                <a:latin typeface="+mn-ea"/>
                <a:ea typeface="+mn-ea"/>
              </a:rPr>
              <a:t>게시물</a:t>
            </a:r>
            <a:r>
              <a:rPr lang="en-US" altLang="ko-KR" sz="1200" dirty="0">
                <a:latin typeface="+mn-ea"/>
                <a:ea typeface="+mn-ea"/>
              </a:rPr>
              <a:t>) </a:t>
            </a:r>
            <a:r>
              <a:rPr lang="ko-KR" altLang="en-US" sz="1200" dirty="0">
                <a:latin typeface="+mn-ea"/>
                <a:ea typeface="+mn-ea"/>
              </a:rPr>
              <a:t>구현</a:t>
            </a:r>
            <a:r>
              <a:rPr lang="en-US" altLang="ko-KR" sz="1200" dirty="0">
                <a:latin typeface="+mn-ea"/>
                <a:ea typeface="+mn-ea"/>
              </a:rPr>
              <a:t>, Junit</a:t>
            </a:r>
            <a:r>
              <a:rPr lang="ko-KR" altLang="en-US" sz="1200" dirty="0">
                <a:latin typeface="+mn-ea"/>
                <a:ea typeface="+mn-ea"/>
              </a:rPr>
              <a:t>을 통한 유닛 테스트를 진행했다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FBD52E-D835-45FA-AB89-FBD1D600E879}"/>
              </a:ext>
            </a:extLst>
          </p:cNvPr>
          <p:cNvSpPr txBox="1"/>
          <p:nvPr/>
        </p:nvSpPr>
        <p:spPr>
          <a:xfrm>
            <a:off x="493058" y="2723409"/>
            <a:ext cx="197346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ko-KR" sz="1200" dirty="0">
                <a:latin typeface="맑은 고딕"/>
                <a:ea typeface="맑은 고딕"/>
                <a:hlinkClick r:id="rId7"/>
              </a:rPr>
              <a:t>[GitHub] 학우야 배달해줘</a:t>
            </a:r>
            <a:endParaRPr lang="en-US" altLang="ko-KR" sz="1200" dirty="0">
              <a:latin typeface="맑은 고딕"/>
              <a:ea typeface="맑은 고딕"/>
            </a:endParaRPr>
          </a:p>
        </p:txBody>
      </p:sp>
      <p:sp>
        <p:nvSpPr>
          <p:cNvPr id="2" name="Google Shape;86;p2">
            <a:extLst>
              <a:ext uri="{FF2B5EF4-FFF2-40B4-BE49-F238E27FC236}">
                <a16:creationId xmlns:a16="http://schemas.microsoft.com/office/drawing/2014/main" id="{1335F47C-31A7-F156-947D-5BE41FAE9589}"/>
              </a:ext>
            </a:extLst>
          </p:cNvPr>
          <p:cNvSpPr/>
          <p:nvPr/>
        </p:nvSpPr>
        <p:spPr>
          <a:xfrm>
            <a:off x="1461247" y="907249"/>
            <a:ext cx="1192306" cy="4374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3" name="Google Shape;88;p2">
            <a:extLst>
              <a:ext uri="{FF2B5EF4-FFF2-40B4-BE49-F238E27FC236}">
                <a16:creationId xmlns:a16="http://schemas.microsoft.com/office/drawing/2014/main" id="{269DEA00-7683-3BDD-90C2-8A8D33B0BBA0}"/>
              </a:ext>
            </a:extLst>
          </p:cNvPr>
          <p:cNvSpPr/>
          <p:nvPr/>
        </p:nvSpPr>
        <p:spPr>
          <a:xfrm>
            <a:off x="493059" y="1534067"/>
            <a:ext cx="2318303" cy="66757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5" name="Google Shape;88;p2">
            <a:extLst>
              <a:ext uri="{FF2B5EF4-FFF2-40B4-BE49-F238E27FC236}">
                <a16:creationId xmlns:a16="http://schemas.microsoft.com/office/drawing/2014/main" id="{0198F96A-C8CF-F45A-2BFA-5D2DA3DE1A03}"/>
              </a:ext>
            </a:extLst>
          </p:cNvPr>
          <p:cNvSpPr/>
          <p:nvPr/>
        </p:nvSpPr>
        <p:spPr>
          <a:xfrm>
            <a:off x="528391" y="457201"/>
            <a:ext cx="932856" cy="885700"/>
          </a:xfrm>
          <a:prstGeom prst="rect">
            <a:avLst/>
          </a:prstGeom>
          <a:solidFill>
            <a:schemeClr val="lt1"/>
          </a:solidFill>
          <a:ln>
            <a:solidFill>
              <a:schemeClr val="bg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5617A-9057-B688-F1A8-D703D40EA038}"/>
              </a:ext>
            </a:extLst>
          </p:cNvPr>
          <p:cNvSpPr txBox="1"/>
          <p:nvPr/>
        </p:nvSpPr>
        <p:spPr>
          <a:xfrm>
            <a:off x="492104" y="1503299"/>
            <a:ext cx="2512700" cy="7386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50" b="1" dirty="0">
                <a:latin typeface="맑은 고딕"/>
                <a:ea typeface="맑은 고딕"/>
              </a:rPr>
              <a:t>[Link]</a:t>
            </a: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8"/>
              </a:rPr>
              <a:t>GitHub</a:t>
            </a:r>
            <a:endParaRPr lang="en-US" altLang="ko-KR" sz="1050" u="sng" dirty="0">
              <a:latin typeface="맑은 고딕"/>
              <a:ea typeface="맑은 고딕"/>
            </a:endParaRP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8"/>
              </a:rPr>
              <a:t>PortfolioWeb</a:t>
            </a:r>
            <a:endParaRPr lang="en-US" altLang="ko-KR" sz="1050" u="sng" dirty="0">
              <a:latin typeface="맑은 고딕"/>
              <a:ea typeface="맑은 고딕"/>
            </a:endParaRPr>
          </a:p>
          <a:p>
            <a:pPr marL="171450" indent="-171450">
              <a:buChar char="•"/>
            </a:pPr>
            <a:r>
              <a:rPr lang="en-US" altLang="ko-KR" sz="1050" u="sng" dirty="0">
                <a:latin typeface="맑은 고딕"/>
                <a:ea typeface="맑은 고딕"/>
                <a:hlinkClick r:id="rId9"/>
              </a:rPr>
              <a:t>Blog</a:t>
            </a:r>
            <a:endParaRPr lang="en-US" altLang="ko-KR" sz="1050" u="sng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82434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2429435" y="1364405"/>
            <a:ext cx="7333130" cy="398032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90500" dist="215900" dir="27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cxnSp>
        <p:nvCxnSpPr>
          <p:cNvPr id="55" name="Google Shape;55;p1"/>
          <p:cNvCxnSpPr>
            <a:cxnSpLocks/>
          </p:cNvCxnSpPr>
          <p:nvPr/>
        </p:nvCxnSpPr>
        <p:spPr>
          <a:xfrm>
            <a:off x="5376672" y="4191300"/>
            <a:ext cx="132588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"/>
          <p:cNvSpPr/>
          <p:nvPr/>
        </p:nvSpPr>
        <p:spPr>
          <a:xfrm>
            <a:off x="3991735" y="4427970"/>
            <a:ext cx="41321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600" b="1" i="0" u="none" strike="noStrike" cap="none" dirty="0">
                <a:solidFill>
                  <a:srgbClr val="3F3F3F"/>
                </a:solidFill>
                <a:latin typeface="+mn-ea"/>
                <a:ea typeface="+mn-ea"/>
                <a:cs typeface="Ultra"/>
                <a:sym typeface="Ultra"/>
              </a:rPr>
              <a:t>심재철 지원자</a:t>
            </a:r>
            <a:endParaRPr sz="1600" b="1" i="0" u="none" strike="noStrike" cap="none" dirty="0">
              <a:solidFill>
                <a:srgbClr val="3F3F3F"/>
              </a:solidFill>
              <a:latin typeface="+mn-ea"/>
              <a:ea typeface="+mn-ea"/>
              <a:cs typeface="Ultra"/>
              <a:sym typeface="Ultra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5219284" y="3512396"/>
            <a:ext cx="166264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chemeClr val="lt1"/>
              </a:solidFill>
              <a:latin typeface="+mn-ea"/>
              <a:ea typeface="+mn-ea"/>
              <a:cs typeface="Arial"/>
              <a:sym typeface="Arial"/>
            </a:endParaRPr>
          </a:p>
        </p:txBody>
      </p:sp>
      <p:cxnSp>
        <p:nvCxnSpPr>
          <p:cNvPr id="61" name="Google Shape;61;p1"/>
          <p:cNvCxnSpPr/>
          <p:nvPr/>
        </p:nvCxnSpPr>
        <p:spPr>
          <a:xfrm flipH="1">
            <a:off x="2563905" y="1513266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 flipH="1">
            <a:off x="8748509" y="4357530"/>
            <a:ext cx="879586" cy="879586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" name="Google Shape;63;p1"/>
          <p:cNvGrpSpPr/>
          <p:nvPr/>
        </p:nvGrpSpPr>
        <p:grpSpPr>
          <a:xfrm>
            <a:off x="3793922" y="0"/>
            <a:ext cx="229377" cy="1441550"/>
            <a:chOff x="3793922" y="0"/>
            <a:chExt cx="229377" cy="1441550"/>
          </a:xfrm>
        </p:grpSpPr>
        <p:cxnSp>
          <p:nvCxnSpPr>
            <p:cNvPr id="64" name="Google Shape;64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5" name="Google Shape;65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"/>
          <p:cNvGrpSpPr/>
          <p:nvPr/>
        </p:nvGrpSpPr>
        <p:grpSpPr>
          <a:xfrm>
            <a:off x="8162722" y="0"/>
            <a:ext cx="229377" cy="1441550"/>
            <a:chOff x="3793922" y="0"/>
            <a:chExt cx="229377" cy="1441550"/>
          </a:xfrm>
        </p:grpSpPr>
        <p:cxnSp>
          <p:nvCxnSpPr>
            <p:cNvPr id="67" name="Google Shape;67;p1"/>
            <p:cNvCxnSpPr/>
            <p:nvPr/>
          </p:nvCxnSpPr>
          <p:spPr>
            <a:xfrm>
              <a:off x="3899646" y="0"/>
              <a:ext cx="0" cy="1290918"/>
            </a:xfrm>
            <a:prstGeom prst="straightConnector1">
              <a:avLst/>
            </a:prstGeom>
            <a:noFill/>
            <a:ln w="1270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pic>
          <p:nvPicPr>
            <p:cNvPr id="68" name="Google Shape;68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793922" y="1194529"/>
              <a:ext cx="229377" cy="247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63500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4030596" y="2787345"/>
            <a:ext cx="413212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0" i="0" u="none" strike="noStrike" cap="none" dirty="0">
                <a:solidFill>
                  <a:schemeClr val="dk1"/>
                </a:solidFill>
                <a:latin typeface="+mn-ea"/>
                <a:ea typeface="+mn-ea"/>
                <a:cs typeface="Arial"/>
                <a:sym typeface="Arial"/>
              </a:rPr>
              <a:t>감사합니다</a:t>
            </a:r>
            <a:endParaRPr sz="3600" b="0" i="0" u="none" strike="noStrike" cap="none" dirty="0">
              <a:solidFill>
                <a:schemeClr val="dk1"/>
              </a:solidFill>
              <a:latin typeface="+mn-ea"/>
              <a:ea typeface="+mn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04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467</Words>
  <Application>Microsoft Office PowerPoint</Application>
  <PresentationFormat>와이드스크린</PresentationFormat>
  <Paragraphs>78</Paragraphs>
  <Slides>7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 호영</dc:creator>
  <cp:lastModifiedBy>심 재철</cp:lastModifiedBy>
  <cp:revision>261</cp:revision>
  <dcterms:created xsi:type="dcterms:W3CDTF">2018-06-16T09:30:48Z</dcterms:created>
  <dcterms:modified xsi:type="dcterms:W3CDTF">2023-09-21T03:37:08Z</dcterms:modified>
</cp:coreProperties>
</file>