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84" r:id="rId5"/>
    <p:sldId id="385" r:id="rId6"/>
    <p:sldId id="367" r:id="rId7"/>
    <p:sldId id="386" r:id="rId8"/>
    <p:sldId id="374" r:id="rId9"/>
    <p:sldId id="375" r:id="rId10"/>
    <p:sldId id="376" r:id="rId11"/>
    <p:sldId id="387" r:id="rId12"/>
    <p:sldId id="377" r:id="rId13"/>
    <p:sldId id="388" r:id="rId14"/>
    <p:sldId id="390" r:id="rId15"/>
    <p:sldId id="38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D17611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08.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패키지와 클래스 패스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공간적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접근적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충돌 해결을 위한 패키지 선언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/>
          <p:nvPr/>
        </p:nvCxnSpPr>
        <p:spPr>
          <a:xfrm>
            <a:off x="1193532" y="1871005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C3337-6D58-4D05-874A-79386672E6C6}"/>
              </a:ext>
            </a:extLst>
          </p:cNvPr>
          <p:cNvSpPr/>
          <p:nvPr/>
        </p:nvSpPr>
        <p:spPr>
          <a:xfrm>
            <a:off x="1193532" y="2194028"/>
            <a:ext cx="83480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접근 방법의 구분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    - </a:t>
            </a:r>
            <a:r>
              <a:rPr lang="ko-KR" altLang="en-US" dirty="0">
                <a:latin typeface="YDVYMjOStd125"/>
              </a:rPr>
              <a:t>서로 다른 패키지의 두 클래스는 인스턴스 생성 시 사용하는 이름이 다르다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클래스의 공간적인 구분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YDVYMjOStd125"/>
              </a:rPr>
              <a:t>    - </a:t>
            </a:r>
            <a:r>
              <a:rPr lang="ko-KR" altLang="en-US" dirty="0">
                <a:latin typeface="YDVYMjOStd125"/>
              </a:rPr>
              <a:t>서로 다른 패키지의 두 클래스 파일은 저장되는 위치가 다르다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D1264-3BCD-4C32-BC4F-27E3246C0F64}"/>
              </a:ext>
            </a:extLst>
          </p:cNvPr>
          <p:cNvSpPr/>
          <p:nvPr/>
        </p:nvSpPr>
        <p:spPr>
          <a:xfrm>
            <a:off x="1551726" y="5210094"/>
            <a:ext cx="9142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컴파일 과정에서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클래스 파일이 저장되어야 하는 위치를 상대적으로 결정이 된다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그리고 이렇게 결정된 위치는 컴파일 이후에 바꿀 수 없다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44272" y="662609"/>
            <a:ext cx="10058400" cy="663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선언에 따른 문제 해결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>
            <a:cxnSpLocks/>
          </p:cNvCxnSpPr>
          <p:nvPr/>
        </p:nvCxnSpPr>
        <p:spPr>
          <a:xfrm>
            <a:off x="1140524" y="146018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50A46-B23A-4B65-8185-C2A0B41F7D53}"/>
              </a:ext>
            </a:extLst>
          </p:cNvPr>
          <p:cNvSpPr/>
          <p:nvPr/>
        </p:nvSpPr>
        <p:spPr>
          <a:xfrm>
            <a:off x="1193531" y="1777990"/>
            <a:ext cx="2909191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/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package </a:t>
            </a:r>
            <a:r>
              <a:rPr lang="en-US" altLang="ko-KR" sz="1500" dirty="0" err="1">
                <a:solidFill>
                  <a:srgbClr val="FF0000"/>
                </a:solidFill>
              </a:rPr>
              <a:t>com.wxfx.smart</a:t>
            </a:r>
            <a:r>
              <a:rPr lang="en-US" altLang="ko-KR" sz="15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public class Circle {</a:t>
            </a:r>
            <a:endParaRPr lang="ko-KR" altLang="en-US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double rad;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final double PI;</a:t>
            </a:r>
          </a:p>
          <a:p>
            <a:pPr>
              <a:lnSpc>
                <a:spcPts val="2200"/>
              </a:lnSpc>
            </a:pPr>
            <a:endParaRPr lang="en-US" altLang="ko-KR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public Circle(double r)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 public double </a:t>
            </a:r>
            <a:r>
              <a:rPr lang="en-US" altLang="ko-KR" sz="1500" dirty="0" err="1"/>
              <a:t>getArea</a:t>
            </a:r>
            <a:r>
              <a:rPr lang="en-US" altLang="ko-KR" sz="1500" dirty="0"/>
              <a:t>()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}</a:t>
            </a:r>
            <a:endParaRPr lang="ko-KR" altLang="en-US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D3ACB-CDEF-4C04-9B0E-D3E601310DF5}"/>
              </a:ext>
            </a:extLst>
          </p:cNvPr>
          <p:cNvSpPr/>
          <p:nvPr/>
        </p:nvSpPr>
        <p:spPr>
          <a:xfrm>
            <a:off x="1140524" y="4080252"/>
            <a:ext cx="2550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MjOStd125"/>
                <a:hlinkClick r:id="rId2"/>
              </a:rPr>
              <a:t>www.wxfx.com</a:t>
            </a:r>
            <a:r>
              <a:rPr lang="ko-KR" altLang="en-US" sz="1600" dirty="0">
                <a:latin typeface="YDVYMjOStd125"/>
              </a:rPr>
              <a:t>의 </a:t>
            </a:r>
            <a:r>
              <a:rPr lang="en-US" altLang="ko-KR" sz="1600" dirty="0">
                <a:latin typeface="YDVYMjOStd125"/>
              </a:rPr>
              <a:t>Circle.java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CC6E8C-9905-4BE1-90DA-80227D658D13}"/>
              </a:ext>
            </a:extLst>
          </p:cNvPr>
          <p:cNvSpPr/>
          <p:nvPr/>
        </p:nvSpPr>
        <p:spPr>
          <a:xfrm>
            <a:off x="4102722" y="1777990"/>
            <a:ext cx="3941348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package </a:t>
            </a:r>
            <a:r>
              <a:rPr lang="en-US" altLang="ko-KR" sz="1500" dirty="0" err="1">
                <a:solidFill>
                  <a:srgbClr val="FF0000"/>
                </a:solidFill>
              </a:rPr>
              <a:t>com.fxmx.simple</a:t>
            </a:r>
            <a:r>
              <a:rPr lang="en-US" altLang="ko-KR" sz="15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public class Circle { </a:t>
            </a:r>
            <a:endParaRPr lang="ko-KR" altLang="en-US" sz="1500" dirty="0"/>
          </a:p>
          <a:p>
            <a:pPr>
              <a:lnSpc>
                <a:spcPts val="2200"/>
              </a:lnSpc>
            </a:pPr>
            <a:r>
              <a:rPr lang="en-US" altLang="ko-KR" sz="1500" dirty="0"/>
              <a:t>      double rad;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final double PI;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public Circle(double r)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      public double </a:t>
            </a:r>
            <a:r>
              <a:rPr lang="en-US" altLang="ko-KR" sz="1500" dirty="0" err="1"/>
              <a:t>getPerimeter</a:t>
            </a:r>
            <a:r>
              <a:rPr lang="en-US" altLang="ko-KR" sz="1500" dirty="0"/>
              <a:t>() { . . . }</a:t>
            </a:r>
          </a:p>
          <a:p>
            <a:pPr>
              <a:lnSpc>
                <a:spcPts val="2200"/>
              </a:lnSpc>
            </a:pPr>
            <a:r>
              <a:rPr lang="en-US" altLang="ko-KR" sz="1500" dirty="0"/>
              <a:t>}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838697-D9CC-4318-85FC-55189F22A3B1}"/>
              </a:ext>
            </a:extLst>
          </p:cNvPr>
          <p:cNvCxnSpPr>
            <a:cxnSpLocks/>
          </p:cNvCxnSpPr>
          <p:nvPr/>
        </p:nvCxnSpPr>
        <p:spPr>
          <a:xfrm>
            <a:off x="1193531" y="1949318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76FE01-7FF5-4C94-BEC3-BD0D805BF8AC}"/>
              </a:ext>
            </a:extLst>
          </p:cNvPr>
          <p:cNvCxnSpPr>
            <a:cxnSpLocks/>
          </p:cNvCxnSpPr>
          <p:nvPr/>
        </p:nvCxnSpPr>
        <p:spPr>
          <a:xfrm>
            <a:off x="4073973" y="1949318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BF8C9B-876E-4397-9623-229337D4E091}"/>
              </a:ext>
            </a:extLst>
          </p:cNvPr>
          <p:cNvSpPr/>
          <p:nvPr/>
        </p:nvSpPr>
        <p:spPr>
          <a:xfrm>
            <a:off x="4102722" y="4080252"/>
            <a:ext cx="2566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MjOStd125"/>
                <a:hlinkClick r:id="rId3"/>
              </a:rPr>
              <a:t>www.fxmx.com</a:t>
            </a:r>
            <a:r>
              <a:rPr lang="ko-KR" altLang="en-US" sz="1600" dirty="0">
                <a:latin typeface="YDVYMjOStd125"/>
              </a:rPr>
              <a:t>의 </a:t>
            </a:r>
            <a:r>
              <a:rPr lang="en-US" altLang="ko-KR" sz="1600" dirty="0">
                <a:latin typeface="YDVYMjOStd125"/>
              </a:rPr>
              <a:t>Circle.java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2E245-D092-4E7F-B0CF-0FD941C13B83}"/>
              </a:ext>
            </a:extLst>
          </p:cNvPr>
          <p:cNvSpPr/>
          <p:nvPr/>
        </p:nvSpPr>
        <p:spPr>
          <a:xfrm>
            <a:off x="6468559" y="1705510"/>
            <a:ext cx="5166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패키지 이름은 모두 소문자로 구성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인터넷 도메인 이름의 역순으로 이름을 구성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이름 끝에 클래스를 정의한 주체 또는 팀의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이름 추가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9017C-6E17-4B09-87B4-55F38EE0A255}"/>
              </a:ext>
            </a:extLst>
          </p:cNvPr>
          <p:cNvSpPr/>
          <p:nvPr/>
        </p:nvSpPr>
        <p:spPr>
          <a:xfrm>
            <a:off x="1140524" y="4875535"/>
            <a:ext cx="828260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sz="1700" dirty="0">
                <a:latin typeface="Consolas" panose="020B0609020204030204" pitchFamily="49" charset="0"/>
              </a:rPr>
              <a:t> c1 = new </a:t>
            </a:r>
            <a:r>
              <a:rPr lang="en-US" altLang="ko-KR" sz="1700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sz="1700" dirty="0">
                <a:latin typeface="Consolas" panose="020B0609020204030204" pitchFamily="49" charset="0"/>
              </a:rPr>
              <a:t>(3.5);</a:t>
            </a:r>
            <a:endParaRPr lang="ko-KR" altLang="en-US" sz="17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90ECD0-D43C-408D-874E-F01DD138BD6E}"/>
              </a:ext>
            </a:extLst>
          </p:cNvPr>
          <p:cNvSpPr/>
          <p:nvPr/>
        </p:nvSpPr>
        <p:spPr>
          <a:xfrm>
            <a:off x="1140524" y="5270361"/>
            <a:ext cx="87986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 err="1">
                <a:latin typeface="Consolas" panose="020B0609020204030204" pitchFamily="49" charset="0"/>
              </a:rPr>
              <a:t>com.fxmx.simple.Circle</a:t>
            </a:r>
            <a:r>
              <a:rPr lang="en-US" altLang="ko-KR" sz="1700" dirty="0">
                <a:latin typeface="Consolas" panose="020B0609020204030204" pitchFamily="49" charset="0"/>
              </a:rPr>
              <a:t> c2 = new </a:t>
            </a:r>
            <a:r>
              <a:rPr lang="en-US" altLang="ko-KR" sz="1700" dirty="0" err="1">
                <a:latin typeface="Consolas" panose="020B0609020204030204" pitchFamily="49" charset="0"/>
              </a:rPr>
              <a:t>com.fxmx.simple.Circle</a:t>
            </a:r>
            <a:r>
              <a:rPr lang="en-US" altLang="ko-KR" sz="1700" dirty="0">
                <a:latin typeface="Consolas" panose="020B0609020204030204" pitchFamily="49" charset="0"/>
              </a:rPr>
              <a:t>(5.5);</a:t>
            </a:r>
            <a:endParaRPr lang="ko-KR" altLang="en-US" sz="1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1E8E1-D60D-486F-A0C1-2034065442C2}"/>
              </a:ext>
            </a:extLst>
          </p:cNvPr>
          <p:cNvSpPr/>
          <p:nvPr/>
        </p:nvSpPr>
        <p:spPr>
          <a:xfrm>
            <a:off x="6124004" y="5686207"/>
            <a:ext cx="5458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-d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옵션을 주고 컴파일 하면 패키지 디렉토리도 자동 생성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선언이 된 소스파일 컴파일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579CC-EBCE-4C8A-87A8-891D49797918}"/>
              </a:ext>
            </a:extLst>
          </p:cNvPr>
          <p:cNvSpPr/>
          <p:nvPr/>
        </p:nvSpPr>
        <p:spPr>
          <a:xfrm>
            <a:off x="1193530" y="1602362"/>
            <a:ext cx="76889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C:\PackageStudy&gt;javac -d &lt;directory&gt; &lt;filename&gt;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&lt;directory&gt; </a:t>
            </a:r>
            <a:r>
              <a:rPr lang="ko-KR" altLang="en-US" dirty="0">
                <a:latin typeface="YDVYMjOStd12"/>
              </a:rPr>
              <a:t>패키지를 생성할 위치 정보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&lt;filename&gt; </a:t>
            </a:r>
            <a:r>
              <a:rPr lang="ko-KR" altLang="en-US" dirty="0">
                <a:latin typeface="YDVYMjOStd12"/>
              </a:rPr>
              <a:t>컴파일할 파일의 이름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FA28F1-7C02-4905-AAD9-78E6A2E95C99}"/>
              </a:ext>
            </a:extLst>
          </p:cNvPr>
          <p:cNvSpPr/>
          <p:nvPr/>
        </p:nvSpPr>
        <p:spPr>
          <a:xfrm>
            <a:off x="1193529" y="3920891"/>
            <a:ext cx="7817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C:\PackageStudy&gt;javac -d . src\circle1\Circle.java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6AD1E-A4E7-4141-B712-0C3DF57D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42" y="4435997"/>
            <a:ext cx="5591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패키지로 묶인 클래스의 접근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CB79F-4FCB-4C98-A30F-4007528F1665}"/>
              </a:ext>
            </a:extLst>
          </p:cNvPr>
          <p:cNvSpPr/>
          <p:nvPr/>
        </p:nvSpPr>
        <p:spPr>
          <a:xfrm>
            <a:off x="1193531" y="2447257"/>
            <a:ext cx="7950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dirty="0">
                <a:latin typeface="Consolas" panose="020B0609020204030204" pitchFamily="49" charset="0"/>
              </a:rPr>
              <a:t> c1 = new </a:t>
            </a:r>
            <a:r>
              <a:rPr lang="en-US" altLang="ko-KR" dirty="0" err="1">
                <a:latin typeface="Consolas" panose="020B0609020204030204" pitchFamily="49" charset="0"/>
              </a:rPr>
              <a:t>com.wxfx.smart.Circle</a:t>
            </a:r>
            <a:r>
              <a:rPr lang="en-US" altLang="ko-KR" dirty="0">
                <a:latin typeface="Consolas" panose="020B0609020204030204" pitchFamily="49" charset="0"/>
              </a:rPr>
              <a:t>(3.5);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DE3514-6C15-455B-B130-FE19355D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92" y="3508344"/>
            <a:ext cx="5591175" cy="126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52A6E8-0DED-4861-AE0B-B1FE9BE8423F}"/>
              </a:ext>
            </a:extLst>
          </p:cNvPr>
          <p:cNvCxnSpPr>
            <a:cxnSpLocks/>
          </p:cNvCxnSpPr>
          <p:nvPr/>
        </p:nvCxnSpPr>
        <p:spPr>
          <a:xfrm>
            <a:off x="6048546" y="3394620"/>
            <a:ext cx="0" cy="213093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5606F1-CE9B-40F5-96E2-D9271A54B815}"/>
              </a:ext>
            </a:extLst>
          </p:cNvPr>
          <p:cNvCxnSpPr>
            <a:cxnSpLocks/>
          </p:cNvCxnSpPr>
          <p:nvPr/>
        </p:nvCxnSpPr>
        <p:spPr>
          <a:xfrm>
            <a:off x="3723861" y="5208104"/>
            <a:ext cx="217050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0A0A83-FF2C-4446-9743-FC8112C3A506}"/>
              </a:ext>
            </a:extLst>
          </p:cNvPr>
          <p:cNvCxnSpPr>
            <a:cxnSpLocks/>
          </p:cNvCxnSpPr>
          <p:nvPr/>
        </p:nvCxnSpPr>
        <p:spPr>
          <a:xfrm>
            <a:off x="6189223" y="5208104"/>
            <a:ext cx="14654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45B4A-BE61-4C8F-ABED-FA43B56266C5}"/>
              </a:ext>
            </a:extLst>
          </p:cNvPr>
          <p:cNvSpPr/>
          <p:nvPr/>
        </p:nvSpPr>
        <p:spPr>
          <a:xfrm>
            <a:off x="4043581" y="5208104"/>
            <a:ext cx="199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클래스 패스로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ED952-FC16-4FA2-B20B-63994454C96A}"/>
              </a:ext>
            </a:extLst>
          </p:cNvPr>
          <p:cNvSpPr/>
          <p:nvPr/>
        </p:nvSpPr>
        <p:spPr>
          <a:xfrm>
            <a:off x="6177011" y="5216740"/>
            <a:ext cx="199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패키지 지정으로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하나에 대한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048DAD8-7CA5-4A96-9A57-77967603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682266"/>
            <a:ext cx="8470974" cy="34081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5BB6D7-7E69-47F2-A092-6B7C363296AE}"/>
              </a:ext>
            </a:extLst>
          </p:cNvPr>
          <p:cNvSpPr/>
          <p:nvPr/>
        </p:nvSpPr>
        <p:spPr>
          <a:xfrm>
            <a:off x="2146852" y="2297872"/>
            <a:ext cx="2973788" cy="313473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A9C49-F5BA-47D5-90E8-4120DB2393A7}"/>
              </a:ext>
            </a:extLst>
          </p:cNvPr>
          <p:cNvSpPr/>
          <p:nvPr/>
        </p:nvSpPr>
        <p:spPr>
          <a:xfrm>
            <a:off x="1633091" y="5281011"/>
            <a:ext cx="4201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Consolas" panose="020B0609020204030204" pitchFamily="49" charset="0"/>
              </a:rPr>
              <a:t>import com.wxfx.smart.Circle;</a:t>
            </a:r>
          </a:p>
          <a:p>
            <a:r>
              <a:rPr lang="fr-FR" altLang="ko-KR" dirty="0">
                <a:latin typeface="Consolas" panose="020B0609020204030204" pitchFamily="49" charset="0"/>
              </a:rPr>
              <a:t>import com.fxmx.simple.Circle;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688144-E95F-499D-8D7D-394AF1397575}"/>
              </a:ext>
            </a:extLst>
          </p:cNvPr>
          <p:cNvSpPr/>
          <p:nvPr/>
        </p:nvSpPr>
        <p:spPr>
          <a:xfrm>
            <a:off x="1633091" y="5825526"/>
            <a:ext cx="5513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동일 이름의 두 클래스에 대한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import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선언은 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62983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전체에 대한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57C0D-E992-437A-909A-B87549491B0E}"/>
              </a:ext>
            </a:extLst>
          </p:cNvPr>
          <p:cNvSpPr/>
          <p:nvPr/>
        </p:nvSpPr>
        <p:spPr>
          <a:xfrm>
            <a:off x="1193531" y="2822303"/>
            <a:ext cx="4292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import </a:t>
            </a:r>
            <a:r>
              <a:rPr lang="en-US" altLang="ko-KR" sz="2400" dirty="0" err="1">
                <a:latin typeface="Consolas" panose="020B0609020204030204" pitchFamily="49" charset="0"/>
              </a:rPr>
              <a:t>com.wxfx.smart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dirty="0">
                <a:latin typeface="Consolas" panose="020B0609020204030204" pitchFamily="49" charset="0"/>
              </a:rPr>
              <a:t>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0F3CF-877F-4AD1-8195-0470F5B51570}"/>
              </a:ext>
            </a:extLst>
          </p:cNvPr>
          <p:cNvSpPr/>
          <p:nvPr/>
        </p:nvSpPr>
        <p:spPr>
          <a:xfrm>
            <a:off x="1214633" y="3612272"/>
            <a:ext cx="71486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err="1">
                <a:latin typeface="YDVYMjOStd23"/>
              </a:rPr>
              <a:t>com.wxfx.smart</a:t>
            </a:r>
            <a:r>
              <a:rPr lang="en-US" altLang="ko-KR" sz="2100" dirty="0">
                <a:latin typeface="YDVYMjOStd23"/>
              </a:rPr>
              <a:t> </a:t>
            </a:r>
            <a:r>
              <a:rPr lang="ko-KR" altLang="en-US" sz="1900" dirty="0">
                <a:latin typeface="YDVYMjOStd23"/>
              </a:rPr>
              <a:t>패키지로 묶인 전체 클래스에 대한 패키지 선언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5314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08-1. </a:t>
            </a:r>
            <a:r>
              <a:rPr lang="ko-KR" altLang="en-US" sz="4000" dirty="0">
                <a:solidFill>
                  <a:schemeClr val="tx2"/>
                </a:solidFill>
              </a:rPr>
              <a:t>클래스 패스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현재 디렉토리에 대한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97C00-DF82-4C51-B3AB-857E0A90677E}"/>
              </a:ext>
            </a:extLst>
          </p:cNvPr>
          <p:cNvSpPr/>
          <p:nvPr/>
        </p:nvSpPr>
        <p:spPr>
          <a:xfrm>
            <a:off x="1387842" y="2931438"/>
            <a:ext cx="1980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347C54-343C-454F-A016-86C8A190F6F1}"/>
              </a:ext>
            </a:extLst>
          </p:cNvPr>
          <p:cNvSpPr/>
          <p:nvPr/>
        </p:nvSpPr>
        <p:spPr>
          <a:xfrm>
            <a:off x="1387841" y="3218307"/>
            <a:ext cx="3741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현재 디렉토리는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C:\PackageStudy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D326A2-4955-4B1F-AD3B-151A237FAF8B}"/>
              </a:ext>
            </a:extLst>
          </p:cNvPr>
          <p:cNvSpPr/>
          <p:nvPr/>
        </p:nvSpPr>
        <p:spPr>
          <a:xfrm>
            <a:off x="1193531" y="2023963"/>
            <a:ext cx="6773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현재 디렉토리</a:t>
            </a:r>
            <a:r>
              <a:rPr lang="en-US" altLang="ko-KR" dirty="0">
                <a:latin typeface="YDVYMjOStd125"/>
              </a:rPr>
              <a:t>: </a:t>
            </a:r>
            <a:r>
              <a:rPr lang="ko-KR" altLang="en-US" dirty="0">
                <a:latin typeface="YDVYMjOStd125"/>
              </a:rPr>
              <a:t>실행 중인 프로그램의 작업 디렉토리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6AAB7-C7A1-4BB9-9E4B-740A4003E007}"/>
              </a:ext>
            </a:extLst>
          </p:cNvPr>
          <p:cNvSpPr/>
          <p:nvPr/>
        </p:nvSpPr>
        <p:spPr>
          <a:xfrm>
            <a:off x="7300217" y="2587569"/>
            <a:ext cx="3518034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/>
              <a:t>class AAA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ZZZ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WhatYourName</a:t>
            </a:r>
            <a:r>
              <a:rPr lang="en-US" altLang="ko-KR" sz="1400" dirty="0"/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static void main(String args[])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fi-FI" altLang="ko-KR" sz="1400" dirty="0"/>
              <a:t>AAA aaa = new AAA();</a:t>
            </a:r>
          </a:p>
          <a:p>
            <a:pPr>
              <a:lnSpc>
                <a:spcPts val="2200"/>
              </a:lnSpc>
            </a:pPr>
            <a:r>
              <a:rPr lang="fi-FI" altLang="ko-KR" sz="1400" dirty="0"/>
              <a:t>             </a:t>
            </a:r>
            <a:r>
              <a:rPr lang="en-US" altLang="ko-KR" sz="1400" dirty="0" err="1"/>
              <a:t>aaa.showName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ZZZ </a:t>
            </a:r>
            <a:r>
              <a:rPr lang="en-US" altLang="ko-KR" sz="1400" dirty="0" err="1"/>
              <a:t>zzz</a:t>
            </a:r>
            <a:r>
              <a:rPr lang="en-US" altLang="ko-KR" sz="1400" dirty="0"/>
              <a:t> = new ZZZ();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zzz.showName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CEDB07-35BE-4A0E-8F44-01E1756F9DA0}"/>
              </a:ext>
            </a:extLst>
          </p:cNvPr>
          <p:cNvSpPr/>
          <p:nvPr/>
        </p:nvSpPr>
        <p:spPr>
          <a:xfrm>
            <a:off x="7124017" y="2501360"/>
            <a:ext cx="3808533" cy="343584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70C3A-C930-47DA-B6CB-777576F06786}"/>
              </a:ext>
            </a:extLst>
          </p:cNvPr>
          <p:cNvSpPr/>
          <p:nvPr/>
        </p:nvSpPr>
        <p:spPr>
          <a:xfrm>
            <a:off x="9059234" y="1935314"/>
            <a:ext cx="2101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WhatYourName.java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AEED0-B9A9-4483-868E-C239FEE4EBF8}"/>
              </a:ext>
            </a:extLst>
          </p:cNvPr>
          <p:cNvSpPr/>
          <p:nvPr/>
        </p:nvSpPr>
        <p:spPr>
          <a:xfrm>
            <a:off x="1387841" y="4330149"/>
            <a:ext cx="5621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C:\PackageStudy&gt;javac WhatYourName.java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87434-6175-4973-B187-0E58B8920A39}"/>
              </a:ext>
            </a:extLst>
          </p:cNvPr>
          <p:cNvSpPr/>
          <p:nvPr/>
        </p:nvSpPr>
        <p:spPr>
          <a:xfrm>
            <a:off x="1387841" y="4712051"/>
            <a:ext cx="5275850" cy="461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현재 디렉토리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C:\PackageStudy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를 기준으로 자바 파일을 찾는다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.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디렉토리 구조 변경 및 컴파일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6AAB7-C7A1-4BB9-9E4B-740A4003E007}"/>
              </a:ext>
            </a:extLst>
          </p:cNvPr>
          <p:cNvSpPr/>
          <p:nvPr/>
        </p:nvSpPr>
        <p:spPr>
          <a:xfrm>
            <a:off x="7300217" y="2587569"/>
            <a:ext cx="3518034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/>
              <a:t>class AAA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ZZZ { ... }</a:t>
            </a:r>
          </a:p>
          <a:p>
            <a:pPr>
              <a:lnSpc>
                <a:spcPts val="2600"/>
              </a:lnSpc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WhatYourName</a:t>
            </a:r>
            <a:r>
              <a:rPr lang="en-US" altLang="ko-KR" sz="1400" dirty="0"/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static void main(String args[])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fi-FI" altLang="ko-KR" sz="1400" dirty="0"/>
              <a:t>AAA aaa = new AAA();</a:t>
            </a:r>
          </a:p>
          <a:p>
            <a:pPr>
              <a:lnSpc>
                <a:spcPts val="2200"/>
              </a:lnSpc>
            </a:pPr>
            <a:r>
              <a:rPr lang="fi-FI" altLang="ko-KR" sz="1400" dirty="0"/>
              <a:t>             </a:t>
            </a:r>
            <a:r>
              <a:rPr lang="en-US" altLang="ko-KR" sz="1400" dirty="0" err="1"/>
              <a:t>aaa.showName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ZZZ </a:t>
            </a:r>
            <a:r>
              <a:rPr lang="en-US" altLang="ko-KR" sz="1400" dirty="0" err="1"/>
              <a:t>zzz</a:t>
            </a:r>
            <a:r>
              <a:rPr lang="en-US" altLang="ko-KR" sz="1400" dirty="0"/>
              <a:t> = new ZZZ();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</a:t>
            </a:r>
            <a:r>
              <a:rPr lang="en-US" altLang="ko-KR" sz="1400" dirty="0" err="1"/>
              <a:t>zzz.showName</a:t>
            </a:r>
            <a:r>
              <a:rPr lang="en-US" altLang="ko-KR" sz="1400" dirty="0"/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CEDB07-35BE-4A0E-8F44-01E1756F9DA0}"/>
              </a:ext>
            </a:extLst>
          </p:cNvPr>
          <p:cNvSpPr/>
          <p:nvPr/>
        </p:nvSpPr>
        <p:spPr>
          <a:xfrm>
            <a:off x="7124017" y="2501360"/>
            <a:ext cx="3808533" cy="343584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70C3A-C930-47DA-B6CB-777576F06786}"/>
              </a:ext>
            </a:extLst>
          </p:cNvPr>
          <p:cNvSpPr/>
          <p:nvPr/>
        </p:nvSpPr>
        <p:spPr>
          <a:xfrm>
            <a:off x="9059234" y="1935314"/>
            <a:ext cx="2101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WhatYourName.java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AEED0-B9A9-4483-868E-C239FEE4EBF8}"/>
              </a:ext>
            </a:extLst>
          </p:cNvPr>
          <p:cNvSpPr/>
          <p:nvPr/>
        </p:nvSpPr>
        <p:spPr>
          <a:xfrm>
            <a:off x="1433561" y="5213033"/>
            <a:ext cx="5001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C:\PackageStudy&gt;java </a:t>
            </a:r>
            <a:r>
              <a:rPr lang="en-US" altLang="ko-KR" sz="1600" dirty="0" err="1">
                <a:latin typeface="Consolas" panose="020B0609020204030204" pitchFamily="49" charset="0"/>
              </a:rPr>
              <a:t>WhatYourName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8BAE4A-7DDC-46CB-9FD0-C9EF7DA7487E}"/>
              </a:ext>
            </a:extLst>
          </p:cNvPr>
          <p:cNvSpPr/>
          <p:nvPr/>
        </p:nvSpPr>
        <p:spPr>
          <a:xfrm>
            <a:off x="1387841" y="2135372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WhatYourName.class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AAA.class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C:\PackageStudy\MyClass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ZZZ.class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C:\PackageStudy\MyClass</a:t>
            </a:r>
            <a:r>
              <a:rPr lang="ko-KR" altLang="en-US" sz="1600" dirty="0"/>
              <a:t>에 위치시킨다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A561F-52F8-4C9A-B98E-A4A22B0680E0}"/>
              </a:ext>
            </a:extLst>
          </p:cNvPr>
          <p:cNvSpPr/>
          <p:nvPr/>
        </p:nvSpPr>
        <p:spPr>
          <a:xfrm>
            <a:off x="2228850" y="5414613"/>
            <a:ext cx="3509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YDVYMjOStd125"/>
              </a:rPr>
              <a:t>실행이 가능하게 하려면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YDVYMjOStd125"/>
              </a:rPr>
              <a:t>?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패스란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F97C00-DF82-4C51-B3AB-857E0A90677E}"/>
              </a:ext>
            </a:extLst>
          </p:cNvPr>
          <p:cNvSpPr/>
          <p:nvPr/>
        </p:nvSpPr>
        <p:spPr>
          <a:xfrm>
            <a:off x="1216391" y="2742431"/>
            <a:ext cx="367119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C:\PackageStudy&gt;set </a:t>
            </a:r>
            <a:r>
              <a:rPr lang="en-US" altLang="ko-KR" sz="1700" dirty="0" err="1">
                <a:latin typeface="Consolas" panose="020B0609020204030204" pitchFamily="49" charset="0"/>
              </a:rPr>
              <a:t>classpath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D326A2-4955-4B1F-AD3B-151A237FAF8B}"/>
              </a:ext>
            </a:extLst>
          </p:cNvPr>
          <p:cNvSpPr/>
          <p:nvPr/>
        </p:nvSpPr>
        <p:spPr>
          <a:xfrm>
            <a:off x="1193531" y="1841083"/>
            <a:ext cx="6773179" cy="56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클래스 패스</a:t>
            </a:r>
            <a:r>
              <a:rPr lang="en-US" altLang="ko-KR" dirty="0">
                <a:latin typeface="YDVYMjOStd125"/>
              </a:rPr>
              <a:t>: </a:t>
            </a:r>
            <a:r>
              <a:rPr lang="ko-KR" altLang="en-US" dirty="0">
                <a:latin typeface="YDVYMjOStd125"/>
              </a:rPr>
              <a:t>자바 가상머신의 클래스 탐색 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9F55A-A3D1-4831-80AF-473245DB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2742431"/>
            <a:ext cx="5644515" cy="1066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4B306F-7AA9-4DD9-B433-2C3700929CDE}"/>
              </a:ext>
            </a:extLst>
          </p:cNvPr>
          <p:cNvSpPr/>
          <p:nvPr/>
        </p:nvSpPr>
        <p:spPr>
          <a:xfrm>
            <a:off x="1216391" y="4258531"/>
            <a:ext cx="783336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Consolas" panose="020B0609020204030204" pitchFamily="49" charset="0"/>
              </a:rPr>
              <a:t>C:\PackageStudy&gt;set </a:t>
            </a:r>
            <a:r>
              <a:rPr lang="en-US" altLang="ko-KR" sz="1700" dirty="0" err="1">
                <a:latin typeface="Consolas" panose="020B0609020204030204" pitchFamily="49" charset="0"/>
              </a:rPr>
              <a:t>classpath</a:t>
            </a:r>
            <a:r>
              <a:rPr lang="en-US" altLang="ko-KR" sz="1700" dirty="0">
                <a:latin typeface="Consolas" panose="020B0609020204030204" pitchFamily="49" charset="0"/>
              </a:rPr>
              <a:t>=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>
                <a:latin typeface="Consolas" panose="020B0609020204030204" pitchFamily="49" charset="0"/>
              </a:rPr>
              <a:t>;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C:\</a:t>
            </a:r>
            <a:r>
              <a:rPr lang="en-US" altLang="ko-KR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PackageStudy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\MyClass</a:t>
            </a:r>
            <a:endParaRPr lang="ko-KR" altLang="en-US" sz="1700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E21C52-A28B-4815-BD40-3BB8D9CD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2" y="4664361"/>
            <a:ext cx="5621655" cy="15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절대 경로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상대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경로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F5F0E-25E5-4268-9868-6F36F43DBB60}"/>
              </a:ext>
            </a:extLst>
          </p:cNvPr>
          <p:cNvSpPr/>
          <p:nvPr/>
        </p:nvSpPr>
        <p:spPr>
          <a:xfrm>
            <a:off x="1193532" y="2305735"/>
            <a:ext cx="981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C:\PackageStudy&gt;set </a:t>
            </a:r>
            <a:r>
              <a:rPr lang="en-US" altLang="ko-KR" dirty="0" err="1"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</a:rPr>
              <a:t>=.;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C:\</a:t>
            </a:r>
            <a:r>
              <a:rPr lang="en-US" altLang="ko-KR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PackageStudy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\MyClass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73224A-654C-462F-BB8B-91C35DAB0A9B}"/>
              </a:ext>
            </a:extLst>
          </p:cNvPr>
          <p:cNvSpPr/>
          <p:nvPr/>
        </p:nvSpPr>
        <p:spPr>
          <a:xfrm>
            <a:off x="1193532" y="3850929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C:\PackageStudy&gt;set </a:t>
            </a:r>
            <a:r>
              <a:rPr lang="en-US" altLang="ko-KR" dirty="0" err="1"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latin typeface="Consolas" panose="020B0609020204030204" pitchFamily="49" charset="0"/>
              </a:rPr>
              <a:t>=.;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.\MyClass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1A410-37F5-4E23-A056-7758B30EE4FE}"/>
              </a:ext>
            </a:extLst>
          </p:cNvPr>
          <p:cNvSpPr/>
          <p:nvPr/>
        </p:nvSpPr>
        <p:spPr>
          <a:xfrm>
            <a:off x="4775432" y="2616666"/>
            <a:ext cx="4944379" cy="51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루트 디렉토리를 시작으로 지정한 </a:t>
            </a:r>
            <a:r>
              <a:rPr lang="en-US" altLang="ko-KR" sz="1600" dirty="0">
                <a:latin typeface="YDVYMjOStd125"/>
              </a:rPr>
              <a:t>‘</a:t>
            </a:r>
            <a:r>
              <a:rPr lang="ko-KR" altLang="en-US" sz="1600" dirty="0">
                <a:latin typeface="YDVYMjOStd125"/>
              </a:rPr>
              <a:t>절대 경로</a:t>
            </a:r>
            <a:r>
              <a:rPr lang="en-US" altLang="ko-KR" sz="1600" dirty="0">
                <a:latin typeface="YDVYMjOStd125"/>
              </a:rPr>
              <a:t>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73B08-0E0C-4E25-ACC3-CF86519E63D4}"/>
              </a:ext>
            </a:extLst>
          </p:cNvPr>
          <p:cNvSpPr/>
          <p:nvPr/>
        </p:nvSpPr>
        <p:spPr>
          <a:xfrm>
            <a:off x="4176221" y="4135719"/>
            <a:ext cx="4944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현대 디렉토리를 기준으로 지정한 </a:t>
            </a:r>
            <a:r>
              <a:rPr lang="en-US" altLang="ko-KR" sz="1600" dirty="0">
                <a:latin typeface="YDVYMjOStd125"/>
              </a:rPr>
              <a:t>‘</a:t>
            </a:r>
            <a:r>
              <a:rPr lang="ko-KR" altLang="en-US" sz="1600" dirty="0">
                <a:latin typeface="YDVYMjOStd125"/>
              </a:rPr>
              <a:t>상대 경로</a:t>
            </a:r>
            <a:r>
              <a:rPr lang="en-US" altLang="ko-KR" sz="1600" dirty="0">
                <a:latin typeface="YDVYMjOStd125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2618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패스를 고정시키는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B9899-AAC4-4139-9B33-DAEDBE1B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531937"/>
            <a:ext cx="5961648" cy="17534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2EDE1-4CC9-410C-9BE6-5AF06DA2E865}"/>
              </a:ext>
            </a:extLst>
          </p:cNvPr>
          <p:cNvSpPr/>
          <p:nvPr/>
        </p:nvSpPr>
        <p:spPr>
          <a:xfrm>
            <a:off x="1193533" y="4576335"/>
            <a:ext cx="996695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YDVYMjOStd125"/>
              </a:rPr>
              <a:t>변수의 이름으로 </a:t>
            </a:r>
            <a:r>
              <a:rPr lang="en-US" altLang="ko-KR" sz="1600" dirty="0" err="1">
                <a:latin typeface="YDVYMjOStd125"/>
              </a:rPr>
              <a:t>classpath</a:t>
            </a:r>
            <a:r>
              <a:rPr lang="en-US" altLang="ko-KR" sz="1600" dirty="0">
                <a:latin typeface="YDVYMjOStd125"/>
              </a:rPr>
              <a:t>, </a:t>
            </a:r>
            <a:r>
              <a:rPr lang="ko-KR" altLang="en-US" sz="1600" dirty="0">
                <a:latin typeface="YDVYMjOStd125"/>
              </a:rPr>
              <a:t>변수 값으로 경로 정보 전달하면 클래스 패스가 시스템 전체에 적용이 된다</a:t>
            </a:r>
            <a:r>
              <a:rPr lang="en-US" altLang="ko-KR" sz="16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YDVYMjOStd125"/>
              </a:rPr>
              <a:t>But!</a:t>
            </a:r>
            <a:r>
              <a:rPr lang="ko-KR" altLang="en-US" sz="1600" dirty="0">
                <a:latin typeface="YDVYMjOStd125"/>
              </a:rPr>
              <a:t> 좋은 방법 아니므로</a:t>
            </a:r>
            <a:r>
              <a:rPr lang="en-US" altLang="ko-KR" sz="1600" dirty="0">
                <a:latin typeface="YDVYMjOStd125"/>
              </a:rPr>
              <a:t>, </a:t>
            </a:r>
            <a:r>
              <a:rPr lang="ko-KR" altLang="en-US" sz="1600" dirty="0">
                <a:latin typeface="YDVYMjOStd125"/>
              </a:rPr>
              <a:t>이렇듯 클래스 패스를 고정시키는 일이 가능하다는 사실 정도만 알고 있자</a:t>
            </a:r>
            <a:r>
              <a:rPr lang="en-US" altLang="ko-KR" sz="1600" dirty="0">
                <a:latin typeface="YDVYMjOStd125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8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08-2. </a:t>
            </a:r>
            <a:r>
              <a:rPr lang="ko-KR" altLang="en-US" sz="4400" dirty="0">
                <a:solidFill>
                  <a:schemeClr val="tx2"/>
                </a:solidFill>
              </a:rPr>
              <a:t>패키지의 이해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선언이 필요한 상황의 연출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C7E02-A52B-4BAC-9AD5-D908A4D6742E}"/>
              </a:ext>
            </a:extLst>
          </p:cNvPr>
          <p:cNvSpPr/>
          <p:nvPr/>
        </p:nvSpPr>
        <p:spPr>
          <a:xfrm>
            <a:off x="1193531" y="1777990"/>
            <a:ext cx="2589799" cy="345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/>
              <a:t> public class Circle {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double rad;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final double PI;</a:t>
            </a:r>
          </a:p>
          <a:p>
            <a:pPr>
              <a:lnSpc>
                <a:spcPts val="2200"/>
              </a:lnSpc>
            </a:pPr>
            <a:endParaRPr lang="en-US" altLang="ko-KR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public Circle(double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rad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PI = 3.14;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public 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return (rad * rad) * PI;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DCF5F9-51D5-4F82-8C98-8614CFEA3295}"/>
              </a:ext>
            </a:extLst>
          </p:cNvPr>
          <p:cNvSpPr/>
          <p:nvPr/>
        </p:nvSpPr>
        <p:spPr>
          <a:xfrm>
            <a:off x="1097280" y="5281589"/>
            <a:ext cx="2404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YDVYMjOStd125"/>
                <a:hlinkClick r:id="rId2"/>
              </a:rPr>
              <a:t>www.wxfx.com</a:t>
            </a:r>
            <a:r>
              <a:rPr lang="ko-KR" altLang="en-US" sz="1500" dirty="0">
                <a:latin typeface="YDVYMjOStd125"/>
              </a:rPr>
              <a:t>의 </a:t>
            </a:r>
            <a:r>
              <a:rPr lang="en-US" altLang="ko-KR" sz="1500" dirty="0">
                <a:latin typeface="YDVYMjOStd125"/>
              </a:rPr>
              <a:t>Circle.java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09B6E-5E01-495B-A30C-51A78CE597E4}"/>
              </a:ext>
            </a:extLst>
          </p:cNvPr>
          <p:cNvSpPr/>
          <p:nvPr/>
        </p:nvSpPr>
        <p:spPr>
          <a:xfrm>
            <a:off x="4102722" y="1777990"/>
            <a:ext cx="3052458" cy="345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/>
              <a:t>public class Circle {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double rad;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final double PI;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Circle(double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rad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 PI = 3.14;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public double </a:t>
            </a:r>
            <a:r>
              <a:rPr lang="en-US" altLang="ko-KR" sz="1400" dirty="0" err="1"/>
              <a:t>getPerimeter</a:t>
            </a:r>
            <a:r>
              <a:rPr lang="en-US" altLang="ko-KR" sz="1400" dirty="0"/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            return (rad * 2) * PI; </a:t>
            </a:r>
            <a:endParaRPr lang="ko-KR" altLang="en-US" sz="1400" dirty="0"/>
          </a:p>
          <a:p>
            <a:pPr>
              <a:lnSpc>
                <a:spcPts val="2200"/>
              </a:lnSpc>
            </a:pPr>
            <a:r>
              <a:rPr lang="en-US" altLang="ko-KR" sz="1400" dirty="0"/>
              <a:t>      }</a:t>
            </a:r>
          </a:p>
          <a:p>
            <a:pPr>
              <a:lnSpc>
                <a:spcPts val="2200"/>
              </a:lnSpc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E35771-3548-4358-A542-9E2B61000FBE}"/>
              </a:ext>
            </a:extLst>
          </p:cNvPr>
          <p:cNvCxnSpPr>
            <a:cxnSpLocks/>
          </p:cNvCxnSpPr>
          <p:nvPr/>
        </p:nvCxnSpPr>
        <p:spPr>
          <a:xfrm>
            <a:off x="1157833" y="1949318"/>
            <a:ext cx="0" cy="31827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FEA095-F701-4721-BC66-CE31E2AB8711}"/>
              </a:ext>
            </a:extLst>
          </p:cNvPr>
          <p:cNvCxnSpPr>
            <a:cxnSpLocks/>
          </p:cNvCxnSpPr>
          <p:nvPr/>
        </p:nvCxnSpPr>
        <p:spPr>
          <a:xfrm>
            <a:off x="4060721" y="1949318"/>
            <a:ext cx="0" cy="31827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9A7256-D00D-4FEF-B2F5-301D8CEE6143}"/>
              </a:ext>
            </a:extLst>
          </p:cNvPr>
          <p:cNvSpPr/>
          <p:nvPr/>
        </p:nvSpPr>
        <p:spPr>
          <a:xfrm>
            <a:off x="3990244" y="5281589"/>
            <a:ext cx="250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YDVYMjOStd125"/>
                <a:hlinkClick r:id="rId3"/>
              </a:rPr>
              <a:t>www.fxmx.com</a:t>
            </a:r>
            <a:r>
              <a:rPr lang="ko-KR" altLang="en-US" sz="1500" dirty="0">
                <a:latin typeface="YDVYMjOStd125"/>
              </a:rPr>
              <a:t>의 </a:t>
            </a:r>
            <a:r>
              <a:rPr lang="en-US" altLang="ko-KR" sz="1500" dirty="0">
                <a:latin typeface="YDVYMjOStd125"/>
              </a:rPr>
              <a:t>Circle.java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0C836-80FB-44A0-8EA1-588F0CBAA85D}"/>
              </a:ext>
            </a:extLst>
          </p:cNvPr>
          <p:cNvSpPr/>
          <p:nvPr/>
        </p:nvSpPr>
        <p:spPr>
          <a:xfrm>
            <a:off x="7052310" y="2463668"/>
            <a:ext cx="456057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u="sng" dirty="0">
                <a:latin typeface="YDVYMjOStd125"/>
              </a:rPr>
              <a:t>공간에서의  충돌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YDVYMjOStd125"/>
              </a:rPr>
              <a:t>    </a:t>
            </a:r>
            <a:r>
              <a:rPr lang="ko-KR" altLang="en-US" sz="1500" dirty="0">
                <a:latin typeface="YDVYMjOStd125"/>
              </a:rPr>
              <a:t>동일 이름의 클래스 파일을 같은 위치에 둘 수 없다</a:t>
            </a:r>
            <a:r>
              <a:rPr lang="en-US" altLang="ko-KR" sz="1500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1700" u="sng" dirty="0">
                <a:latin typeface="YDVYMjOStd125"/>
              </a:rPr>
              <a:t>접근 방법에서의 충돌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YDVYMjOStd125"/>
              </a:rPr>
              <a:t>    </a:t>
            </a:r>
            <a:r>
              <a:rPr lang="ko-KR" altLang="en-US" sz="1500" dirty="0">
                <a:latin typeface="YDVYMjOStd125"/>
              </a:rPr>
              <a:t>인스턴스 생성 방법에서 두 클래스에 차이가 없다</a:t>
            </a:r>
            <a:r>
              <a:rPr lang="en-US" altLang="ko-KR" sz="1500" dirty="0">
                <a:latin typeface="YDVYMjOStd125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2848</TotalTime>
  <Words>864</Words>
  <Application>Microsoft Office PowerPoint</Application>
  <PresentationFormat>와이드스크린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YDVYMjOStd12</vt:lpstr>
      <vt:lpstr>YDVYMjOStd125</vt:lpstr>
      <vt:lpstr>YDVYMjOStd23</vt:lpstr>
      <vt:lpstr>맑은 고딕</vt:lpstr>
      <vt:lpstr>Calibri</vt:lpstr>
      <vt:lpstr>Calibri Light</vt:lpstr>
      <vt:lpstr>Consolas</vt:lpstr>
      <vt:lpstr>추억</vt:lpstr>
      <vt:lpstr> 열혈 Java 프로그래밍</vt:lpstr>
      <vt:lpstr>08-1. 클래스 패스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08-2. 패키지의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539</cp:revision>
  <dcterms:created xsi:type="dcterms:W3CDTF">2017-07-09T08:11:09Z</dcterms:created>
  <dcterms:modified xsi:type="dcterms:W3CDTF">2017-07-27T05:00:25Z</dcterms:modified>
</cp:coreProperties>
</file>