
<file path=[Content_Types].xml><?xml version="1.0" encoding="utf-8"?>
<Types xmlns="http://schemas.openxmlformats.org/package/2006/content-types">
  <Default Extension="jpg&amp;ehk=VCmskUWMZlbzZcgArGdrUA&amp;r=0&amp;pid=OfficeInsert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91" r:id="rId4"/>
    <p:sldId id="392" r:id="rId5"/>
    <p:sldId id="394" r:id="rId6"/>
    <p:sldId id="384" r:id="rId7"/>
    <p:sldId id="393" r:id="rId8"/>
    <p:sldId id="396" r:id="rId9"/>
    <p:sldId id="395" r:id="rId10"/>
    <p:sldId id="399" r:id="rId11"/>
    <p:sldId id="398" r:id="rId12"/>
    <p:sldId id="401" r:id="rId13"/>
    <p:sldId id="402" r:id="rId14"/>
    <p:sldId id="403" r:id="rId15"/>
    <p:sldId id="404" r:id="rId16"/>
    <p:sldId id="400" r:id="rId17"/>
    <p:sldId id="408" r:id="rId18"/>
    <p:sldId id="407" r:id="rId19"/>
    <p:sldId id="406" r:id="rId20"/>
    <p:sldId id="405" r:id="rId21"/>
    <p:sldId id="28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300D"/>
    <a:srgbClr val="507FCC"/>
    <a:srgbClr val="D17611"/>
    <a:srgbClr val="9999FF"/>
    <a:srgbClr val="C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Less_than_symbol.jpg" TargetMode="External"/><Relationship Id="rId2" Type="http://schemas.openxmlformats.org/officeDocument/2006/relationships/image" Target="../media/image3.jpg&amp;ehk=VCmskUWMZlbzZcgArGdrUA&amp;r=0&amp;pid=OfficeInsert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09. </a:t>
            </a:r>
            <a:r>
              <a:rPr lang="ko-KR" altLang="en-US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정보 은닉 그리고 캡슐화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인스턴스 멤버의  </a:t>
            </a: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public, default 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선언 관련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FBEC87-6658-461C-A31C-48BD5CC4D098}"/>
              </a:ext>
            </a:extLst>
          </p:cNvPr>
          <p:cNvSpPr/>
          <p:nvPr/>
        </p:nvSpPr>
        <p:spPr>
          <a:xfrm>
            <a:off x="974301" y="1133916"/>
            <a:ext cx="455925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package zoo;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public class Cat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public void </a:t>
            </a:r>
            <a:r>
              <a:rPr lang="en-US" altLang="ko-KR" dirty="0" err="1">
                <a:latin typeface="Consolas" panose="020B0609020204030204" pitchFamily="49" charset="0"/>
              </a:rPr>
              <a:t>makeSound</a:t>
            </a:r>
            <a:r>
              <a:rPr lang="en-US" altLang="ko-KR" dirty="0">
                <a:latin typeface="Consolas" panose="020B0609020204030204" pitchFamily="49" charset="0"/>
              </a:rPr>
              <a:t>() {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dirty="0" err="1">
                <a:latin typeface="Consolas" panose="020B0609020204030204" pitchFamily="49" charset="0"/>
              </a:rPr>
              <a:t>야용</a:t>
            </a:r>
            <a:r>
              <a:rPr lang="en-US" altLang="ko-KR" dirty="0">
                <a:latin typeface="Consolas" panose="020B0609020204030204" pitchFamily="49" charset="0"/>
              </a:rPr>
              <a:t>");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void </a:t>
            </a:r>
            <a:r>
              <a:rPr lang="en-US" altLang="ko-KR" dirty="0" err="1">
                <a:latin typeface="Consolas" panose="020B0609020204030204" pitchFamily="49" charset="0"/>
              </a:rPr>
              <a:t>makeHappy</a:t>
            </a:r>
            <a:r>
              <a:rPr lang="en-US" altLang="ko-KR" dirty="0">
                <a:latin typeface="Consolas" panose="020B0609020204030204" pitchFamily="49" charset="0"/>
              </a:rPr>
              <a:t>() {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dirty="0">
                <a:latin typeface="Consolas" panose="020B0609020204030204" pitchFamily="49" charset="0"/>
              </a:rPr>
              <a:t>스마일</a:t>
            </a:r>
            <a:r>
              <a:rPr lang="en-US" altLang="ko-KR" dirty="0">
                <a:latin typeface="Consolas" panose="020B0609020204030204" pitchFamily="49" charset="0"/>
              </a:rPr>
              <a:t>");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247BBB-7397-4D44-9CF3-57CB542A12B2}"/>
              </a:ext>
            </a:extLst>
          </p:cNvPr>
          <p:cNvSpPr/>
          <p:nvPr/>
        </p:nvSpPr>
        <p:spPr>
          <a:xfrm>
            <a:off x="5991989" y="1166990"/>
            <a:ext cx="46572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package animal;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public class Dog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public void welcome(</a:t>
            </a:r>
            <a:r>
              <a:rPr lang="en-US" altLang="ko-KR" dirty="0" err="1">
                <a:latin typeface="Consolas" panose="020B0609020204030204" pitchFamily="49" charset="0"/>
              </a:rPr>
              <a:t>zoo.Cat</a:t>
            </a:r>
            <a:r>
              <a:rPr lang="en-US" altLang="ko-KR" dirty="0">
                <a:latin typeface="Consolas" panose="020B0609020204030204" pitchFamily="49" charset="0"/>
              </a:rPr>
              <a:t> c)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err="1">
                <a:latin typeface="Consolas" panose="020B0609020204030204" pitchFamily="49" charset="0"/>
              </a:rPr>
              <a:t>c.makeSound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err="1">
                <a:latin typeface="Consolas" panose="020B0609020204030204" pitchFamily="49" charset="0"/>
              </a:rPr>
              <a:t>c.makeHappy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9D8150-193C-4E6F-A196-846FB7C66C57}"/>
              </a:ext>
            </a:extLst>
          </p:cNvPr>
          <p:cNvSpPr/>
          <p:nvPr/>
        </p:nvSpPr>
        <p:spPr>
          <a:xfrm>
            <a:off x="861763" y="997092"/>
            <a:ext cx="4671789" cy="3482804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8AA5FB-B924-4F3C-8EDC-E32978DA9D6C}"/>
              </a:ext>
            </a:extLst>
          </p:cNvPr>
          <p:cNvSpPr/>
          <p:nvPr/>
        </p:nvSpPr>
        <p:spPr>
          <a:xfrm>
            <a:off x="5851105" y="997092"/>
            <a:ext cx="4914520" cy="3482804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008599-1C85-49A1-B40D-D6284E39C904}"/>
              </a:ext>
            </a:extLst>
          </p:cNvPr>
          <p:cNvSpPr/>
          <p:nvPr/>
        </p:nvSpPr>
        <p:spPr>
          <a:xfrm>
            <a:off x="4335788" y="574475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Cat.java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08B8E4-CBEF-4E87-B641-31A2B41F865B}"/>
              </a:ext>
            </a:extLst>
          </p:cNvPr>
          <p:cNvSpPr/>
          <p:nvPr/>
        </p:nvSpPr>
        <p:spPr>
          <a:xfrm>
            <a:off x="9567861" y="59083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Dog.java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52B56F-7FC8-4711-BD28-C5D4490AF108}"/>
              </a:ext>
            </a:extLst>
          </p:cNvPr>
          <p:cNvSpPr/>
          <p:nvPr/>
        </p:nvSpPr>
        <p:spPr>
          <a:xfrm>
            <a:off x="8543365" y="2200978"/>
            <a:ext cx="663698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OK!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99E69D-284A-437E-95A8-63B0A14025ED}"/>
              </a:ext>
            </a:extLst>
          </p:cNvPr>
          <p:cNvSpPr/>
          <p:nvPr/>
        </p:nvSpPr>
        <p:spPr>
          <a:xfrm>
            <a:off x="8555269" y="2756232"/>
            <a:ext cx="98542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ERROR!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622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멤버의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private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선언이 갖는 의미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0955DE-5E14-432E-A5DA-4FD1D075949B}"/>
              </a:ext>
            </a:extLst>
          </p:cNvPr>
          <p:cNvSpPr/>
          <p:nvPr/>
        </p:nvSpPr>
        <p:spPr>
          <a:xfrm>
            <a:off x="1193531" y="1614830"/>
            <a:ext cx="795046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class Duck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dirty="0">
                <a:latin typeface="Consolas" panose="020B0609020204030204" pitchFamily="49" charset="0"/>
              </a:rPr>
              <a:t> int </a:t>
            </a:r>
            <a:r>
              <a:rPr lang="en-US" altLang="ko-KR" sz="1600" dirty="0" err="1">
                <a:latin typeface="Consolas" panose="020B0609020204030204" pitchFamily="49" charset="0"/>
              </a:rPr>
              <a:t>numLeg</a:t>
            </a:r>
            <a:r>
              <a:rPr lang="en-US" altLang="ko-KR" sz="1600" dirty="0">
                <a:latin typeface="Consolas" panose="020B0609020204030204" pitchFamily="49" charset="0"/>
              </a:rPr>
              <a:t> = 2;   // </a:t>
            </a:r>
            <a:r>
              <a:rPr lang="ko-KR" altLang="en-US" sz="1600" dirty="0">
                <a:latin typeface="Consolas" panose="020B0609020204030204" pitchFamily="49" charset="0"/>
              </a:rPr>
              <a:t>클래스 내부에서만 접근 가능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public void md1()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600" dirty="0" err="1">
                <a:latin typeface="Consolas" panose="020B0609020204030204" pitchFamily="49" charset="0"/>
              </a:rPr>
              <a:t>numLeg</a:t>
            </a:r>
            <a:r>
              <a:rPr lang="en-US" altLang="ko-KR" sz="1600" dirty="0">
                <a:latin typeface="Consolas" panose="020B0609020204030204" pitchFamily="49" charset="0"/>
              </a:rPr>
              <a:t>);   // </a:t>
            </a:r>
            <a:r>
              <a:rPr lang="ko-KR" altLang="en-US" sz="1600" dirty="0">
                <a:latin typeface="Consolas" panose="020B0609020204030204" pitchFamily="49" charset="0"/>
              </a:rPr>
              <a:t>접근 가능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md2();   // </a:t>
            </a:r>
            <a:r>
              <a:rPr lang="ko-KR" altLang="en-US" sz="1600" dirty="0">
                <a:latin typeface="Consolas" panose="020B0609020204030204" pitchFamily="49" charset="0"/>
              </a:rPr>
              <a:t>호출 가능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dirty="0">
                <a:latin typeface="Consolas" panose="020B0609020204030204" pitchFamily="49" charset="0"/>
              </a:rPr>
              <a:t> void md2()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600" dirty="0" err="1">
                <a:latin typeface="Consolas" panose="020B0609020204030204" pitchFamily="49" charset="0"/>
              </a:rPr>
              <a:t>numLeg</a:t>
            </a:r>
            <a:r>
              <a:rPr lang="en-US" altLang="ko-KR" sz="1600" dirty="0">
                <a:latin typeface="Consolas" panose="020B0609020204030204" pitchFamily="49" charset="0"/>
              </a:rPr>
              <a:t>);   // </a:t>
            </a:r>
            <a:r>
              <a:rPr lang="ko-KR" altLang="en-US" sz="1600" dirty="0">
                <a:latin typeface="Consolas" panose="020B0609020204030204" pitchFamily="49" charset="0"/>
              </a:rPr>
              <a:t>접근 가능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void md3()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600" dirty="0" err="1">
                <a:latin typeface="Consolas" panose="020B0609020204030204" pitchFamily="49" charset="0"/>
              </a:rPr>
              <a:t>numLeg</a:t>
            </a:r>
            <a:r>
              <a:rPr lang="en-US" altLang="ko-KR" sz="1600" dirty="0">
                <a:latin typeface="Consolas" panose="020B0609020204030204" pitchFamily="49" charset="0"/>
              </a:rPr>
              <a:t>);   // </a:t>
            </a:r>
            <a:r>
              <a:rPr lang="ko-KR" altLang="en-US" sz="1600" dirty="0">
                <a:latin typeface="Consolas" panose="020B0609020204030204" pitchFamily="49" charset="0"/>
              </a:rPr>
              <a:t>접근 가능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md2();   // </a:t>
            </a:r>
            <a:r>
              <a:rPr lang="ko-KR" altLang="en-US" sz="1600" dirty="0">
                <a:latin typeface="Consolas" panose="020B0609020204030204" pitchFamily="49" charset="0"/>
              </a:rPr>
              <a:t>호출 가능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943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상속에 대한 약간의 설명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protected</a:t>
            </a:r>
            <a:r>
              <a:rPr lang="ko-KR" altLang="en-US" sz="2800" spc="-50">
                <a:solidFill>
                  <a:schemeClr val="tx1">
                    <a:lumMod val="75000"/>
                    <a:lumOff val="25000"/>
                  </a:schemeClr>
                </a:solidFill>
              </a:rPr>
              <a:t> 선언의 의미 이해를 위한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C60D83-84C8-433E-AFA4-828F69F12399}"/>
              </a:ext>
            </a:extLst>
          </p:cNvPr>
          <p:cNvSpPr/>
          <p:nvPr/>
        </p:nvSpPr>
        <p:spPr>
          <a:xfrm>
            <a:off x="1259791" y="1805033"/>
            <a:ext cx="49024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class AAA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int </a:t>
            </a:r>
            <a:r>
              <a:rPr lang="en-US" altLang="ko-KR" sz="1600" dirty="0">
                <a:solidFill>
                  <a:srgbClr val="E1300D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4765F8-ED03-47B2-9B16-C78067A15F98}"/>
              </a:ext>
            </a:extLst>
          </p:cNvPr>
          <p:cNvSpPr/>
          <p:nvPr/>
        </p:nvSpPr>
        <p:spPr>
          <a:xfrm>
            <a:off x="1274542" y="3726830"/>
            <a:ext cx="49024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// extends AAA</a:t>
            </a:r>
            <a:r>
              <a:rPr lang="ko-KR" altLang="en-US" sz="1600" dirty="0">
                <a:latin typeface="YDVYMjOStd12"/>
              </a:rPr>
              <a:t>는 </a:t>
            </a:r>
            <a:r>
              <a:rPr lang="en-US" altLang="ko-KR" sz="1600" dirty="0">
                <a:latin typeface="Consolas" panose="020B0609020204030204" pitchFamily="49" charset="0"/>
              </a:rPr>
              <a:t>AAA </a:t>
            </a:r>
            <a:r>
              <a:rPr lang="ko-KR" altLang="en-US" sz="1600" dirty="0">
                <a:latin typeface="YDVYMjOStd12"/>
              </a:rPr>
              <a:t>클래스의 상속을 의미함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class ZZZ extends AAA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(int n)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E1300D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600" dirty="0">
                <a:latin typeface="Consolas" panose="020B0609020204030204" pitchFamily="49" charset="0"/>
              </a:rPr>
              <a:t> = n;    // </a:t>
            </a:r>
            <a:r>
              <a:rPr lang="ko-KR" altLang="en-US" sz="1600" dirty="0">
                <a:latin typeface="YDVYMjOStd12"/>
              </a:rPr>
              <a:t>상속된 변수 </a:t>
            </a:r>
            <a:r>
              <a:rPr lang="en-US" altLang="ko-KR" sz="1600" dirty="0">
                <a:latin typeface="Consolas" panose="020B0609020204030204" pitchFamily="49" charset="0"/>
              </a:rPr>
              <a:t>num</a:t>
            </a:r>
            <a:r>
              <a:rPr lang="ko-KR" altLang="en-US" sz="1600" dirty="0">
                <a:latin typeface="YDVYMjOStd12"/>
              </a:rPr>
              <a:t>의 접근</a:t>
            </a:r>
            <a:r>
              <a:rPr lang="en-US" altLang="ko-KR" sz="1600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DDD16-0446-419D-91F3-38FFF9874A7A}"/>
              </a:ext>
            </a:extLst>
          </p:cNvPr>
          <p:cNvSpPr/>
          <p:nvPr/>
        </p:nvSpPr>
        <p:spPr>
          <a:xfrm>
            <a:off x="1193531" y="1675769"/>
            <a:ext cx="5273530" cy="1405614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388073-E952-4C00-84C2-ED49BF3A354F}"/>
              </a:ext>
            </a:extLst>
          </p:cNvPr>
          <p:cNvSpPr/>
          <p:nvPr/>
        </p:nvSpPr>
        <p:spPr>
          <a:xfrm>
            <a:off x="1193531" y="3692488"/>
            <a:ext cx="5273530" cy="2377008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1E221D-1B37-408F-A4B8-4FD54E88EE74}"/>
              </a:ext>
            </a:extLst>
          </p:cNvPr>
          <p:cNvSpPr/>
          <p:nvPr/>
        </p:nvSpPr>
        <p:spPr>
          <a:xfrm>
            <a:off x="5269297" y="13596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AAA.java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186985-1C27-429F-BB20-77FAEEEF421C}"/>
              </a:ext>
            </a:extLst>
          </p:cNvPr>
          <p:cNvSpPr/>
          <p:nvPr/>
        </p:nvSpPr>
        <p:spPr>
          <a:xfrm>
            <a:off x="5269297" y="3357498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ZZZ.java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806DD8-1DB2-4B0D-ADDE-8C3AA25A9ED3}"/>
              </a:ext>
            </a:extLst>
          </p:cNvPr>
          <p:cNvSpPr/>
          <p:nvPr/>
        </p:nvSpPr>
        <p:spPr>
          <a:xfrm>
            <a:off x="4592869" y="2625189"/>
            <a:ext cx="220549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>
                <a:solidFill>
                  <a:srgbClr val="0070C0"/>
                </a:solidFill>
                <a:latin typeface="YDVYMjOStd125"/>
              </a:rPr>
              <a:t>디폴트 패키지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8C8B10-8CB2-41EB-84D4-A540AE858C77}"/>
              </a:ext>
            </a:extLst>
          </p:cNvPr>
          <p:cNvSpPr/>
          <p:nvPr/>
        </p:nvSpPr>
        <p:spPr>
          <a:xfrm>
            <a:off x="4592869" y="5561665"/>
            <a:ext cx="220549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>
                <a:solidFill>
                  <a:srgbClr val="0070C0"/>
                </a:solidFill>
                <a:latin typeface="YDVYMjOStd125"/>
              </a:rPr>
              <a:t>디폴트 패키지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C7A0FA-8037-45F4-B506-54DB64CF4B4C}"/>
              </a:ext>
            </a:extLst>
          </p:cNvPr>
          <p:cNvSpPr/>
          <p:nvPr/>
        </p:nvSpPr>
        <p:spPr>
          <a:xfrm>
            <a:off x="6798365" y="5192333"/>
            <a:ext cx="4704521" cy="834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YDVYMjOStd125"/>
              </a:rPr>
              <a:t>디폴트 패키지는 패키지 선언이 되어 있지 않은 클래스들을 하나의 패키지로 묶기 위한 개념</a:t>
            </a:r>
            <a:endParaRPr lang="ko-KR" altLang="en-US" sz="17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856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멤버의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protected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선언이 갖는 의미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9F5435-FEB4-4010-8392-22456CD8F1CF}"/>
              </a:ext>
            </a:extLst>
          </p:cNvPr>
          <p:cNvSpPr/>
          <p:nvPr/>
        </p:nvSpPr>
        <p:spPr>
          <a:xfrm>
            <a:off x="1224011" y="1739247"/>
            <a:ext cx="4902469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package alpha;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class AAA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ko-KR" sz="1600" dirty="0">
                <a:latin typeface="Consolas" panose="020B0609020204030204" pitchFamily="49" charset="0"/>
              </a:rPr>
              <a:t> int </a:t>
            </a:r>
            <a:r>
              <a:rPr lang="en-US" altLang="ko-KR" sz="1600" dirty="0">
                <a:solidFill>
                  <a:srgbClr val="E1300D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AB4CD6-5B2D-461D-875B-AAB65F8608D1}"/>
              </a:ext>
            </a:extLst>
          </p:cNvPr>
          <p:cNvSpPr/>
          <p:nvPr/>
        </p:nvSpPr>
        <p:spPr>
          <a:xfrm>
            <a:off x="1274542" y="3992006"/>
            <a:ext cx="49024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class ZZZ extends </a:t>
            </a:r>
            <a:r>
              <a:rPr lang="en-US" altLang="ko-KR" sz="1600" dirty="0" err="1">
                <a:latin typeface="Consolas" panose="020B0609020204030204" pitchFamily="49" charset="0"/>
              </a:rPr>
              <a:t>alpha.AAA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(int n)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E1300D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600" dirty="0">
                <a:latin typeface="Consolas" panose="020B0609020204030204" pitchFamily="49" charset="0"/>
              </a:rPr>
              <a:t> = n;    // </a:t>
            </a:r>
            <a:r>
              <a:rPr lang="ko-KR" altLang="en-US" sz="1600" dirty="0">
                <a:latin typeface="YDVYMjOStd12"/>
              </a:rPr>
              <a:t>상속된 변수 </a:t>
            </a:r>
            <a:r>
              <a:rPr lang="en-US" altLang="ko-KR" sz="1600" dirty="0">
                <a:latin typeface="Consolas" panose="020B0609020204030204" pitchFamily="49" charset="0"/>
              </a:rPr>
              <a:t>num</a:t>
            </a:r>
            <a:r>
              <a:rPr lang="ko-KR" altLang="en-US" sz="1600" dirty="0">
                <a:latin typeface="YDVYMjOStd12"/>
              </a:rPr>
              <a:t>의 접근</a:t>
            </a:r>
            <a:r>
              <a:rPr lang="en-US" altLang="ko-KR" sz="1600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BCDB8C-1FB8-4C90-A4D8-38488056F0F5}"/>
              </a:ext>
            </a:extLst>
          </p:cNvPr>
          <p:cNvSpPr/>
          <p:nvPr/>
        </p:nvSpPr>
        <p:spPr>
          <a:xfrm>
            <a:off x="1193531" y="1729012"/>
            <a:ext cx="5273530" cy="1628485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336D99-3866-4854-833A-81529A6F0ADA}"/>
              </a:ext>
            </a:extLst>
          </p:cNvPr>
          <p:cNvSpPr/>
          <p:nvPr/>
        </p:nvSpPr>
        <p:spPr>
          <a:xfrm>
            <a:off x="1193531" y="4029196"/>
            <a:ext cx="5273530" cy="2040299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90D6A9-CFA1-4266-9631-22ABC382385F}"/>
              </a:ext>
            </a:extLst>
          </p:cNvPr>
          <p:cNvSpPr/>
          <p:nvPr/>
        </p:nvSpPr>
        <p:spPr>
          <a:xfrm>
            <a:off x="5269297" y="13596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AAA.java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7CC92F-0259-4344-91E4-498329C8F616}"/>
              </a:ext>
            </a:extLst>
          </p:cNvPr>
          <p:cNvSpPr/>
          <p:nvPr/>
        </p:nvSpPr>
        <p:spPr>
          <a:xfrm>
            <a:off x="5269297" y="363994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ZZZ.java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288E9A-959B-4D10-A9A5-2EB5D99FA669}"/>
              </a:ext>
            </a:extLst>
          </p:cNvPr>
          <p:cNvSpPr/>
          <p:nvPr/>
        </p:nvSpPr>
        <p:spPr>
          <a:xfrm>
            <a:off x="4592869" y="2822420"/>
            <a:ext cx="2205496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alpha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 패키지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5871E5-CF00-446E-A646-91216DD19B4C}"/>
              </a:ext>
            </a:extLst>
          </p:cNvPr>
          <p:cNvSpPr/>
          <p:nvPr/>
        </p:nvSpPr>
        <p:spPr>
          <a:xfrm>
            <a:off x="4592869" y="5561665"/>
            <a:ext cx="220549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디폴트 패키지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5EC7F8-B718-4385-8864-C92D13696580}"/>
              </a:ext>
            </a:extLst>
          </p:cNvPr>
          <p:cNvSpPr/>
          <p:nvPr/>
        </p:nvSpPr>
        <p:spPr>
          <a:xfrm>
            <a:off x="6798365" y="5192333"/>
            <a:ext cx="4704521" cy="834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</a:rPr>
              <a:t>protected 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</a:rPr>
              <a:t>선언으로 인해 상속 관계에서 접근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</a:rPr>
              <a:t> 가능 동일 패키지로 묶이지 않았더라도</a:t>
            </a:r>
          </a:p>
        </p:txBody>
      </p:sp>
    </p:spTree>
    <p:extLst>
      <p:ext uri="{BB962C8B-B14F-4D97-AF65-F5344CB8AC3E}">
        <p14:creationId xmlns:p14="http://schemas.microsoft.com/office/powerpoint/2010/main" val="2880979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멤버 대상 접근 수준 지시자 정리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E632C3E-8815-4513-9499-D8D064063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31" y="2385391"/>
            <a:ext cx="89439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09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09-3. </a:t>
            </a:r>
            <a:r>
              <a:rPr lang="ko-KR" altLang="en-US" sz="4000" dirty="0">
                <a:solidFill>
                  <a:schemeClr val="tx2"/>
                </a:solidFill>
              </a:rPr>
              <a:t>캡슐화</a:t>
            </a:r>
            <a:endParaRPr lang="ko-KR" altLang="en-US" sz="3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911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892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캡슐화 무너진 예</a:t>
            </a:r>
            <a:r>
              <a:rPr lang="en-US" altLang="ko-KR" sz="2200" spc="-50" dirty="0">
                <a:solidFill>
                  <a:srgbClr val="C00000"/>
                </a:solidFill>
              </a:rPr>
              <a:t>(</a:t>
            </a:r>
            <a:r>
              <a:rPr lang="ko-KR" altLang="en-US" sz="2200" spc="-50" dirty="0">
                <a:solidFill>
                  <a:srgbClr val="C00000"/>
                </a:solidFill>
              </a:rPr>
              <a:t>가정</a:t>
            </a:r>
            <a:r>
              <a:rPr lang="en-US" altLang="ko-KR" sz="2200" spc="-50" dirty="0">
                <a:solidFill>
                  <a:srgbClr val="C00000"/>
                </a:solidFill>
              </a:rPr>
              <a:t>: </a:t>
            </a:r>
            <a:r>
              <a:rPr lang="ko-KR" altLang="en-US" sz="2200" spc="-50" dirty="0">
                <a:solidFill>
                  <a:srgbClr val="C00000"/>
                </a:solidFill>
              </a:rPr>
              <a:t>코감기는 콧물</a:t>
            </a:r>
            <a:r>
              <a:rPr lang="en-US" altLang="ko-KR" sz="2200" spc="-50" dirty="0">
                <a:solidFill>
                  <a:srgbClr val="C00000"/>
                </a:solidFill>
              </a:rPr>
              <a:t>, </a:t>
            </a:r>
            <a:r>
              <a:rPr lang="ko-KR" altLang="en-US" sz="2200" spc="-50" dirty="0">
                <a:solidFill>
                  <a:srgbClr val="C00000"/>
                </a:solidFill>
              </a:rPr>
              <a:t>재채기</a:t>
            </a:r>
            <a:r>
              <a:rPr lang="en-US" altLang="ko-KR" sz="2200" spc="-50" dirty="0">
                <a:solidFill>
                  <a:srgbClr val="C00000"/>
                </a:solidFill>
              </a:rPr>
              <a:t>, </a:t>
            </a:r>
            <a:r>
              <a:rPr lang="ko-KR" altLang="en-US" sz="2200" spc="-50" dirty="0">
                <a:solidFill>
                  <a:srgbClr val="C00000"/>
                </a:solidFill>
              </a:rPr>
              <a:t>코 막힘을 늘 동반한다</a:t>
            </a:r>
            <a:r>
              <a:rPr lang="en-US" altLang="ko-KR" sz="2200" spc="-50" dirty="0">
                <a:solidFill>
                  <a:srgbClr val="C00000"/>
                </a:solidFill>
              </a:rPr>
              <a:t>.)</a:t>
            </a:r>
            <a:endParaRPr lang="ko-KR" altLang="en-US" sz="2200" spc="-50" dirty="0">
              <a:solidFill>
                <a:srgbClr val="C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88719" y="1020417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52F140-EF82-44C2-9ED3-D66FFCE7362D}"/>
              </a:ext>
            </a:extLst>
          </p:cNvPr>
          <p:cNvSpPr/>
          <p:nvPr/>
        </p:nvSpPr>
        <p:spPr>
          <a:xfrm>
            <a:off x="1325218" y="1294683"/>
            <a:ext cx="4996069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SinivelCap</a:t>
            </a:r>
            <a:r>
              <a:rPr lang="en-US" altLang="ko-KR" sz="1500" dirty="0">
                <a:latin typeface="Consolas" panose="020B0609020204030204" pitchFamily="49" charset="0"/>
              </a:rPr>
              <a:t> {   // </a:t>
            </a:r>
            <a:r>
              <a:rPr lang="ko-KR" altLang="en-US" sz="1500" dirty="0">
                <a:latin typeface="YDVYMjOStd12"/>
              </a:rPr>
              <a:t>콧물 처치용 캡슐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void take()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500" dirty="0">
                <a:latin typeface="YDVYMjOStd12"/>
              </a:rPr>
              <a:t>콧물이 싹</a:t>
            </a:r>
            <a:r>
              <a:rPr lang="en-US" altLang="ko-KR" sz="1500" dirty="0">
                <a:latin typeface="Consolas" panose="020B0609020204030204" pitchFamily="49" charset="0"/>
              </a:rPr>
              <a:t>~ </a:t>
            </a:r>
            <a:r>
              <a:rPr lang="ko-KR" altLang="en-US" sz="1500" dirty="0">
                <a:latin typeface="YDVYMjOStd12"/>
              </a:rPr>
              <a:t>납니다</a:t>
            </a:r>
            <a:r>
              <a:rPr lang="en-US" altLang="ko-KR" sz="15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SneezeCap</a:t>
            </a:r>
            <a:r>
              <a:rPr lang="en-US" altLang="ko-KR" sz="1500" dirty="0">
                <a:latin typeface="Consolas" panose="020B0609020204030204" pitchFamily="49" charset="0"/>
              </a:rPr>
              <a:t> {    // </a:t>
            </a:r>
            <a:r>
              <a:rPr lang="ko-KR" altLang="en-US" sz="1500" dirty="0">
                <a:latin typeface="YDVYMjOStd12"/>
              </a:rPr>
              <a:t>재채기 처치용 캡슐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void take()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500" dirty="0">
                <a:latin typeface="YDVYMjOStd12"/>
              </a:rPr>
              <a:t>재채기가 멎습니다</a:t>
            </a:r>
            <a:r>
              <a:rPr lang="en-US" altLang="ko-KR" sz="15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SnuffleCap</a:t>
            </a:r>
            <a:r>
              <a:rPr lang="en-US" altLang="ko-KR" sz="1500" dirty="0">
                <a:latin typeface="Consolas" panose="020B0609020204030204" pitchFamily="49" charset="0"/>
              </a:rPr>
              <a:t> {   // </a:t>
            </a:r>
            <a:r>
              <a:rPr lang="ko-KR" altLang="en-US" sz="1500" dirty="0">
                <a:latin typeface="YDVYMjOStd12"/>
              </a:rPr>
              <a:t>코 막힘 처치용 캡슐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void take()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500" dirty="0">
                <a:latin typeface="YDVYMjOStd12"/>
              </a:rPr>
              <a:t>코가 뻥 뚫립니다</a:t>
            </a:r>
            <a:r>
              <a:rPr lang="en-US" altLang="ko-KR" sz="15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9589A3-6337-4718-8039-572472634539}"/>
              </a:ext>
            </a:extLst>
          </p:cNvPr>
          <p:cNvSpPr/>
          <p:nvPr/>
        </p:nvSpPr>
        <p:spPr>
          <a:xfrm>
            <a:off x="6626086" y="1294683"/>
            <a:ext cx="452959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ColdPatient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void </a:t>
            </a:r>
            <a:r>
              <a:rPr lang="en-US" altLang="ko-KR" sz="1400" dirty="0" err="1">
                <a:latin typeface="Consolas" panose="020B0609020204030204" pitchFamily="49" charset="0"/>
              </a:rPr>
              <a:t>takeSinivelCap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SinivelCap</a:t>
            </a:r>
            <a:r>
              <a:rPr lang="en-US" altLang="ko-KR" sz="1400" dirty="0">
                <a:latin typeface="Consolas" panose="020B0609020204030204" pitchFamily="49" charset="0"/>
              </a:rPr>
              <a:t> cap)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cap.take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void </a:t>
            </a:r>
            <a:r>
              <a:rPr lang="en-US" altLang="ko-KR" sz="1400" dirty="0" err="1">
                <a:latin typeface="Consolas" panose="020B0609020204030204" pitchFamily="49" charset="0"/>
              </a:rPr>
              <a:t>takeSneezeCap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SneezeCap</a:t>
            </a:r>
            <a:r>
              <a:rPr lang="en-US" altLang="ko-KR" sz="1400" dirty="0">
                <a:latin typeface="Consolas" panose="020B0609020204030204" pitchFamily="49" charset="0"/>
              </a:rPr>
              <a:t> cap)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cap.take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void </a:t>
            </a:r>
            <a:r>
              <a:rPr lang="en-US" altLang="ko-KR" sz="1400" dirty="0" err="1">
                <a:latin typeface="Consolas" panose="020B0609020204030204" pitchFamily="49" charset="0"/>
              </a:rPr>
              <a:t>takeSnuffleCap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SnuffleCap</a:t>
            </a:r>
            <a:r>
              <a:rPr lang="en-US" altLang="ko-KR" sz="1400" dirty="0">
                <a:latin typeface="Consolas" panose="020B0609020204030204" pitchFamily="49" charset="0"/>
              </a:rPr>
              <a:t> cap)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cap.take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F2FE26-CF5F-4F82-AB7E-2F719DE9A539}"/>
              </a:ext>
            </a:extLst>
          </p:cNvPr>
          <p:cNvSpPr/>
          <p:nvPr/>
        </p:nvSpPr>
        <p:spPr>
          <a:xfrm>
            <a:off x="3008245" y="5168170"/>
            <a:ext cx="8640416" cy="834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</a:rPr>
              <a:t>약의 복용 순서가 중요하다면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</a:rPr>
              <a:t>클래스 </a:t>
            </a:r>
            <a:r>
              <a:rPr lang="en-US" altLang="ko-KR" sz="1700" dirty="0" err="1">
                <a:solidFill>
                  <a:schemeClr val="bg2">
                    <a:lumMod val="25000"/>
                  </a:schemeClr>
                </a:solidFill>
              </a:rPr>
              <a:t>SinivelCap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700" dirty="0" err="1">
                <a:solidFill>
                  <a:schemeClr val="bg2">
                    <a:lumMod val="25000"/>
                  </a:schemeClr>
                </a:solidFill>
              </a:rPr>
              <a:t>SneezeCap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700" dirty="0" err="1">
                <a:solidFill>
                  <a:schemeClr val="bg2">
                    <a:lumMod val="25000"/>
                  </a:schemeClr>
                </a:solidFill>
              </a:rPr>
              <a:t>SnuffleCap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</a:rPr>
              <a:t>의 적용 및 사용 방법이 별도로 존재한다면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</a:rPr>
              <a:t>? </a:t>
            </a:r>
            <a:endParaRPr lang="ko-KR" altLang="en-US" sz="17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008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892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무너진 캡슐화의 결과</a:t>
            </a:r>
            <a:endParaRPr lang="ko-KR" altLang="en-US" sz="2200" spc="-50" dirty="0">
              <a:solidFill>
                <a:srgbClr val="C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88719" y="1020417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586EB1-FB41-44C0-B874-517DE7B77A4C}"/>
              </a:ext>
            </a:extLst>
          </p:cNvPr>
          <p:cNvSpPr/>
          <p:nvPr/>
        </p:nvSpPr>
        <p:spPr>
          <a:xfrm>
            <a:off x="1188719" y="1179662"/>
            <a:ext cx="5992633" cy="4902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BadEncapsulation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ColdPatient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latin typeface="Consolas" panose="020B0609020204030204" pitchFamily="49" charset="0"/>
              </a:rPr>
              <a:t>suf</a:t>
            </a:r>
            <a:r>
              <a:rPr lang="en-US" altLang="ko-KR" sz="1500" dirty="0">
                <a:latin typeface="Consolas" panose="020B0609020204030204" pitchFamily="49" charset="0"/>
              </a:rPr>
              <a:t> = new </a:t>
            </a:r>
            <a:r>
              <a:rPr lang="en-US" altLang="ko-KR" sz="1500" dirty="0" err="1">
                <a:latin typeface="Consolas" panose="020B0609020204030204" pitchFamily="49" charset="0"/>
              </a:rPr>
              <a:t>ColdPatient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// </a:t>
            </a:r>
            <a:r>
              <a:rPr lang="ko-KR" altLang="en-US" sz="1500" dirty="0">
                <a:latin typeface="YDVYMjOStd12"/>
              </a:rPr>
              <a:t>콧물 캡슐 구매 후 복용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suf.takeSinivelCap</a:t>
            </a:r>
            <a:r>
              <a:rPr lang="en-US" altLang="ko-KR" sz="1500" dirty="0">
                <a:latin typeface="Consolas" panose="020B0609020204030204" pitchFamily="49" charset="0"/>
              </a:rPr>
              <a:t>(new </a:t>
            </a:r>
            <a:r>
              <a:rPr lang="en-US" altLang="ko-KR" sz="1500" dirty="0" err="1">
                <a:latin typeface="Consolas" panose="020B0609020204030204" pitchFamily="49" charset="0"/>
              </a:rPr>
              <a:t>SinivelCap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// </a:t>
            </a:r>
            <a:r>
              <a:rPr lang="ko-KR" altLang="en-US" sz="1500" dirty="0">
                <a:latin typeface="YDVYMjOStd12"/>
              </a:rPr>
              <a:t>재채기 캡슐 구매 후 복용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suf.takeSneezeCap</a:t>
            </a:r>
            <a:r>
              <a:rPr lang="en-US" altLang="ko-KR" sz="1500" dirty="0">
                <a:latin typeface="Consolas" panose="020B0609020204030204" pitchFamily="49" charset="0"/>
              </a:rPr>
              <a:t>(new </a:t>
            </a:r>
            <a:r>
              <a:rPr lang="en-US" altLang="ko-KR" sz="1500" dirty="0" err="1">
                <a:latin typeface="Consolas" panose="020B0609020204030204" pitchFamily="49" charset="0"/>
              </a:rPr>
              <a:t>SneezeCap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// </a:t>
            </a:r>
            <a:r>
              <a:rPr lang="ko-KR" altLang="en-US" sz="1500" dirty="0" err="1">
                <a:latin typeface="YDVYMjOStd12"/>
              </a:rPr>
              <a:t>코막힘</a:t>
            </a:r>
            <a:r>
              <a:rPr lang="ko-KR" altLang="en-US" sz="1500" dirty="0">
                <a:latin typeface="YDVYMjOStd12"/>
              </a:rPr>
              <a:t> 캡슐 구매 후 복용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suf.takeSnuffleCap</a:t>
            </a:r>
            <a:r>
              <a:rPr lang="en-US" altLang="ko-KR" sz="1500" dirty="0">
                <a:latin typeface="Consolas" panose="020B0609020204030204" pitchFamily="49" charset="0"/>
              </a:rPr>
              <a:t>(new </a:t>
            </a:r>
            <a:r>
              <a:rPr lang="en-US" altLang="ko-KR" sz="1500" dirty="0" err="1">
                <a:latin typeface="Consolas" panose="020B0609020204030204" pitchFamily="49" charset="0"/>
              </a:rPr>
              <a:t>SnuffleCap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5110B1-B300-4451-898F-282900258E04}"/>
              </a:ext>
            </a:extLst>
          </p:cNvPr>
          <p:cNvSpPr/>
          <p:nvPr/>
        </p:nvSpPr>
        <p:spPr>
          <a:xfrm>
            <a:off x="1670610" y="2449539"/>
            <a:ext cx="4359130" cy="2970599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ACDE17-0898-4722-BB51-0D8B6F7AC462}"/>
              </a:ext>
            </a:extLst>
          </p:cNvPr>
          <p:cNvSpPr/>
          <p:nvPr/>
        </p:nvSpPr>
        <p:spPr>
          <a:xfrm>
            <a:off x="6228522" y="3111815"/>
            <a:ext cx="52611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캡슐화가 무너지면 이렇듯 클래스 사용 방법과 관련하여 알아야 할 사항들이 많이 등장한다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   •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복용해야 할 약의 종류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   •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복용해야 할 약의 순서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결론적으로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코드가 복잡해진다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87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892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적절한 캡슐화의 예 </a:t>
            </a:r>
            <a:r>
              <a:rPr lang="en-US" altLang="ko-KR" sz="2200" spc="-50" dirty="0">
                <a:solidFill>
                  <a:srgbClr val="C00000"/>
                </a:solidFill>
              </a:rPr>
              <a:t>(</a:t>
            </a:r>
            <a:r>
              <a:rPr lang="ko-KR" altLang="en-US" sz="2200" spc="-50" dirty="0">
                <a:solidFill>
                  <a:srgbClr val="C00000"/>
                </a:solidFill>
              </a:rPr>
              <a:t>가정</a:t>
            </a:r>
            <a:r>
              <a:rPr lang="en-US" altLang="ko-KR" sz="2200" spc="-50" dirty="0">
                <a:solidFill>
                  <a:srgbClr val="C00000"/>
                </a:solidFill>
              </a:rPr>
              <a:t>: </a:t>
            </a:r>
            <a:r>
              <a:rPr lang="ko-KR" altLang="en-US" sz="2200" spc="-50" dirty="0">
                <a:solidFill>
                  <a:srgbClr val="C00000"/>
                </a:solidFill>
              </a:rPr>
              <a:t>코감기는 콧물</a:t>
            </a:r>
            <a:r>
              <a:rPr lang="en-US" altLang="ko-KR" sz="2200" spc="-50" dirty="0">
                <a:solidFill>
                  <a:srgbClr val="C00000"/>
                </a:solidFill>
              </a:rPr>
              <a:t>, </a:t>
            </a:r>
            <a:r>
              <a:rPr lang="ko-KR" altLang="en-US" sz="2200" spc="-50" dirty="0">
                <a:solidFill>
                  <a:srgbClr val="C00000"/>
                </a:solidFill>
              </a:rPr>
              <a:t>재채기</a:t>
            </a:r>
            <a:r>
              <a:rPr lang="en-US" altLang="ko-KR" sz="2200" spc="-50" dirty="0">
                <a:solidFill>
                  <a:srgbClr val="C00000"/>
                </a:solidFill>
              </a:rPr>
              <a:t>, </a:t>
            </a:r>
            <a:r>
              <a:rPr lang="ko-KR" altLang="en-US" sz="2200" spc="-50" dirty="0">
                <a:solidFill>
                  <a:srgbClr val="C00000"/>
                </a:solidFill>
              </a:rPr>
              <a:t>코 막힘을 늘 동반한다</a:t>
            </a:r>
            <a:r>
              <a:rPr lang="en-US" altLang="ko-KR" sz="2200" spc="-50" dirty="0">
                <a:solidFill>
                  <a:srgbClr val="C00000"/>
                </a:solidFill>
              </a:rPr>
              <a:t>.)</a:t>
            </a:r>
            <a:endParaRPr lang="ko-KR" altLang="en-US" sz="2200" spc="-50" dirty="0">
              <a:solidFill>
                <a:srgbClr val="C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88719" y="1020417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420344-D988-4464-B95C-660412C96B4A}"/>
              </a:ext>
            </a:extLst>
          </p:cNvPr>
          <p:cNvSpPr/>
          <p:nvPr/>
        </p:nvSpPr>
        <p:spPr>
          <a:xfrm>
            <a:off x="6559827" y="1425500"/>
            <a:ext cx="532737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SinusCap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void </a:t>
            </a:r>
            <a:r>
              <a:rPr lang="en-US" altLang="ko-KR" sz="1500" dirty="0" err="1">
                <a:latin typeface="Consolas" panose="020B0609020204030204" pitchFamily="49" charset="0"/>
              </a:rPr>
              <a:t>sniTake</a:t>
            </a:r>
            <a:r>
              <a:rPr lang="en-US" altLang="ko-KR" sz="15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500" dirty="0">
                <a:latin typeface="YDVYMjOStd12"/>
              </a:rPr>
              <a:t>콧물이 싹</a:t>
            </a:r>
            <a:r>
              <a:rPr lang="en-US" altLang="ko-KR" sz="1500" dirty="0">
                <a:latin typeface="Consolas" panose="020B0609020204030204" pitchFamily="49" charset="0"/>
              </a:rPr>
              <a:t>~ </a:t>
            </a:r>
            <a:r>
              <a:rPr lang="ko-KR" altLang="en-US" sz="1500" dirty="0">
                <a:latin typeface="YDVYMjOStd12"/>
              </a:rPr>
              <a:t>납니다</a:t>
            </a:r>
            <a:r>
              <a:rPr lang="en-US" altLang="ko-KR" sz="15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void </a:t>
            </a:r>
            <a:r>
              <a:rPr lang="en-US" altLang="ko-KR" sz="1500" dirty="0" err="1">
                <a:latin typeface="Consolas" panose="020B0609020204030204" pitchFamily="49" charset="0"/>
              </a:rPr>
              <a:t>sneTake</a:t>
            </a:r>
            <a:r>
              <a:rPr lang="en-US" altLang="ko-KR" sz="15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500" dirty="0">
                <a:latin typeface="YDVYMjOStd12"/>
              </a:rPr>
              <a:t>재채기가 멎습니다</a:t>
            </a:r>
            <a:r>
              <a:rPr lang="en-US" altLang="ko-KR" sz="15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void </a:t>
            </a:r>
            <a:r>
              <a:rPr lang="en-US" altLang="ko-KR" sz="1500" dirty="0" err="1">
                <a:latin typeface="Consolas" panose="020B0609020204030204" pitchFamily="49" charset="0"/>
              </a:rPr>
              <a:t>snuTake</a:t>
            </a:r>
            <a:r>
              <a:rPr lang="en-US" altLang="ko-KR" sz="15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500" dirty="0">
                <a:latin typeface="YDVYMjOStd12"/>
              </a:rPr>
              <a:t>코가 뻥 뚫립니다</a:t>
            </a:r>
            <a:r>
              <a:rPr lang="en-US" altLang="ko-KR" sz="15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void take() { // </a:t>
            </a:r>
            <a:r>
              <a:rPr lang="ko-KR" altLang="en-US" sz="1500" dirty="0">
                <a:latin typeface="YDVYMjOStd12"/>
              </a:rPr>
              <a:t>약의 복용 방법 및 순서 담긴 메소드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sniTake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sneTake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snuTake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D89D51-F137-4E55-84C7-1B454B99E2AE}"/>
              </a:ext>
            </a:extLst>
          </p:cNvPr>
          <p:cNvSpPr/>
          <p:nvPr/>
        </p:nvSpPr>
        <p:spPr>
          <a:xfrm>
            <a:off x="1097280" y="1540917"/>
            <a:ext cx="499606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SinivelCap</a:t>
            </a:r>
            <a:r>
              <a:rPr lang="en-US" altLang="ko-KR" sz="1400" dirty="0">
                <a:latin typeface="Consolas" panose="020B0609020204030204" pitchFamily="49" charset="0"/>
              </a:rPr>
              <a:t> {   // </a:t>
            </a:r>
            <a:r>
              <a:rPr lang="ko-KR" altLang="en-US" sz="1400" dirty="0">
                <a:latin typeface="YDVYMjOStd12"/>
              </a:rPr>
              <a:t>콧물 처치용 캡슐</a:t>
            </a:r>
            <a:endParaRPr lang="en-US" altLang="ko-KR" sz="1400" dirty="0">
              <a:latin typeface="YDVYMjOStd12"/>
            </a:endParaRPr>
          </a:p>
          <a:p>
            <a:endParaRPr lang="ko-KR" altLang="en-US" sz="1400" dirty="0">
              <a:latin typeface="YDVYMjOStd12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void take()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400" dirty="0">
                <a:latin typeface="YDVYMjOStd12"/>
              </a:rPr>
              <a:t>콧물이 싹</a:t>
            </a:r>
            <a:r>
              <a:rPr lang="en-US" altLang="ko-KR" sz="1400" dirty="0">
                <a:latin typeface="Consolas" panose="020B0609020204030204" pitchFamily="49" charset="0"/>
              </a:rPr>
              <a:t>~ </a:t>
            </a:r>
            <a:r>
              <a:rPr lang="ko-KR" altLang="en-US" sz="1400" dirty="0">
                <a:latin typeface="YDVYMjOStd12"/>
              </a:rPr>
              <a:t>납니다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SneezeCap</a:t>
            </a:r>
            <a:r>
              <a:rPr lang="en-US" altLang="ko-KR" sz="1400" dirty="0">
                <a:latin typeface="Consolas" panose="020B0609020204030204" pitchFamily="49" charset="0"/>
              </a:rPr>
              <a:t> {    // </a:t>
            </a:r>
            <a:r>
              <a:rPr lang="ko-KR" altLang="en-US" sz="1400" dirty="0">
                <a:latin typeface="YDVYMjOStd12"/>
              </a:rPr>
              <a:t>재채기 처치용 캡슐</a:t>
            </a:r>
            <a:endParaRPr lang="en-US" altLang="ko-KR" sz="1400" dirty="0">
              <a:latin typeface="YDVYMjOStd12"/>
            </a:endParaRPr>
          </a:p>
          <a:p>
            <a:endParaRPr lang="ko-KR" altLang="en-US" sz="1400" dirty="0">
              <a:latin typeface="YDVYMjOStd12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void take()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400" dirty="0">
                <a:latin typeface="YDVYMjOStd12"/>
              </a:rPr>
              <a:t>재채기가 멎습니다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SnuffleCap</a:t>
            </a:r>
            <a:r>
              <a:rPr lang="en-US" altLang="ko-KR" sz="1400" dirty="0">
                <a:latin typeface="Consolas" panose="020B0609020204030204" pitchFamily="49" charset="0"/>
              </a:rPr>
              <a:t> {   // </a:t>
            </a:r>
            <a:r>
              <a:rPr lang="ko-KR" altLang="en-US" sz="1400" dirty="0">
                <a:latin typeface="YDVYMjOStd12"/>
              </a:rPr>
              <a:t>코 막힘 처치용 캡슐</a:t>
            </a:r>
            <a:endParaRPr lang="en-US" altLang="ko-KR" sz="1400" dirty="0">
              <a:latin typeface="YDVYMjOStd12"/>
            </a:endParaRPr>
          </a:p>
          <a:p>
            <a:endParaRPr lang="ko-KR" altLang="en-US" sz="1400" dirty="0">
              <a:latin typeface="YDVYMjOStd12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void take()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400" dirty="0">
                <a:latin typeface="YDVYMjOStd12"/>
              </a:rPr>
              <a:t>코가 뻥 뚫립니다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868F02-946F-44D9-BF9F-F88AE08B9B4E}"/>
              </a:ext>
            </a:extLst>
          </p:cNvPr>
          <p:cNvSpPr/>
          <p:nvPr/>
        </p:nvSpPr>
        <p:spPr>
          <a:xfrm>
            <a:off x="1389245" y="1958297"/>
            <a:ext cx="4359130" cy="797244"/>
          </a:xfrm>
          <a:prstGeom prst="rect">
            <a:avLst/>
          </a:prstGeom>
          <a:solidFill>
            <a:schemeClr val="accent1">
              <a:lumMod val="60000"/>
              <a:lumOff val="40000"/>
              <a:alpha val="21000"/>
            </a:schemeClr>
          </a:solidFill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F806A2-8CE8-4CD7-A15B-F5C8754D93B3}"/>
              </a:ext>
            </a:extLst>
          </p:cNvPr>
          <p:cNvSpPr/>
          <p:nvPr/>
        </p:nvSpPr>
        <p:spPr>
          <a:xfrm>
            <a:off x="1389245" y="3421124"/>
            <a:ext cx="4359130" cy="797244"/>
          </a:xfrm>
          <a:prstGeom prst="rect">
            <a:avLst/>
          </a:prstGeom>
          <a:solidFill>
            <a:schemeClr val="accent1">
              <a:lumMod val="60000"/>
              <a:lumOff val="40000"/>
              <a:alpha val="21000"/>
            </a:schemeClr>
          </a:solidFill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F7FA45-A475-41D4-B580-51749E65D3FB}"/>
              </a:ext>
            </a:extLst>
          </p:cNvPr>
          <p:cNvSpPr/>
          <p:nvPr/>
        </p:nvSpPr>
        <p:spPr>
          <a:xfrm>
            <a:off x="1415749" y="4883951"/>
            <a:ext cx="4359130" cy="797244"/>
          </a:xfrm>
          <a:prstGeom prst="rect">
            <a:avLst/>
          </a:prstGeom>
          <a:solidFill>
            <a:schemeClr val="accent1">
              <a:lumMod val="60000"/>
              <a:lumOff val="40000"/>
              <a:alpha val="21000"/>
            </a:schemeClr>
          </a:solidFill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29BF36-EC40-4995-BE74-089D19D82943}"/>
              </a:ext>
            </a:extLst>
          </p:cNvPr>
          <p:cNvSpPr/>
          <p:nvPr/>
        </p:nvSpPr>
        <p:spPr>
          <a:xfrm>
            <a:off x="6836306" y="1913254"/>
            <a:ext cx="4759346" cy="797244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D69425-B7D4-4266-ADC1-E12C2117597B}"/>
              </a:ext>
            </a:extLst>
          </p:cNvPr>
          <p:cNvSpPr/>
          <p:nvPr/>
        </p:nvSpPr>
        <p:spPr>
          <a:xfrm>
            <a:off x="6836306" y="2799630"/>
            <a:ext cx="4759346" cy="797244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5648C4-EE6E-4C25-9AF3-CD50E7E83E50}"/>
              </a:ext>
            </a:extLst>
          </p:cNvPr>
          <p:cNvSpPr/>
          <p:nvPr/>
        </p:nvSpPr>
        <p:spPr>
          <a:xfrm>
            <a:off x="6843840" y="3686006"/>
            <a:ext cx="4759346" cy="797244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775E323-9486-4826-A7E8-5285113F7BEA}"/>
              </a:ext>
            </a:extLst>
          </p:cNvPr>
          <p:cNvCxnSpPr>
            <a:stCxn id="9" idx="3"/>
          </p:cNvCxnSpPr>
          <p:nvPr/>
        </p:nvCxnSpPr>
        <p:spPr>
          <a:xfrm>
            <a:off x="5748375" y="2356919"/>
            <a:ext cx="1087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53DFD6-388A-430E-B03E-A557C6350A71}"/>
              </a:ext>
            </a:extLst>
          </p:cNvPr>
          <p:cNvCxnSpPr>
            <a:cxnSpLocks/>
          </p:cNvCxnSpPr>
          <p:nvPr/>
        </p:nvCxnSpPr>
        <p:spPr>
          <a:xfrm flipV="1">
            <a:off x="5755909" y="3198252"/>
            <a:ext cx="1080397" cy="62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689E6EA-B5E8-4417-BD82-831D137FE9AF}"/>
              </a:ext>
            </a:extLst>
          </p:cNvPr>
          <p:cNvCxnSpPr>
            <a:cxnSpLocks/>
          </p:cNvCxnSpPr>
          <p:nvPr/>
        </p:nvCxnSpPr>
        <p:spPr>
          <a:xfrm flipV="1">
            <a:off x="5786390" y="4347315"/>
            <a:ext cx="1049916" cy="93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373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적절한 캡슐화로 인한 코드 수준의 향상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D6429C-4008-4743-820E-6E5923836D25}"/>
              </a:ext>
            </a:extLst>
          </p:cNvPr>
          <p:cNvSpPr/>
          <p:nvPr/>
        </p:nvSpPr>
        <p:spPr>
          <a:xfrm>
            <a:off x="1193531" y="1653781"/>
            <a:ext cx="5322277" cy="4211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ColdPatient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fi-FI" altLang="ko-KR" sz="1500" dirty="0">
                <a:latin typeface="Consolas" panose="020B0609020204030204" pitchFamily="49" charset="0"/>
              </a:rPr>
              <a:t>   void takeSinus(SinusCap cap)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cap.take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OneClassEncapsulation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ColdPatient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latin typeface="Consolas" panose="020B0609020204030204" pitchFamily="49" charset="0"/>
              </a:rPr>
              <a:t>suf</a:t>
            </a:r>
            <a:r>
              <a:rPr lang="en-US" altLang="ko-KR" sz="1500" dirty="0">
                <a:latin typeface="Consolas" panose="020B0609020204030204" pitchFamily="49" charset="0"/>
              </a:rPr>
              <a:t> = new </a:t>
            </a:r>
            <a:r>
              <a:rPr lang="en-US" altLang="ko-KR" sz="1500" dirty="0" err="1">
                <a:latin typeface="Consolas" panose="020B0609020204030204" pitchFamily="49" charset="0"/>
              </a:rPr>
              <a:t>ColdPatient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suf.takeSinus</a:t>
            </a:r>
            <a:r>
              <a:rPr lang="en-US" altLang="ko-KR" sz="1500" dirty="0">
                <a:latin typeface="Consolas" panose="020B0609020204030204" pitchFamily="49" charset="0"/>
              </a:rPr>
              <a:t>(new </a:t>
            </a:r>
            <a:r>
              <a:rPr lang="en-US" altLang="ko-KR" sz="1500" dirty="0" err="1">
                <a:latin typeface="Consolas" panose="020B0609020204030204" pitchFamily="49" charset="0"/>
              </a:rPr>
              <a:t>SinusCap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9F0789-01AC-43D9-8511-EFB31A640D06}"/>
              </a:ext>
            </a:extLst>
          </p:cNvPr>
          <p:cNvSpPr/>
          <p:nvPr/>
        </p:nvSpPr>
        <p:spPr>
          <a:xfrm>
            <a:off x="6515808" y="2118013"/>
            <a:ext cx="528241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코감기 관련해서 알아야 할 사실들이 많이 줄었다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</a:rPr>
              <a:t>SinivelCap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</a:rPr>
              <a:t>SneezeCap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</a:rPr>
              <a:t>SnuffleCap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클래스들은 몰라도 된다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</a:rPr>
              <a:t>SinusCap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클래스 하나만 알면 된다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복용 순서 몰라도 된다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take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메소드를 통해 복용 과정이 모두 자동화 된다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65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09-1. </a:t>
            </a:r>
            <a:r>
              <a:rPr lang="ko-KR" altLang="en-US" sz="4000" dirty="0">
                <a:solidFill>
                  <a:schemeClr val="tx2"/>
                </a:solidFill>
              </a:rPr>
              <a:t>정보 은닉</a:t>
            </a:r>
            <a:endParaRPr lang="ko-KR" altLang="en-US" sz="3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포함 관계로 캡슐화 완성하기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EB91E6-AF5D-4432-8413-439E0E8ED114}"/>
              </a:ext>
            </a:extLst>
          </p:cNvPr>
          <p:cNvSpPr/>
          <p:nvPr/>
        </p:nvSpPr>
        <p:spPr>
          <a:xfrm>
            <a:off x="1193531" y="1934813"/>
            <a:ext cx="499606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SinivelCap</a:t>
            </a:r>
            <a:r>
              <a:rPr lang="en-US" altLang="ko-KR" sz="1400" dirty="0">
                <a:latin typeface="Consolas" panose="020B0609020204030204" pitchFamily="49" charset="0"/>
              </a:rPr>
              <a:t> {   // </a:t>
            </a:r>
            <a:r>
              <a:rPr lang="ko-KR" altLang="en-US" sz="1400" dirty="0">
                <a:latin typeface="YDVYMjOStd12"/>
              </a:rPr>
              <a:t>콧물 처치용 캡슐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void take()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400" dirty="0">
                <a:latin typeface="YDVYMjOStd12"/>
              </a:rPr>
              <a:t>콧물이 싹</a:t>
            </a:r>
            <a:r>
              <a:rPr lang="en-US" altLang="ko-KR" sz="1400" dirty="0">
                <a:latin typeface="Consolas" panose="020B0609020204030204" pitchFamily="49" charset="0"/>
              </a:rPr>
              <a:t>~ </a:t>
            </a:r>
            <a:r>
              <a:rPr lang="ko-KR" altLang="en-US" sz="1400" dirty="0">
                <a:latin typeface="YDVYMjOStd12"/>
              </a:rPr>
              <a:t>납니다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SneezeCap</a:t>
            </a:r>
            <a:r>
              <a:rPr lang="en-US" altLang="ko-KR" sz="1400" dirty="0">
                <a:latin typeface="Consolas" panose="020B0609020204030204" pitchFamily="49" charset="0"/>
              </a:rPr>
              <a:t> {    // </a:t>
            </a:r>
            <a:r>
              <a:rPr lang="ko-KR" altLang="en-US" sz="1400" dirty="0">
                <a:latin typeface="YDVYMjOStd12"/>
              </a:rPr>
              <a:t>재채기 처치용 캡슐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void take()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400" dirty="0">
                <a:latin typeface="YDVYMjOStd12"/>
              </a:rPr>
              <a:t>재채기가 멎습니다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SnuffleCap</a:t>
            </a:r>
            <a:r>
              <a:rPr lang="en-US" altLang="ko-KR" sz="1400" dirty="0">
                <a:latin typeface="Consolas" panose="020B0609020204030204" pitchFamily="49" charset="0"/>
              </a:rPr>
              <a:t> {   // </a:t>
            </a:r>
            <a:r>
              <a:rPr lang="ko-KR" altLang="en-US" sz="1400" dirty="0">
                <a:latin typeface="YDVYMjOStd12"/>
              </a:rPr>
              <a:t>코 막힘 처치용 캡슐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void take()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400" dirty="0">
                <a:latin typeface="YDVYMjOStd12"/>
              </a:rPr>
              <a:t>코가 뻥 뚫립니다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37BF0F-D3D9-40D9-98E1-8AFB40C54CA6}"/>
              </a:ext>
            </a:extLst>
          </p:cNvPr>
          <p:cNvSpPr/>
          <p:nvPr/>
        </p:nvSpPr>
        <p:spPr>
          <a:xfrm>
            <a:off x="1195163" y="1925567"/>
            <a:ext cx="4677599" cy="1159772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DBF3DC-74B4-419E-A8D9-32520592992D}"/>
              </a:ext>
            </a:extLst>
          </p:cNvPr>
          <p:cNvSpPr/>
          <p:nvPr/>
        </p:nvSpPr>
        <p:spPr>
          <a:xfrm>
            <a:off x="1195163" y="3219578"/>
            <a:ext cx="4677599" cy="1159772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BA9389-4A8E-43D0-BF97-973265309777}"/>
              </a:ext>
            </a:extLst>
          </p:cNvPr>
          <p:cNvSpPr/>
          <p:nvPr/>
        </p:nvSpPr>
        <p:spPr>
          <a:xfrm>
            <a:off x="1193531" y="4527664"/>
            <a:ext cx="4677599" cy="1159772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922D71-EF84-4AE3-92A2-0569C5C56361}"/>
              </a:ext>
            </a:extLst>
          </p:cNvPr>
          <p:cNvSpPr/>
          <p:nvPr/>
        </p:nvSpPr>
        <p:spPr>
          <a:xfrm>
            <a:off x="6098344" y="1776216"/>
            <a:ext cx="5575282" cy="3172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SinusCap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SinivelCap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latin typeface="Consolas" panose="020B0609020204030204" pitchFamily="49" charset="0"/>
              </a:rPr>
              <a:t>siCap</a:t>
            </a:r>
            <a:r>
              <a:rPr lang="en-US" altLang="ko-KR" sz="1500" dirty="0">
                <a:latin typeface="Consolas" panose="020B0609020204030204" pitchFamily="49" charset="0"/>
              </a:rPr>
              <a:t> = new </a:t>
            </a:r>
            <a:r>
              <a:rPr lang="en-US" altLang="ko-KR" sz="1500" dirty="0" err="1">
                <a:latin typeface="Consolas" panose="020B0609020204030204" pitchFamily="49" charset="0"/>
              </a:rPr>
              <a:t>SinivelCap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SneezeCap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latin typeface="Consolas" panose="020B0609020204030204" pitchFamily="49" charset="0"/>
              </a:rPr>
              <a:t>szCap</a:t>
            </a:r>
            <a:r>
              <a:rPr lang="en-US" altLang="ko-KR" sz="1500" dirty="0">
                <a:latin typeface="Consolas" panose="020B0609020204030204" pitchFamily="49" charset="0"/>
              </a:rPr>
              <a:t> = new </a:t>
            </a:r>
            <a:r>
              <a:rPr lang="en-US" altLang="ko-KR" sz="1500" dirty="0" err="1">
                <a:latin typeface="Consolas" panose="020B0609020204030204" pitchFamily="49" charset="0"/>
              </a:rPr>
              <a:t>SneezeCap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SnuffleCap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latin typeface="Consolas" panose="020B0609020204030204" pitchFamily="49" charset="0"/>
              </a:rPr>
              <a:t>sfCap</a:t>
            </a:r>
            <a:r>
              <a:rPr lang="en-US" altLang="ko-KR" sz="1500" dirty="0">
                <a:latin typeface="Consolas" panose="020B0609020204030204" pitchFamily="49" charset="0"/>
              </a:rPr>
              <a:t> = new </a:t>
            </a:r>
            <a:r>
              <a:rPr lang="en-US" altLang="ko-KR" sz="1500" dirty="0" err="1">
                <a:latin typeface="Consolas" panose="020B0609020204030204" pitchFamily="49" charset="0"/>
              </a:rPr>
              <a:t>SnuffleCap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void take()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siCap.take</a:t>
            </a:r>
            <a:r>
              <a:rPr lang="en-US" altLang="ko-KR" sz="1500" dirty="0">
                <a:latin typeface="Consolas" panose="020B0609020204030204" pitchFamily="49" charset="0"/>
              </a:rPr>
              <a:t>(); </a:t>
            </a:r>
            <a:r>
              <a:rPr lang="en-US" altLang="ko-KR" sz="1500" dirty="0" err="1">
                <a:latin typeface="Consolas" panose="020B0609020204030204" pitchFamily="49" charset="0"/>
              </a:rPr>
              <a:t>szCap.take</a:t>
            </a:r>
            <a:r>
              <a:rPr lang="en-US" altLang="ko-KR" sz="1500" dirty="0">
                <a:latin typeface="Consolas" panose="020B0609020204030204" pitchFamily="49" charset="0"/>
              </a:rPr>
              <a:t>(); </a:t>
            </a:r>
            <a:r>
              <a:rPr lang="en-US" altLang="ko-KR" sz="1500" dirty="0" err="1">
                <a:latin typeface="Consolas" panose="020B0609020204030204" pitchFamily="49" charset="0"/>
              </a:rPr>
              <a:t>sfCap.take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90589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09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정보를 은닉해야 하는 이유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D7FCD4-E4EE-41C0-96B3-76C85EEB8D9C}"/>
              </a:ext>
            </a:extLst>
          </p:cNvPr>
          <p:cNvSpPr/>
          <p:nvPr/>
        </p:nvSpPr>
        <p:spPr>
          <a:xfrm>
            <a:off x="1193531" y="1467372"/>
            <a:ext cx="424153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class Circle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double rad = 0;      // </a:t>
            </a:r>
            <a:r>
              <a:rPr lang="ko-KR" altLang="en-US" sz="1500" dirty="0">
                <a:latin typeface="Consolas" panose="020B0609020204030204" pitchFamily="49" charset="0"/>
              </a:rPr>
              <a:t>원의 반지름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final double PI = 3.14;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fr-FR" altLang="ko-KR" sz="1500" dirty="0">
                <a:latin typeface="Consolas" panose="020B0609020204030204" pitchFamily="49" charset="0"/>
              </a:rPr>
              <a:t>   public Circle(double r)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setRad</a:t>
            </a:r>
            <a:r>
              <a:rPr lang="en-US" altLang="ko-KR" sz="1500" dirty="0">
                <a:latin typeface="Consolas" panose="020B0609020204030204" pitchFamily="49" charset="0"/>
              </a:rPr>
              <a:t>(r);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ko-KR" sz="1500" dirty="0" err="1">
                <a:solidFill>
                  <a:srgbClr val="C00000"/>
                </a:solidFill>
                <a:latin typeface="Consolas" panose="020B0609020204030204" pitchFamily="49" charset="0"/>
              </a:rPr>
              <a:t>setRad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(double r) {</a:t>
            </a:r>
          </a:p>
          <a:p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      if(r &lt; 0) { </a:t>
            </a:r>
            <a:endParaRPr lang="ko-KR" altLang="en-US" sz="15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          rad = 0;</a:t>
            </a:r>
          </a:p>
          <a:p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          return; </a:t>
            </a:r>
            <a:endParaRPr lang="ko-KR" altLang="en-US" sz="15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      rad = r;</a:t>
            </a:r>
          </a:p>
          <a:p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   }</a:t>
            </a:r>
          </a:p>
          <a:p>
            <a:endParaRPr lang="en-US" altLang="ko-KR" sz="15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public double </a:t>
            </a:r>
            <a:r>
              <a:rPr lang="en-US" altLang="ko-KR" sz="1500" dirty="0" err="1">
                <a:latin typeface="Consolas" panose="020B0609020204030204" pitchFamily="49" charset="0"/>
              </a:rPr>
              <a:t>getArea</a:t>
            </a:r>
            <a:r>
              <a:rPr lang="en-US" altLang="ko-KR" sz="15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return (rad * rad) * PI;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E080AE-032B-4E12-84F0-08E67BF9D79F}"/>
              </a:ext>
            </a:extLst>
          </p:cNvPr>
          <p:cNvSpPr/>
          <p:nvPr/>
        </p:nvSpPr>
        <p:spPr>
          <a:xfrm>
            <a:off x="6031411" y="1467372"/>
            <a:ext cx="4742606" cy="3864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 args[])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fr-FR" altLang="ko-KR" sz="1500" dirty="0">
                <a:latin typeface="Consolas" panose="020B0609020204030204" pitchFamily="49" charset="0"/>
              </a:rPr>
              <a:t>Circle c = new Circle(1.5);</a:t>
            </a:r>
          </a:p>
          <a:p>
            <a:pPr>
              <a:lnSpc>
                <a:spcPct val="150000"/>
              </a:lnSpc>
            </a:pPr>
            <a:r>
              <a:rPr lang="fr-FR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latin typeface="Consolas" panose="020B0609020204030204" pitchFamily="49" charset="0"/>
              </a:rPr>
              <a:t>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c.getArea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c.setRad</a:t>
            </a:r>
            <a:r>
              <a:rPr lang="en-US" altLang="ko-KR" sz="1500" dirty="0">
                <a:latin typeface="Consolas" panose="020B0609020204030204" pitchFamily="49" charset="0"/>
              </a:rPr>
              <a:t>(2.5);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c.getArea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c.setRad</a:t>
            </a:r>
            <a:r>
              <a:rPr lang="en-US" altLang="ko-KR" sz="1500" dirty="0">
                <a:latin typeface="Consolas" panose="020B0609020204030204" pitchFamily="49" charset="0"/>
              </a:rPr>
              <a:t>(-3.3);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c.getArea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solidFill>
                  <a:srgbClr val="C00000"/>
                </a:solidFill>
                <a:latin typeface="Consolas" panose="020B0609020204030204" pitchFamily="49" charset="0"/>
              </a:rPr>
              <a:t>c.rad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 = -4.5;</a:t>
            </a:r>
            <a:r>
              <a:rPr lang="en-US" altLang="ko-KR" sz="1500" dirty="0">
                <a:latin typeface="Consolas" panose="020B0609020204030204" pitchFamily="49" charset="0"/>
              </a:rPr>
              <a:t>   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컴파일 오류 발생 안함</a:t>
            </a: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c.getArea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B80128-1062-44CE-834D-9E21591A7A60}"/>
              </a:ext>
            </a:extLst>
          </p:cNvPr>
          <p:cNvSpPr/>
          <p:nvPr/>
        </p:nvSpPr>
        <p:spPr>
          <a:xfrm>
            <a:off x="1457739" y="3233530"/>
            <a:ext cx="3977323" cy="17890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66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정보의 은닉을 위한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private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D7FCD4-E4EE-41C0-96B3-76C85EEB8D9C}"/>
              </a:ext>
            </a:extLst>
          </p:cNvPr>
          <p:cNvSpPr/>
          <p:nvPr/>
        </p:nvSpPr>
        <p:spPr>
          <a:xfrm>
            <a:off x="1193532" y="1467372"/>
            <a:ext cx="483788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class Circle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500" dirty="0">
                <a:latin typeface="Consolas" panose="020B0609020204030204" pitchFamily="49" charset="0"/>
              </a:rPr>
              <a:t> double rad = 0;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final double PI = 3.14;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fr-FR" altLang="ko-KR" sz="1500" dirty="0">
                <a:latin typeface="Consolas" panose="020B0609020204030204" pitchFamily="49" charset="0"/>
              </a:rPr>
              <a:t>   public Circle(double r)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setRad</a:t>
            </a:r>
            <a:r>
              <a:rPr lang="en-US" altLang="ko-KR" sz="1500" dirty="0">
                <a:latin typeface="Consolas" panose="020B0609020204030204" pitchFamily="49" charset="0"/>
              </a:rPr>
              <a:t>(r);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ko-KR" sz="1500" dirty="0" err="1">
                <a:solidFill>
                  <a:srgbClr val="E1300D"/>
                </a:solidFill>
                <a:latin typeface="Consolas" panose="020B0609020204030204" pitchFamily="49" charset="0"/>
              </a:rPr>
              <a:t>setRad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(double r) {  // Setter</a:t>
            </a:r>
          </a:p>
          <a:p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      if(r &lt; 0) { </a:t>
            </a:r>
            <a:endParaRPr lang="ko-KR" altLang="en-US" sz="1500" dirty="0">
              <a:solidFill>
                <a:srgbClr val="E1300D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          rad = 0;</a:t>
            </a:r>
          </a:p>
          <a:p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          return; </a:t>
            </a:r>
            <a:endParaRPr lang="ko-KR" altLang="en-US" sz="1500" dirty="0">
              <a:solidFill>
                <a:srgbClr val="E1300D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      rad = r;</a:t>
            </a:r>
          </a:p>
          <a:p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public double </a:t>
            </a:r>
            <a:r>
              <a:rPr lang="en-US" altLang="ko-KR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getRad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() {   // Getter</a:t>
            </a:r>
          </a:p>
          <a:p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     return rad;</a:t>
            </a:r>
          </a:p>
          <a:p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public double </a:t>
            </a:r>
            <a:r>
              <a:rPr lang="en-US" altLang="ko-KR" sz="1500" dirty="0" err="1">
                <a:latin typeface="Consolas" panose="020B0609020204030204" pitchFamily="49" charset="0"/>
              </a:rPr>
              <a:t>getArea</a:t>
            </a:r>
            <a:r>
              <a:rPr lang="en-US" altLang="ko-KR" sz="1500" dirty="0">
                <a:latin typeface="Consolas" panose="020B0609020204030204" pitchFamily="49" charset="0"/>
              </a:rPr>
              <a:t>() {...}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E080AE-032B-4E12-84F0-08E67BF9D79F}"/>
              </a:ext>
            </a:extLst>
          </p:cNvPr>
          <p:cNvSpPr/>
          <p:nvPr/>
        </p:nvSpPr>
        <p:spPr>
          <a:xfrm>
            <a:off x="6031411" y="1467372"/>
            <a:ext cx="4742606" cy="3864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 args[])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fr-FR" altLang="ko-KR" sz="1500" dirty="0">
                <a:latin typeface="Consolas" panose="020B0609020204030204" pitchFamily="49" charset="0"/>
              </a:rPr>
              <a:t>Circle c = new Circle(1.5);</a:t>
            </a:r>
          </a:p>
          <a:p>
            <a:pPr>
              <a:lnSpc>
                <a:spcPct val="150000"/>
              </a:lnSpc>
            </a:pPr>
            <a:r>
              <a:rPr lang="fr-FR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latin typeface="Consolas" panose="020B0609020204030204" pitchFamily="49" charset="0"/>
              </a:rPr>
              <a:t>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c.getArea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c.setRad</a:t>
            </a:r>
            <a:r>
              <a:rPr lang="en-US" altLang="ko-KR" sz="1500" dirty="0">
                <a:latin typeface="Consolas" panose="020B0609020204030204" pitchFamily="49" charset="0"/>
              </a:rPr>
              <a:t>(2.5);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c.getArea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c.setRad</a:t>
            </a:r>
            <a:r>
              <a:rPr lang="en-US" altLang="ko-KR" sz="1500" dirty="0">
                <a:latin typeface="Consolas" panose="020B0609020204030204" pitchFamily="49" charset="0"/>
              </a:rPr>
              <a:t>(-3.3);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c.getArea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solidFill>
                  <a:srgbClr val="C00000"/>
                </a:solidFill>
                <a:latin typeface="Consolas" panose="020B0609020204030204" pitchFamily="49" charset="0"/>
              </a:rPr>
              <a:t>c.rad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 = -4.5;</a:t>
            </a:r>
            <a:r>
              <a:rPr lang="en-US" altLang="ko-KR" sz="1500" dirty="0">
                <a:latin typeface="Consolas" panose="020B0609020204030204" pitchFamily="49" charset="0"/>
              </a:rPr>
              <a:t>   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컴파일 오류로 이어짐</a:t>
            </a: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c.getArea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18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09-2. </a:t>
            </a:r>
            <a:r>
              <a:rPr lang="ko-KR" altLang="en-US" sz="4000" dirty="0">
                <a:solidFill>
                  <a:schemeClr val="tx2"/>
                </a:solidFill>
              </a:rPr>
              <a:t>접근 수준 지시자</a:t>
            </a:r>
            <a:endParaRPr lang="ko-KR" altLang="en-US" sz="3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54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55396D-875A-4FC3-859A-E50B3B94D8FA}"/>
              </a:ext>
            </a:extLst>
          </p:cNvPr>
          <p:cNvSpPr txBox="1"/>
          <p:nvPr/>
        </p:nvSpPr>
        <p:spPr>
          <a:xfrm>
            <a:off x="1097280" y="286603"/>
            <a:ext cx="86563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네 가지 종류의 접근 수준 지시자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5AEB13-23E5-478F-8FAD-897ABDB3691D}"/>
              </a:ext>
            </a:extLst>
          </p:cNvPr>
          <p:cNvSpPr/>
          <p:nvPr/>
        </p:nvSpPr>
        <p:spPr>
          <a:xfrm>
            <a:off x="1259792" y="2623247"/>
            <a:ext cx="1523540" cy="702365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87000">
                <a:schemeClr val="dk1">
                  <a:shade val="87000"/>
                  <a:satMod val="125000"/>
                </a:schemeClr>
              </a:gs>
              <a:gs pos="70000">
                <a:schemeClr val="dk1">
                  <a:tint val="100000"/>
                  <a:shade val="90000"/>
                  <a:satMod val="130000"/>
                </a:schemeClr>
              </a:gs>
              <a:gs pos="100000">
                <a:schemeClr val="dk1">
                  <a:tint val="100000"/>
                  <a:shade val="100000"/>
                  <a:satMod val="110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public</a:t>
            </a:r>
            <a:endParaRPr lang="ko-KR" altLang="en-US" sz="2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A13844A-3F99-496C-8A28-B29ABED16E94}"/>
              </a:ext>
            </a:extLst>
          </p:cNvPr>
          <p:cNvSpPr/>
          <p:nvPr/>
        </p:nvSpPr>
        <p:spPr>
          <a:xfrm>
            <a:off x="3885970" y="2623247"/>
            <a:ext cx="1523540" cy="702365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87000">
                <a:schemeClr val="dk1">
                  <a:shade val="87000"/>
                  <a:satMod val="125000"/>
                </a:schemeClr>
              </a:gs>
              <a:gs pos="70000">
                <a:schemeClr val="dk1">
                  <a:tint val="100000"/>
                  <a:shade val="90000"/>
                  <a:satMod val="130000"/>
                </a:schemeClr>
              </a:gs>
              <a:gs pos="100000">
                <a:schemeClr val="dk1">
                  <a:tint val="100000"/>
                  <a:shade val="100000"/>
                  <a:satMod val="110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protected</a:t>
            </a:r>
            <a:endParaRPr lang="ko-KR" altLang="en-US" sz="2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5B0116-DA25-48A5-894D-9CA65B7BF3C5}"/>
              </a:ext>
            </a:extLst>
          </p:cNvPr>
          <p:cNvSpPr/>
          <p:nvPr/>
        </p:nvSpPr>
        <p:spPr>
          <a:xfrm>
            <a:off x="9144459" y="2626382"/>
            <a:ext cx="1523540" cy="702365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87000">
                <a:schemeClr val="dk1">
                  <a:shade val="87000"/>
                  <a:satMod val="125000"/>
                </a:schemeClr>
              </a:gs>
              <a:gs pos="70000">
                <a:schemeClr val="dk1">
                  <a:tint val="100000"/>
                  <a:shade val="90000"/>
                  <a:satMod val="130000"/>
                </a:schemeClr>
              </a:gs>
              <a:gs pos="100000">
                <a:schemeClr val="dk1">
                  <a:tint val="100000"/>
                  <a:shade val="100000"/>
                  <a:satMod val="110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private</a:t>
            </a:r>
            <a:endParaRPr lang="ko-KR" altLang="en-US" sz="2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F18124-7528-48AC-ABB2-169D49747574}"/>
              </a:ext>
            </a:extLst>
          </p:cNvPr>
          <p:cNvSpPr/>
          <p:nvPr/>
        </p:nvSpPr>
        <p:spPr>
          <a:xfrm>
            <a:off x="6460069" y="2623247"/>
            <a:ext cx="1523540" cy="702365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87000">
                <a:schemeClr val="dk1">
                  <a:shade val="87000"/>
                  <a:satMod val="125000"/>
                </a:schemeClr>
              </a:gs>
              <a:gs pos="70000">
                <a:schemeClr val="dk1">
                  <a:tint val="100000"/>
                  <a:shade val="90000"/>
                  <a:satMod val="130000"/>
                </a:schemeClr>
              </a:gs>
              <a:gs pos="100000">
                <a:schemeClr val="dk1">
                  <a:tint val="100000"/>
                  <a:shade val="100000"/>
                  <a:satMod val="110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default</a:t>
            </a:r>
            <a:endParaRPr lang="ko-KR" altLang="en-US" sz="2400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BD02250-DF0F-4526-9B30-F29BE4808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>
            <a:off x="3057749" y="2575465"/>
            <a:ext cx="559940" cy="892990"/>
          </a:xfrm>
          <a:prstGeom prst="rect">
            <a:avLst/>
          </a:prstGeom>
          <a:solidFill>
            <a:srgbClr val="9999FF"/>
          </a:solidFill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17D30E09-F9AC-48D5-939C-DB81437A5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>
            <a:off x="5683926" y="2613184"/>
            <a:ext cx="559940" cy="892990"/>
          </a:xfrm>
          <a:prstGeom prst="rect">
            <a:avLst/>
          </a:prstGeom>
          <a:solidFill>
            <a:srgbClr val="9999FF"/>
          </a:solidFill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06433700-3626-465E-9944-34BCD77BA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>
            <a:off x="8310103" y="2572152"/>
            <a:ext cx="559940" cy="892990"/>
          </a:xfrm>
          <a:prstGeom prst="rect">
            <a:avLst/>
          </a:prstGeom>
          <a:solidFill>
            <a:srgbClr val="9999FF"/>
          </a:solidFill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5F45490A-AE29-4A4B-97DF-202B87C7FE0C}"/>
              </a:ext>
            </a:extLst>
          </p:cNvPr>
          <p:cNvSpPr/>
          <p:nvPr/>
        </p:nvSpPr>
        <p:spPr>
          <a:xfrm>
            <a:off x="1193532" y="4105121"/>
            <a:ext cx="818633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200" dirty="0">
                <a:latin typeface="YDVYMjOStd125"/>
              </a:rPr>
              <a:t>클래스 정의 대상</a:t>
            </a:r>
            <a:r>
              <a:rPr lang="en-US" altLang="ko-KR" sz="2200" dirty="0">
                <a:latin typeface="YDVYMjOStd125"/>
              </a:rPr>
              <a:t>: public, default</a:t>
            </a:r>
          </a:p>
          <a:p>
            <a:pPr>
              <a:lnSpc>
                <a:spcPct val="200000"/>
              </a:lnSpc>
            </a:pPr>
            <a:r>
              <a:rPr lang="ko-KR" altLang="en-US" sz="2200" dirty="0">
                <a:latin typeface="YDVYMjOStd125"/>
              </a:rPr>
              <a:t>인스턴스 변수와 메소드 대상</a:t>
            </a:r>
            <a:r>
              <a:rPr lang="en-US" altLang="ko-KR" sz="2200" dirty="0">
                <a:latin typeface="YDVYMjOStd125"/>
              </a:rPr>
              <a:t>: public, protected, default, private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88772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 정의 대상의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public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선언이 갖는 의미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F6C22E-6537-4C6F-8077-8CBAF0F6354F}"/>
              </a:ext>
            </a:extLst>
          </p:cNvPr>
          <p:cNvSpPr/>
          <p:nvPr/>
        </p:nvSpPr>
        <p:spPr>
          <a:xfrm>
            <a:off x="1244062" y="1948927"/>
            <a:ext cx="33842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E1300D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2000" dirty="0">
                <a:latin typeface="Consolas" panose="020B0609020204030204" pitchFamily="49" charset="0"/>
              </a:rPr>
              <a:t> class AAA {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EC6194-7C03-4D75-802D-3F7DD60C25EE}"/>
              </a:ext>
            </a:extLst>
          </p:cNvPr>
          <p:cNvSpPr/>
          <p:nvPr/>
        </p:nvSpPr>
        <p:spPr>
          <a:xfrm>
            <a:off x="6273658" y="1934859"/>
            <a:ext cx="27727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class ZZZ {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2999B5-43C9-4B91-9215-C40CAC1B6FF9}"/>
              </a:ext>
            </a:extLst>
          </p:cNvPr>
          <p:cNvSpPr/>
          <p:nvPr/>
        </p:nvSpPr>
        <p:spPr>
          <a:xfrm>
            <a:off x="1244062" y="4099302"/>
            <a:ext cx="8532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900" dirty="0">
                <a:latin typeface="YDVYMjOStd125"/>
              </a:rPr>
              <a:t>public	   </a:t>
            </a:r>
            <a:r>
              <a:rPr lang="ko-KR" altLang="en-US" sz="1900" dirty="0">
                <a:latin typeface="YDVYMjOStd125"/>
              </a:rPr>
              <a:t>어디서든 인스턴스 생성이 가능하다</a:t>
            </a:r>
            <a:r>
              <a:rPr lang="en-US" altLang="ko-KR" sz="1900" dirty="0">
                <a:latin typeface="YDVYMjOStd125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900" dirty="0">
                <a:latin typeface="YDVYMjOStd125"/>
              </a:rPr>
              <a:t>default	   </a:t>
            </a:r>
            <a:r>
              <a:rPr lang="ko-KR" altLang="en-US" sz="1900" dirty="0">
                <a:latin typeface="YDVYMjOStd125"/>
              </a:rPr>
              <a:t>동일 패키지로 묶인 클래스 내에서만 인스턴스 생성을 허용한다</a:t>
            </a:r>
            <a:r>
              <a:rPr lang="en-US" altLang="ko-KR" sz="1900" dirty="0">
                <a:latin typeface="YDVYMjOStd125"/>
              </a:rPr>
              <a:t>.</a:t>
            </a:r>
            <a:endParaRPr lang="ko-KR" altLang="en-US" sz="1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13E5C4-D2CA-4DB9-9061-7DA0E57BDE9C}"/>
              </a:ext>
            </a:extLst>
          </p:cNvPr>
          <p:cNvSpPr/>
          <p:nvPr/>
        </p:nvSpPr>
        <p:spPr>
          <a:xfrm>
            <a:off x="1592877" y="2921183"/>
            <a:ext cx="4331966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public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으로 선언된 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AAA 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클래스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B7D8BD-FA35-437E-A2CB-E0840DA8015F}"/>
              </a:ext>
            </a:extLst>
          </p:cNvPr>
          <p:cNvSpPr/>
          <p:nvPr/>
        </p:nvSpPr>
        <p:spPr>
          <a:xfrm>
            <a:off x="6697622" y="2900393"/>
            <a:ext cx="4331966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default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로 선언된 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ZZZ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 클래스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76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클래스의 </a:t>
            </a: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public, default 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선언 관련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FBEC87-6658-461C-A31C-48BD5CC4D098}"/>
              </a:ext>
            </a:extLst>
          </p:cNvPr>
          <p:cNvSpPr/>
          <p:nvPr/>
        </p:nvSpPr>
        <p:spPr>
          <a:xfrm>
            <a:off x="974302" y="1133916"/>
            <a:ext cx="397732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package zoo;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class Duck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// </a:t>
            </a:r>
            <a:r>
              <a:rPr lang="ko-KR" altLang="en-US" dirty="0">
                <a:latin typeface="YDVYMjOStd12"/>
              </a:rPr>
              <a:t>빈 클래스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public class Cat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public void </a:t>
            </a:r>
            <a:r>
              <a:rPr lang="en-US" altLang="ko-KR" dirty="0" err="1">
                <a:latin typeface="Consolas" panose="020B0609020204030204" pitchFamily="49" charset="0"/>
              </a:rPr>
              <a:t>makeCat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Duck quack = new Duck();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247BBB-7397-4D44-9CF3-57CB542A12B2}"/>
              </a:ext>
            </a:extLst>
          </p:cNvPr>
          <p:cNvSpPr/>
          <p:nvPr/>
        </p:nvSpPr>
        <p:spPr>
          <a:xfrm>
            <a:off x="5949785" y="1063576"/>
            <a:ext cx="48158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package animal;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public class Dog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public void </a:t>
            </a:r>
            <a:r>
              <a:rPr lang="en-US" altLang="ko-KR" dirty="0" err="1">
                <a:latin typeface="Consolas" panose="020B0609020204030204" pitchFamily="49" charset="0"/>
              </a:rPr>
              <a:t>makeCat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err="1">
                <a:latin typeface="Consolas" panose="020B0609020204030204" pitchFamily="49" charset="0"/>
              </a:rPr>
              <a:t>zoo.Cat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yaong</a:t>
            </a:r>
            <a:r>
              <a:rPr lang="en-US" altLang="ko-KR" dirty="0">
                <a:latin typeface="Consolas" panose="020B0609020204030204" pitchFamily="49" charset="0"/>
              </a:rPr>
              <a:t> = new </a:t>
            </a:r>
            <a:r>
              <a:rPr lang="en-US" altLang="ko-KR" dirty="0" err="1">
                <a:latin typeface="Consolas" panose="020B0609020204030204" pitchFamily="49" charset="0"/>
              </a:rPr>
              <a:t>zoo.Cat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public void </a:t>
            </a:r>
            <a:r>
              <a:rPr lang="en-US" altLang="ko-KR" dirty="0" err="1">
                <a:latin typeface="Consolas" panose="020B0609020204030204" pitchFamily="49" charset="0"/>
              </a:rPr>
              <a:t>makeDuck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err="1">
                <a:latin typeface="Consolas" panose="020B0609020204030204" pitchFamily="49" charset="0"/>
              </a:rPr>
              <a:t>zoo.Duck</a:t>
            </a:r>
            <a:r>
              <a:rPr lang="en-US" altLang="ko-KR" dirty="0">
                <a:latin typeface="Consolas" panose="020B0609020204030204" pitchFamily="49" charset="0"/>
              </a:rPr>
              <a:t> quack = new </a:t>
            </a:r>
            <a:r>
              <a:rPr lang="en-US" altLang="ko-KR" dirty="0" err="1">
                <a:latin typeface="Consolas" panose="020B0609020204030204" pitchFamily="49" charset="0"/>
              </a:rPr>
              <a:t>zoo.Duck</a:t>
            </a:r>
            <a:r>
              <a:rPr lang="en-US" altLang="ko-KR" sz="1700" dirty="0">
                <a:latin typeface="Consolas" panose="020B0609020204030204" pitchFamily="49" charset="0"/>
              </a:rPr>
              <a:t>();</a:t>
            </a:r>
            <a:endParaRPr lang="ko-KR" altLang="en-US" sz="1700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9D8150-193C-4E6F-A196-846FB7C66C57}"/>
              </a:ext>
            </a:extLst>
          </p:cNvPr>
          <p:cNvSpPr/>
          <p:nvPr/>
        </p:nvSpPr>
        <p:spPr>
          <a:xfrm>
            <a:off x="861763" y="997092"/>
            <a:ext cx="4188337" cy="3482804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8AA5FB-B924-4F3C-8EDC-E32978DA9D6C}"/>
              </a:ext>
            </a:extLst>
          </p:cNvPr>
          <p:cNvSpPr/>
          <p:nvPr/>
        </p:nvSpPr>
        <p:spPr>
          <a:xfrm>
            <a:off x="5851105" y="997092"/>
            <a:ext cx="4914520" cy="3482804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008599-1C85-49A1-B40D-D6284E39C904}"/>
              </a:ext>
            </a:extLst>
          </p:cNvPr>
          <p:cNvSpPr/>
          <p:nvPr/>
        </p:nvSpPr>
        <p:spPr>
          <a:xfrm>
            <a:off x="3852336" y="569311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Cat.java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08B8E4-CBEF-4E87-B641-31A2B41F865B}"/>
              </a:ext>
            </a:extLst>
          </p:cNvPr>
          <p:cNvSpPr/>
          <p:nvPr/>
        </p:nvSpPr>
        <p:spPr>
          <a:xfrm>
            <a:off x="9567861" y="59083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Dog.java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52B56F-7FC8-4711-BD28-C5D4490AF108}"/>
              </a:ext>
            </a:extLst>
          </p:cNvPr>
          <p:cNvSpPr/>
          <p:nvPr/>
        </p:nvSpPr>
        <p:spPr>
          <a:xfrm>
            <a:off x="8663182" y="2391210"/>
            <a:ext cx="663698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OK!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99E69D-284A-437E-95A8-63B0A14025ED}"/>
              </a:ext>
            </a:extLst>
          </p:cNvPr>
          <p:cNvSpPr/>
          <p:nvPr/>
        </p:nvSpPr>
        <p:spPr>
          <a:xfrm>
            <a:off x="8693487" y="3478240"/>
            <a:ext cx="98542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ERROR!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8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멤버 대상의 접근 수준 지시자 선언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D94F3F-341C-4D62-80F6-E0DBF1B1E3DF}"/>
              </a:ext>
            </a:extLst>
          </p:cNvPr>
          <p:cNvSpPr/>
          <p:nvPr/>
        </p:nvSpPr>
        <p:spPr>
          <a:xfrm>
            <a:off x="1193531" y="1443841"/>
            <a:ext cx="5502691" cy="4618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class AAA 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latin typeface="Consolas" panose="020B0609020204030204" pitchFamily="49" charset="0"/>
              </a:rPr>
              <a:t> int num1;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protected</a:t>
            </a:r>
            <a:r>
              <a:rPr lang="en-US" altLang="ko-KR" dirty="0">
                <a:latin typeface="Consolas" panose="020B0609020204030204" pitchFamily="49" charset="0"/>
              </a:rPr>
              <a:t> int num2;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latin typeface="Consolas" panose="020B0609020204030204" pitchFamily="49" charset="0"/>
              </a:rPr>
              <a:t> int num3;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int num4;    // </a:t>
            </a: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default</a:t>
            </a:r>
            <a:r>
              <a:rPr lang="ko-KR" altLang="en-US" dirty="0">
                <a:latin typeface="Consolas" panose="020B0609020204030204" pitchFamily="49" charset="0"/>
              </a:rPr>
              <a:t> 선언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latin typeface="Consolas" panose="020B0609020204030204" pitchFamily="49" charset="0"/>
              </a:rPr>
              <a:t> void md1() {..}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protected</a:t>
            </a:r>
            <a:r>
              <a:rPr lang="en-US" altLang="ko-KR" dirty="0">
                <a:latin typeface="Consolas" panose="020B0609020204030204" pitchFamily="49" charset="0"/>
              </a:rPr>
              <a:t> void md2() {..}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latin typeface="Consolas" panose="020B0609020204030204" pitchFamily="49" charset="0"/>
              </a:rPr>
              <a:t> void md3() {..}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void md4() {..}    // </a:t>
            </a: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default</a:t>
            </a:r>
            <a:r>
              <a:rPr lang="ko-KR" altLang="en-US" dirty="0">
                <a:latin typeface="Consolas" panose="020B0609020204030204" pitchFamily="49" charset="0"/>
              </a:rPr>
              <a:t> 선언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01B802-F363-46D1-A27B-1B582CCC9308}"/>
              </a:ext>
            </a:extLst>
          </p:cNvPr>
          <p:cNvSpPr/>
          <p:nvPr/>
        </p:nvSpPr>
        <p:spPr>
          <a:xfrm>
            <a:off x="5720861" y="3192749"/>
            <a:ext cx="5758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YDVYMjOStd125"/>
              </a:rPr>
              <a:t>public   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YDVYMjOStd125"/>
              </a:rPr>
              <a:t>어디서든 접근 가능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YDVYMjOStd125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YDVYMjOStd125"/>
              </a:rPr>
              <a:t>default  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YDVYMjOStd125"/>
              </a:rPr>
              <a:t>동일 패키지로 묶인 클래스 내에서만 접근 가능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413962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3247</TotalTime>
  <Words>1629</Words>
  <Application>Microsoft Office PowerPoint</Application>
  <PresentationFormat>와이드스크린</PresentationFormat>
  <Paragraphs>343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YDVYMjOStd12</vt:lpstr>
      <vt:lpstr>YDVYMjOStd125</vt:lpstr>
      <vt:lpstr>맑은 고딕</vt:lpstr>
      <vt:lpstr>Calibri</vt:lpstr>
      <vt:lpstr>Calibri Light</vt:lpstr>
      <vt:lpstr>Consolas</vt:lpstr>
      <vt:lpstr>추억</vt:lpstr>
      <vt:lpstr> 열혈 Java 프로그래밍</vt:lpstr>
      <vt:lpstr>09-1. 정보 은닉</vt:lpstr>
      <vt:lpstr>PowerPoint 프레젠테이션</vt:lpstr>
      <vt:lpstr>PowerPoint 프레젠테이션</vt:lpstr>
      <vt:lpstr>09-2. 접근 수준 지시자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09-3. 캡슐화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윤성우</cp:lastModifiedBy>
  <cp:revision>660</cp:revision>
  <dcterms:created xsi:type="dcterms:W3CDTF">2017-07-09T08:11:09Z</dcterms:created>
  <dcterms:modified xsi:type="dcterms:W3CDTF">2017-07-31T07:17:48Z</dcterms:modified>
</cp:coreProperties>
</file>