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96" r:id="rId5"/>
    <p:sldId id="497" r:id="rId6"/>
    <p:sldId id="498" r:id="rId7"/>
    <p:sldId id="499" r:id="rId8"/>
    <p:sldId id="500" r:id="rId9"/>
    <p:sldId id="504" r:id="rId10"/>
    <p:sldId id="501" r:id="rId11"/>
    <p:sldId id="505" r:id="rId12"/>
    <p:sldId id="502" r:id="rId13"/>
    <p:sldId id="503" r:id="rId14"/>
    <p:sldId id="506" r:id="rId15"/>
    <p:sldId id="507" r:id="rId16"/>
    <p:sldId id="508" r:id="rId17"/>
    <p:sldId id="511" r:id="rId18"/>
    <p:sldId id="509" r:id="rId19"/>
    <p:sldId id="510" r:id="rId20"/>
    <p:sldId id="512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C40000"/>
    <a:srgbClr val="FFD9D9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19. </a:t>
            </a:r>
          </a:p>
          <a:p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자바의 메모리 모델과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Object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955480-4076-4122-A21F-3FE6BEFDE0E5}"/>
              </a:ext>
            </a:extLst>
          </p:cNvPr>
          <p:cNvSpPr/>
          <p:nvPr/>
        </p:nvSpPr>
        <p:spPr>
          <a:xfrm>
            <a:off x="1193530" y="2316681"/>
            <a:ext cx="97660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protected void finalize() throws Throwable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Object </a:t>
            </a:r>
            <a:r>
              <a:rPr lang="ko-KR" altLang="en-US" dirty="0">
                <a:latin typeface="Consolas" panose="020B0609020204030204" pitchFamily="49" charset="0"/>
              </a:rPr>
              <a:t>클래스에 정의되어 있는 이 메소드는 인스턴스 소멸 시 자동으로 호출이 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자식 클래스에서 오버라이딩 할 수 있음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7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오버라이딩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7C7804-FD60-4280-BBA2-45D76C44FFA4}"/>
              </a:ext>
            </a:extLst>
          </p:cNvPr>
          <p:cNvSpPr/>
          <p:nvPr/>
        </p:nvSpPr>
        <p:spPr>
          <a:xfrm>
            <a:off x="1193531" y="2155799"/>
            <a:ext cx="6638504" cy="3935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Person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name;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Person(String name)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this.name = name;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protected void finalize() throws Throwable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super.finalize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상위 클래스의 </a:t>
            </a:r>
            <a:r>
              <a:rPr lang="en-US" altLang="ko-KR" sz="1400" dirty="0">
                <a:latin typeface="Consolas" panose="020B0609020204030204" pitchFamily="49" charset="0"/>
              </a:rPr>
              <a:t>finalize </a:t>
            </a:r>
            <a:r>
              <a:rPr lang="ko-KR" altLang="en-US" sz="1400" dirty="0">
                <a:latin typeface="Consolas" panose="020B0609020204030204" pitchFamily="49" charset="0"/>
              </a:rPr>
              <a:t>메소드 호출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System.out.println("destroyed: " + name);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F02CB8-349E-4CE5-956E-DD59A197C269}"/>
              </a:ext>
            </a:extLst>
          </p:cNvPr>
          <p:cNvSpPr/>
          <p:nvPr/>
        </p:nvSpPr>
        <p:spPr>
          <a:xfrm>
            <a:off x="5261113" y="1484462"/>
            <a:ext cx="6096000" cy="26391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Person p1 = new Person("Yoon");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Person p2 = new Person("Park");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p1 = null;   // </a:t>
            </a:r>
            <a:r>
              <a:rPr lang="ko-KR" altLang="en-US" sz="1400" dirty="0">
                <a:latin typeface="Consolas" panose="020B0609020204030204" pitchFamily="49" charset="0"/>
              </a:rPr>
              <a:t>참조대상을 가비지 컬렉션의 대상으로 만듦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p2 = null;   // </a:t>
            </a:r>
            <a:r>
              <a:rPr lang="ko-KR" altLang="en-US" sz="1400" dirty="0">
                <a:latin typeface="Consolas" panose="020B0609020204030204" pitchFamily="49" charset="0"/>
              </a:rPr>
              <a:t>참조대상을 가비지 컬렉션의 대상으로 만듦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>
                <a:latin typeface="Consolas" panose="020B0609020204030204" pitchFamily="49" charset="0"/>
              </a:rPr>
              <a:t>System.gc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>
                <a:latin typeface="Consolas" panose="020B0609020204030204" pitchFamily="49" charset="0"/>
              </a:rPr>
              <a:t>System.runFinalization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System.out.println("end of program");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6210BC-B916-4706-9667-A66465C9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61" y="5056583"/>
            <a:ext cx="3248025" cy="11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7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인스턴스의 비교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equals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C12995-B690-4BEE-BBD0-634FA8A688B5}"/>
              </a:ext>
            </a:extLst>
          </p:cNvPr>
          <p:cNvSpPr/>
          <p:nvPr/>
        </p:nvSpPr>
        <p:spPr>
          <a:xfrm>
            <a:off x="1193531" y="1515576"/>
            <a:ext cx="4054330" cy="3665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num;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(int num)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this.num</a:t>
            </a:r>
            <a:r>
              <a:rPr lang="en-US" altLang="ko-KR" sz="1400" dirty="0">
                <a:latin typeface="Consolas" panose="020B0609020204030204" pitchFamily="49" charset="0"/>
              </a:rPr>
              <a:t> = num;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boolean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sz="1400" dirty="0">
                <a:latin typeface="Consolas" panose="020B0609020204030204" pitchFamily="49" charset="0"/>
              </a:rPr>
              <a:t>(Object </a:t>
            </a:r>
            <a:r>
              <a:rPr lang="en-US" altLang="ko-KR" sz="1400" dirty="0" err="1">
                <a:latin typeface="Consolas" panose="020B0609020204030204" pitchFamily="49" charset="0"/>
              </a:rPr>
              <a:t>obj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</a:t>
            </a:r>
            <a:r>
              <a:rPr lang="en-US" altLang="ko-KR" sz="1400" dirty="0" err="1">
                <a:latin typeface="Consolas" panose="020B0609020204030204" pitchFamily="49" charset="0"/>
              </a:rPr>
              <a:t>this.num</a:t>
            </a:r>
            <a:r>
              <a:rPr lang="en-US" altLang="ko-KR" sz="1400" dirty="0">
                <a:latin typeface="Consolas" panose="020B0609020204030204" pitchFamily="49" charset="0"/>
              </a:rPr>
              <a:t> == ((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en-US" altLang="ko-KR" sz="1400" dirty="0" err="1">
                <a:latin typeface="Consolas" panose="020B0609020204030204" pitchFamily="49" charset="0"/>
              </a:rPr>
              <a:t>obj</a:t>
            </a:r>
            <a:r>
              <a:rPr lang="en-US" altLang="ko-KR" sz="1400" dirty="0">
                <a:latin typeface="Consolas" panose="020B0609020204030204" pitchFamily="49" charset="0"/>
              </a:rPr>
              <a:t>).num)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true;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false;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DBC5C5-E95D-4B2D-94A2-62AB2B03A88E}"/>
              </a:ext>
            </a:extLst>
          </p:cNvPr>
          <p:cNvSpPr/>
          <p:nvPr/>
        </p:nvSpPr>
        <p:spPr>
          <a:xfrm>
            <a:off x="5459895" y="1568584"/>
            <a:ext cx="5695785" cy="392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INum num1 = new INum(10);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INum num2 = new INum(12);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INum num3 = new INum(10);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if(num1.</a:t>
            </a:r>
            <a:r>
              <a:rPr lang="pt-B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pt-BR" altLang="ko-KR" sz="1400" dirty="0">
                <a:latin typeface="Consolas" panose="020B0609020204030204" pitchFamily="49" charset="0"/>
              </a:rPr>
              <a:t>(num2))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System.out.println("num1, num2 </a:t>
            </a:r>
            <a:r>
              <a:rPr lang="ko-KR" altLang="en-US" sz="1400" dirty="0">
                <a:latin typeface="Consolas" panose="020B0609020204030204" pitchFamily="49" charset="0"/>
              </a:rPr>
              <a:t>내용 동일하다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System.out.println("num1, num2 </a:t>
            </a:r>
            <a:r>
              <a:rPr lang="ko-KR" altLang="en-US" sz="1400" dirty="0">
                <a:latin typeface="Consolas" panose="020B0609020204030204" pitchFamily="49" charset="0"/>
              </a:rPr>
              <a:t>내용 다르다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if(num1.</a:t>
            </a:r>
            <a:r>
              <a:rPr lang="pt-B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pt-BR" altLang="ko-KR" sz="1400" dirty="0">
                <a:latin typeface="Consolas" panose="020B0609020204030204" pitchFamily="49" charset="0"/>
              </a:rPr>
              <a:t>(num3))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System.out.println("num1, num3 </a:t>
            </a:r>
            <a:r>
              <a:rPr lang="ko-KR" altLang="en-US" sz="1400" dirty="0">
                <a:latin typeface="Consolas" panose="020B0609020204030204" pitchFamily="49" charset="0"/>
              </a:rPr>
              <a:t>내용 동일하다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System.out.println("num1, num3 </a:t>
            </a:r>
            <a:r>
              <a:rPr lang="ko-KR" altLang="en-US" sz="1400" dirty="0">
                <a:latin typeface="Consolas" panose="020B0609020204030204" pitchFamily="49" charset="0"/>
              </a:rPr>
              <a:t>내용 다르다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BDBD97-C63D-4EE7-9345-28AA3B21AFDD}"/>
              </a:ext>
            </a:extLst>
          </p:cNvPr>
          <p:cNvSpPr/>
          <p:nvPr/>
        </p:nvSpPr>
        <p:spPr>
          <a:xfrm>
            <a:off x="1193531" y="5529088"/>
            <a:ext cx="7450861" cy="74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인스턴스의 내용 비교를 위한 기능을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equals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메소드에 담아 정의한다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equals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Object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클래스의 메소드이다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9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equals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7051AE-223D-4F67-AC14-5C772C3268ED}"/>
              </a:ext>
            </a:extLst>
          </p:cNvPr>
          <p:cNvSpPr/>
          <p:nvPr/>
        </p:nvSpPr>
        <p:spPr>
          <a:xfrm>
            <a:off x="1193531" y="1540498"/>
            <a:ext cx="6096000" cy="41780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str1 = new String("So Simple");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String str2 = new String("So Simple");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참조 대상을 비교하는 </a:t>
            </a:r>
            <a:r>
              <a:rPr lang="en-US" altLang="ko-KR" sz="1400" dirty="0">
                <a:latin typeface="Consolas" panose="020B0609020204030204" pitchFamily="49" charset="0"/>
              </a:rPr>
              <a:t>if ~ else</a:t>
            </a:r>
            <a:r>
              <a:rPr lang="ko-KR" altLang="en-US" sz="1400" dirty="0">
                <a:latin typeface="Consolas" panose="020B0609020204030204" pitchFamily="49" charset="0"/>
              </a:rPr>
              <a:t>문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if(str1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400" dirty="0">
                <a:latin typeface="Consolas" panose="020B0609020204030204" pitchFamily="49" charset="0"/>
              </a:rPr>
              <a:t> str2)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System.out.println("str1, str2 </a:t>
            </a:r>
            <a:r>
              <a:rPr lang="ko-KR" altLang="en-US" sz="1400" dirty="0">
                <a:latin typeface="Consolas" panose="020B0609020204030204" pitchFamily="49" charset="0"/>
              </a:rPr>
              <a:t>참조 대상 동일하다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System.out.println("str1, str2 </a:t>
            </a:r>
            <a:r>
              <a:rPr lang="ko-KR" altLang="en-US" sz="1400" dirty="0">
                <a:latin typeface="Consolas" panose="020B0609020204030204" pitchFamily="49" charset="0"/>
              </a:rPr>
              <a:t>참조 대상 다르다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두 인스턴스 내용 비교하는 </a:t>
            </a:r>
            <a:r>
              <a:rPr lang="en-US" altLang="ko-KR" sz="1400" dirty="0">
                <a:latin typeface="Consolas" panose="020B0609020204030204" pitchFamily="49" charset="0"/>
              </a:rPr>
              <a:t>if ~ else</a:t>
            </a:r>
            <a:r>
              <a:rPr lang="ko-KR" altLang="en-US" sz="1400" dirty="0">
                <a:latin typeface="Consolas" panose="020B0609020204030204" pitchFamily="49" charset="0"/>
              </a:rPr>
              <a:t>문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if(str1.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sz="1400" dirty="0">
                <a:latin typeface="Consolas" panose="020B0609020204030204" pitchFamily="49" charset="0"/>
              </a:rPr>
              <a:t>(str2))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System.out.println("str1, str2 </a:t>
            </a:r>
            <a:r>
              <a:rPr lang="ko-KR" altLang="en-US" sz="1400" dirty="0">
                <a:latin typeface="Consolas" panose="020B0609020204030204" pitchFamily="49" charset="0"/>
              </a:rPr>
              <a:t>내용 동일하다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System.out.println("str1, str2 </a:t>
            </a:r>
            <a:r>
              <a:rPr lang="ko-KR" altLang="en-US" sz="1400" dirty="0">
                <a:latin typeface="Consolas" panose="020B0609020204030204" pitchFamily="49" charset="0"/>
              </a:rPr>
              <a:t>내용 다르다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2141F4-A399-4120-A978-2C5C4654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174" y="1580254"/>
            <a:ext cx="3073669" cy="13185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92FABF-3878-4989-8726-8E7FE723D2FE}"/>
              </a:ext>
            </a:extLst>
          </p:cNvPr>
          <p:cNvSpPr/>
          <p:nvPr/>
        </p:nvSpPr>
        <p:spPr>
          <a:xfrm>
            <a:off x="1234123" y="5825398"/>
            <a:ext cx="8233575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클래스는 내용 비교를 하는 형태로 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equals </a:t>
            </a: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메소드를 오버라이딩 하고 있음</a:t>
            </a:r>
            <a:endParaRPr lang="en-US" altLang="ko-KR" sz="15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4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복사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clone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216BEC-088D-46E2-9A31-EF560A9813D1}"/>
              </a:ext>
            </a:extLst>
          </p:cNvPr>
          <p:cNvSpPr/>
          <p:nvPr/>
        </p:nvSpPr>
        <p:spPr>
          <a:xfrm>
            <a:off x="1193531" y="2098670"/>
            <a:ext cx="103888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protected Object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en-US" altLang="ko-KR" dirty="0">
                <a:latin typeface="+mn-ea"/>
              </a:rPr>
              <a:t>() throws CloneNotSupportedException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Object </a:t>
            </a:r>
            <a:r>
              <a:rPr lang="ko-KR" altLang="en-US" dirty="0">
                <a:latin typeface="+mn-ea"/>
              </a:rPr>
              <a:t>클래스에 정의되어 있는 </a:t>
            </a:r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메소드가 호출되면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인스턴스의 복사가 이뤄진다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n-ea"/>
              </a:rPr>
              <a:t>클래스 정의 시</a:t>
            </a:r>
            <a:r>
              <a:rPr lang="en-US" altLang="ko-KR" dirty="0">
                <a:latin typeface="+mn-ea"/>
              </a:rPr>
              <a:t>, clone </a:t>
            </a:r>
            <a:r>
              <a:rPr lang="ko-KR" altLang="en-US" dirty="0">
                <a:latin typeface="+mn-ea"/>
              </a:rPr>
              <a:t>메소드의 호출을 허용하려면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Cloneable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인터페이스를 구현해야 한다</a:t>
            </a:r>
            <a:r>
              <a:rPr lang="en-US" altLang="ko-KR" dirty="0">
                <a:latin typeface="+mn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Cloneable</a:t>
            </a:r>
            <a:r>
              <a:rPr lang="ko-KR" altLang="en-US" dirty="0">
                <a:latin typeface="+mn-ea"/>
              </a:rPr>
              <a:t> 인터페이스는 구현해야 할 추상 메소드가 없는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마커 인터페이스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87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clone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호출의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196A95-11B5-4F93-B079-8FA2E8AAAF06}"/>
              </a:ext>
            </a:extLst>
          </p:cNvPr>
          <p:cNvSpPr/>
          <p:nvPr/>
        </p:nvSpPr>
        <p:spPr>
          <a:xfrm>
            <a:off x="1193531" y="1567792"/>
            <a:ext cx="693005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Point implements Cloneable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int xPos;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private int yPos;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fr-FR" altLang="ko-KR" sz="1400" dirty="0">
                <a:latin typeface="Consolas" panose="020B0609020204030204" pitchFamily="49" charset="0"/>
              </a:rPr>
              <a:t>   public Point(int x, int y)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xPos = x;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yPos = y;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showPosition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System.out.printf("[%d, %d]", xPos, yPos);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latin typeface="Consolas" panose="020B0609020204030204" pitchFamily="49" charset="0"/>
              </a:rPr>
              <a:t> Object clone() throws CloneNotSupportedException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400" dirty="0">
                <a:latin typeface="Consolas" panose="020B0609020204030204" pitchFamily="49" charset="0"/>
              </a:rPr>
              <a:t>();   // Object </a:t>
            </a:r>
            <a:r>
              <a:rPr lang="ko-KR" altLang="en-US" sz="1400" dirty="0">
                <a:latin typeface="Consolas" panose="020B0609020204030204" pitchFamily="49" charset="0"/>
              </a:rPr>
              <a:t>클래스의 </a:t>
            </a:r>
            <a:r>
              <a:rPr lang="en-US" altLang="ko-KR" sz="1400" dirty="0">
                <a:latin typeface="Consolas" panose="020B0609020204030204" pitchFamily="49" charset="0"/>
              </a:rPr>
              <a:t>clone </a:t>
            </a:r>
            <a:r>
              <a:rPr lang="ko-KR" altLang="en-US" sz="1400" dirty="0">
                <a:latin typeface="Consolas" panose="020B0609020204030204" pitchFamily="49" charset="0"/>
              </a:rPr>
              <a:t>메소드 호출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896718-61D5-4397-8980-099CF03FA862}"/>
              </a:ext>
            </a:extLst>
          </p:cNvPr>
          <p:cNvSpPr/>
          <p:nvPr/>
        </p:nvSpPr>
        <p:spPr>
          <a:xfrm>
            <a:off x="6281530" y="1553723"/>
            <a:ext cx="48741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InstanceCloning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Point org = new Point(3, 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Point cpy;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cpy = (Point)</a:t>
            </a:r>
            <a:r>
              <a:rPr lang="en-US" altLang="ko-KR" sz="1400" dirty="0" err="1">
                <a:latin typeface="Consolas" panose="020B0609020204030204" pitchFamily="49" charset="0"/>
              </a:rPr>
              <a:t>org.clone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org.showPosition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cpy.showPosition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catch(CloneNotSupportedException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3A94AF-CA27-4136-B146-D82C8C8C6E5D}"/>
              </a:ext>
            </a:extLst>
          </p:cNvPr>
          <p:cNvSpPr/>
          <p:nvPr/>
        </p:nvSpPr>
        <p:spPr>
          <a:xfrm>
            <a:off x="1193531" y="5753553"/>
            <a:ext cx="8233575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접근 수준 지시자를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으로 바꾸기 위한 메소드 오버라이딩</a:t>
            </a:r>
            <a:endParaRPr lang="en-US" altLang="ko-KR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67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Shallow Copy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54F21C-2E98-4EAE-974B-8DC1F7C41248}"/>
              </a:ext>
            </a:extLst>
          </p:cNvPr>
          <p:cNvSpPr/>
          <p:nvPr/>
        </p:nvSpPr>
        <p:spPr>
          <a:xfrm>
            <a:off x="2878055" y="4848981"/>
            <a:ext cx="329895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Point implements Cloneable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int xPos;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int yPos;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F89D9D-4CEF-4E39-A7BA-E72449436B57}"/>
              </a:ext>
            </a:extLst>
          </p:cNvPr>
          <p:cNvSpPr/>
          <p:nvPr/>
        </p:nvSpPr>
        <p:spPr>
          <a:xfrm>
            <a:off x="1097280" y="1489647"/>
            <a:ext cx="5648077" cy="354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Rectangle implements Cloneable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Point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upperLeft</a:t>
            </a:r>
            <a:r>
              <a:rPr lang="en-US" altLang="ko-KR" sz="1300" dirty="0">
                <a:latin typeface="Consolas" panose="020B0609020204030204" pitchFamily="49" charset="0"/>
              </a:rPr>
              <a:t>;   // </a:t>
            </a:r>
            <a:r>
              <a:rPr lang="ko-KR" altLang="en-US" sz="1300" dirty="0">
                <a:latin typeface="Consolas" panose="020B0609020204030204" pitchFamily="49" charset="0"/>
              </a:rPr>
              <a:t>좌측 상단 좌표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Point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lowerRight</a:t>
            </a:r>
            <a:r>
              <a:rPr lang="en-US" altLang="ko-KR" sz="1300" dirty="0">
                <a:latin typeface="Consolas" panose="020B0609020204030204" pitchFamily="49" charset="0"/>
              </a:rPr>
              <a:t>;   // </a:t>
            </a:r>
            <a:r>
              <a:rPr lang="ko-KR" altLang="en-US" sz="1300" dirty="0">
                <a:latin typeface="Consolas" panose="020B0609020204030204" pitchFamily="49" charset="0"/>
              </a:rPr>
              <a:t>우측 하단 좌표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fr-FR" altLang="ko-KR" sz="1300" dirty="0">
                <a:latin typeface="Consolas" panose="020B0609020204030204" pitchFamily="49" charset="0"/>
              </a:rPr>
              <a:t>   public Rectangle(int x1, int y1, int x2, int y2)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upperLeft =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new Point(x1, y1);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lowerRight =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new Point(x2, y2);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Object clone() throws CloneNotSupportedException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return </a:t>
            </a:r>
            <a:r>
              <a:rPr lang="en-US" altLang="ko-KR" sz="13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6C4D45-CB31-49CD-A401-FEA095CDE56B}"/>
              </a:ext>
            </a:extLst>
          </p:cNvPr>
          <p:cNvSpPr/>
          <p:nvPr/>
        </p:nvSpPr>
        <p:spPr>
          <a:xfrm>
            <a:off x="6850221" y="1451884"/>
            <a:ext cx="4703024" cy="2847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Rectangle org = new Rectangle(1, 1, 9, 9);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Rectangle cpy;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try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cpy = (Rectangle)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org.clone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endParaRPr lang="ko-KR" altLang="en-US" sz="1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. . . .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catch(CloneNotSupportedException e)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A5213D-6E3D-4277-BC3E-485BF422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491" y="4409912"/>
            <a:ext cx="4056318" cy="168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0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Copy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735A07-F445-4819-B89A-303722B25E22}"/>
              </a:ext>
            </a:extLst>
          </p:cNvPr>
          <p:cNvSpPr/>
          <p:nvPr/>
        </p:nvSpPr>
        <p:spPr>
          <a:xfrm>
            <a:off x="1097280" y="1489647"/>
            <a:ext cx="5648077" cy="354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Rectangle implements Cloneable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Point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upperLeft</a:t>
            </a:r>
            <a:r>
              <a:rPr lang="en-US" altLang="ko-KR" sz="1300" dirty="0">
                <a:latin typeface="Consolas" panose="020B0609020204030204" pitchFamily="49" charset="0"/>
              </a:rPr>
              <a:t>;   // </a:t>
            </a:r>
            <a:r>
              <a:rPr lang="ko-KR" altLang="en-US" sz="1300" dirty="0">
                <a:latin typeface="Consolas" panose="020B0609020204030204" pitchFamily="49" charset="0"/>
              </a:rPr>
              <a:t>좌측 상단 좌표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private Point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lowerRight</a:t>
            </a:r>
            <a:r>
              <a:rPr lang="en-US" altLang="ko-KR" sz="1300" dirty="0">
                <a:latin typeface="Consolas" panose="020B0609020204030204" pitchFamily="49" charset="0"/>
              </a:rPr>
              <a:t>;   // </a:t>
            </a:r>
            <a:r>
              <a:rPr lang="ko-KR" altLang="en-US" sz="1300" dirty="0">
                <a:latin typeface="Consolas" panose="020B0609020204030204" pitchFamily="49" charset="0"/>
              </a:rPr>
              <a:t>우측 하단 좌표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fr-FR" altLang="ko-KR" sz="1300" dirty="0">
                <a:latin typeface="Consolas" panose="020B0609020204030204" pitchFamily="49" charset="0"/>
              </a:rPr>
              <a:t>   public Rectangle(int x1, int y1, int x2, int y2)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upperLeft =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new Point(x1, y1);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lowerRight =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new Point(x2, y2);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public Object clone() throws CloneNotSupportedException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return </a:t>
            </a:r>
            <a:r>
              <a:rPr lang="en-US" altLang="ko-KR" sz="13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819CC0-B4BD-44E1-98F3-9DE46FE4E3A9}"/>
              </a:ext>
            </a:extLst>
          </p:cNvPr>
          <p:cNvSpPr/>
          <p:nvPr/>
        </p:nvSpPr>
        <p:spPr>
          <a:xfrm>
            <a:off x="1355763" y="3586285"/>
            <a:ext cx="5494458" cy="993913"/>
          </a:xfrm>
          <a:prstGeom prst="rect">
            <a:avLst/>
          </a:prstGeom>
          <a:noFill/>
          <a:ln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18B197-91AD-4A16-A5C8-AA587EFF1AA9}"/>
              </a:ext>
            </a:extLst>
          </p:cNvPr>
          <p:cNvSpPr/>
          <p:nvPr/>
        </p:nvSpPr>
        <p:spPr>
          <a:xfrm>
            <a:off x="6850221" y="1451884"/>
            <a:ext cx="470302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Rectangle org = new Rectangle(1, 1, 9, 9);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Rectangle cpy;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cpy = (Rectangle)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org.clone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endParaRPr lang="ko-KR" altLang="en-US" sz="1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132C22-59DA-49CF-841A-63D9A6E32C10}"/>
              </a:ext>
            </a:extLst>
          </p:cNvPr>
          <p:cNvSpPr/>
          <p:nvPr/>
        </p:nvSpPr>
        <p:spPr>
          <a:xfrm>
            <a:off x="5033028" y="4262769"/>
            <a:ext cx="5807250" cy="1903849"/>
          </a:xfrm>
          <a:prstGeom prst="rect">
            <a:avLst/>
          </a:prstGeom>
          <a:solidFill>
            <a:schemeClr val="bg1"/>
          </a:solidFill>
          <a:ln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176610-C610-4F3F-8555-EE82A5F44222}"/>
              </a:ext>
            </a:extLst>
          </p:cNvPr>
          <p:cNvSpPr/>
          <p:nvPr/>
        </p:nvSpPr>
        <p:spPr>
          <a:xfrm>
            <a:off x="5247861" y="4297007"/>
            <a:ext cx="559241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public Object clone() throws CloneNotSupportedException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Rectangle copy = (Rectangle)</a:t>
            </a:r>
            <a:r>
              <a:rPr lang="en-US" altLang="ko-KR" sz="13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copy.upperLeft</a:t>
            </a:r>
            <a:r>
              <a:rPr lang="en-US" altLang="ko-KR" sz="1300" dirty="0">
                <a:latin typeface="Consolas" panose="020B0609020204030204" pitchFamily="49" charset="0"/>
              </a:rPr>
              <a:t> = (Point)</a:t>
            </a:r>
            <a:r>
              <a:rPr lang="en-US" altLang="ko-KR" sz="1300" dirty="0" err="1">
                <a:latin typeface="Consolas" panose="020B0609020204030204" pitchFamily="49" charset="0"/>
              </a:rPr>
              <a:t>upperLeft.clone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copy.lowerRight</a:t>
            </a:r>
            <a:r>
              <a:rPr lang="en-US" altLang="ko-KR" sz="1300" dirty="0">
                <a:latin typeface="Consolas" panose="020B0609020204030204" pitchFamily="49" charset="0"/>
              </a:rPr>
              <a:t> = (Point)</a:t>
            </a:r>
            <a:r>
              <a:rPr lang="en-US" altLang="ko-KR" sz="1300" dirty="0" err="1">
                <a:latin typeface="Consolas" panose="020B0609020204030204" pitchFamily="49" charset="0"/>
              </a:rPr>
              <a:t>lowerRight.clone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return copy;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5067D4-8712-448C-A4C4-AF1E949DE117}"/>
              </a:ext>
            </a:extLst>
          </p:cNvPr>
          <p:cNvSpPr/>
          <p:nvPr/>
        </p:nvSpPr>
        <p:spPr>
          <a:xfrm>
            <a:off x="5033028" y="3116755"/>
            <a:ext cx="1819198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얕은 복사 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clone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A231F3-B56E-4FB2-9384-26C26497A7F2}"/>
              </a:ext>
            </a:extLst>
          </p:cNvPr>
          <p:cNvSpPr/>
          <p:nvPr/>
        </p:nvSpPr>
        <p:spPr>
          <a:xfrm>
            <a:off x="3321247" y="5797444"/>
            <a:ext cx="1819198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>
                <a:solidFill>
                  <a:srgbClr val="7030A0"/>
                </a:solidFill>
                <a:latin typeface="Consolas" panose="020B0609020204030204" pitchFamily="49" charset="0"/>
              </a:rPr>
              <a:t>깊은 </a:t>
            </a: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복사 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clone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50C160-2DD6-4286-9647-30DF9C4F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402" y="2987439"/>
            <a:ext cx="3332843" cy="143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0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대상 깊은 복사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075831-A182-4081-B9D5-987A85D1A2A1}"/>
              </a:ext>
            </a:extLst>
          </p:cNvPr>
          <p:cNvSpPr/>
          <p:nvPr/>
        </p:nvSpPr>
        <p:spPr>
          <a:xfrm>
            <a:off x="1193531" y="1752026"/>
            <a:ext cx="812274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Person implements Cloneable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name;    // String </a:t>
            </a:r>
            <a:r>
              <a:rPr lang="ko-KR" altLang="en-US" sz="1500" dirty="0">
                <a:latin typeface="Consolas" panose="020B0609020204030204" pitchFamily="49" charset="0"/>
              </a:rPr>
              <a:t>클래스는 </a:t>
            </a:r>
            <a:r>
              <a:rPr lang="en-US" altLang="ko-KR" sz="1500" dirty="0">
                <a:latin typeface="Consolas" panose="020B0609020204030204" pitchFamily="49" charset="0"/>
              </a:rPr>
              <a:t>Cloneable </a:t>
            </a:r>
            <a:r>
              <a:rPr lang="ko-KR" altLang="en-US" sz="1500" dirty="0">
                <a:latin typeface="Consolas" panose="020B0609020204030204" pitchFamily="49" charset="0"/>
              </a:rPr>
              <a:t>구현 안함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int age; 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58ABDD-106B-4832-BE91-2C57B4581994}"/>
              </a:ext>
            </a:extLst>
          </p:cNvPr>
          <p:cNvSpPr/>
          <p:nvPr/>
        </p:nvSpPr>
        <p:spPr>
          <a:xfrm>
            <a:off x="2040835" y="3792861"/>
            <a:ext cx="8998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Object clone() throws CloneNotSupportedException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Person cpy = (Person)</a:t>
            </a:r>
            <a:r>
              <a:rPr lang="en-US" altLang="ko-KR" sz="14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400" dirty="0">
                <a:latin typeface="Consolas" panose="020B0609020204030204" pitchFamily="49" charset="0"/>
              </a:rPr>
              <a:t>();    // clone </a:t>
            </a:r>
            <a:r>
              <a:rPr lang="ko-KR" altLang="en-US" sz="1400" dirty="0">
                <a:latin typeface="Consolas" panose="020B0609020204030204" pitchFamily="49" charset="0"/>
              </a:rPr>
              <a:t>메소드 호출을 통한 복사본 생성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cpy.name = new String(name);  </a:t>
            </a: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깊은 복사의 형태로 복사본을 완성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return cpy;    // </a:t>
            </a:r>
            <a:r>
              <a:rPr lang="ko-KR" altLang="en-US" sz="1400" dirty="0">
                <a:latin typeface="Consolas" panose="020B0609020204030204" pitchFamily="49" charset="0"/>
              </a:rPr>
              <a:t>완성된 복사본의 참조 값 반환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59390D-691A-4352-A62D-42FDCA5A6C75}"/>
              </a:ext>
            </a:extLst>
          </p:cNvPr>
          <p:cNvSpPr/>
          <p:nvPr/>
        </p:nvSpPr>
        <p:spPr>
          <a:xfrm>
            <a:off x="2040835" y="3707442"/>
            <a:ext cx="8070574" cy="2229532"/>
          </a:xfrm>
          <a:prstGeom prst="rect">
            <a:avLst/>
          </a:prstGeom>
          <a:noFill/>
          <a:ln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786587-B3BF-4A46-9282-C1B9EDAFABD6}"/>
              </a:ext>
            </a:extLst>
          </p:cNvPr>
          <p:cNvSpPr/>
          <p:nvPr/>
        </p:nvSpPr>
        <p:spPr>
          <a:xfrm>
            <a:off x="8292211" y="3307524"/>
            <a:ext cx="1819198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깊은 복사 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23538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clone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메소드의 호출과 형 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75C027-27EC-4001-B7AF-8991C9776E9D}"/>
              </a:ext>
            </a:extLst>
          </p:cNvPr>
          <p:cNvSpPr/>
          <p:nvPr/>
        </p:nvSpPr>
        <p:spPr>
          <a:xfrm>
            <a:off x="1193531" y="1932369"/>
            <a:ext cx="7075826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Point implements Cloneable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500" dirty="0">
                <a:latin typeface="Consolas" panose="020B0609020204030204" pitchFamily="49" charset="0"/>
              </a:rPr>
              <a:t> clone() throws CloneNotSupportedException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D009A3-801B-4A65-AFFA-A37AC2E16AF5}"/>
              </a:ext>
            </a:extLst>
          </p:cNvPr>
          <p:cNvSpPr/>
          <p:nvPr/>
        </p:nvSpPr>
        <p:spPr>
          <a:xfrm>
            <a:off x="4122924" y="4448442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Point org = new Point(1, 2);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Point cpy =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(Point)</a:t>
            </a:r>
            <a:r>
              <a:rPr lang="en-US" altLang="ko-KR" sz="1500" dirty="0" err="1">
                <a:latin typeface="Consolas" panose="020B0609020204030204" pitchFamily="49" charset="0"/>
              </a:rPr>
              <a:t>org.clone</a:t>
            </a:r>
            <a:r>
              <a:rPr lang="en-US" altLang="ko-KR" sz="1500" dirty="0">
                <a:latin typeface="Consolas" panose="020B0609020204030204" pitchFamily="49" charset="0"/>
              </a:rPr>
              <a:t>();    // </a:t>
            </a:r>
            <a:r>
              <a:rPr lang="ko-KR" altLang="en-US" sz="1500" dirty="0">
                <a:latin typeface="Consolas" panose="020B0609020204030204" pitchFamily="49" charset="0"/>
              </a:rPr>
              <a:t>형 변환해야 함</a:t>
            </a:r>
          </a:p>
        </p:txBody>
      </p:sp>
    </p:spTree>
    <p:extLst>
      <p:ext uri="{BB962C8B-B14F-4D97-AF65-F5344CB8AC3E}">
        <p14:creationId xmlns:p14="http://schemas.microsoft.com/office/powerpoint/2010/main" val="237047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19-1.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200" dirty="0">
                <a:solidFill>
                  <a:schemeClr val="tx2"/>
                </a:solidFill>
              </a:rPr>
              <a:t>자바 가상머신의 메모리 모델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clone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반환형 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265D2A-C10F-4279-B577-3639E747541A}"/>
              </a:ext>
            </a:extLst>
          </p:cNvPr>
          <p:cNvSpPr/>
          <p:nvPr/>
        </p:nvSpPr>
        <p:spPr>
          <a:xfrm>
            <a:off x="1193531" y="1930284"/>
            <a:ext cx="906365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500" dirty="0">
                <a:latin typeface="Consolas" panose="020B0609020204030204" pitchFamily="49" charset="0"/>
              </a:rPr>
              <a:t> implements Cloneable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500" dirty="0">
                <a:latin typeface="Consolas" panose="020B0609020204030204" pitchFamily="49" charset="0"/>
              </a:rPr>
              <a:t> clone() throws CloneNotSupportedException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500" dirty="0">
                <a:latin typeface="Consolas" panose="020B0609020204030204" pitchFamily="49" charset="0"/>
              </a:rPr>
              <a:t>)(</a:t>
            </a:r>
            <a:r>
              <a:rPr lang="en-US" altLang="ko-KR" sz="1500" dirty="0" err="1">
                <a:latin typeface="Consolas" panose="020B0609020204030204" pitchFamily="49" charset="0"/>
              </a:rPr>
              <a:t>super.clone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CBB3E6-61BB-4750-A2E4-0D5A3F0DE99E}"/>
              </a:ext>
            </a:extLst>
          </p:cNvPr>
          <p:cNvSpPr/>
          <p:nvPr/>
        </p:nvSpPr>
        <p:spPr>
          <a:xfrm>
            <a:off x="4267200" y="4446357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Point org = new Point(1, 2);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Point cpy = </a:t>
            </a:r>
            <a:r>
              <a:rPr lang="en-US" altLang="ko-KR" sz="1500" dirty="0" err="1">
                <a:latin typeface="Consolas" panose="020B0609020204030204" pitchFamily="49" charset="0"/>
              </a:rPr>
              <a:t>org.clone</a:t>
            </a:r>
            <a:r>
              <a:rPr lang="en-US" altLang="ko-KR" sz="1500" dirty="0">
                <a:latin typeface="Consolas" panose="020B0609020204030204" pitchFamily="49" charset="0"/>
              </a:rPr>
              <a:t>();     // </a:t>
            </a:r>
            <a:r>
              <a:rPr lang="ko-KR" altLang="en-US" sz="1500" dirty="0">
                <a:latin typeface="Consolas" panose="020B0609020204030204" pitchFamily="49" charset="0"/>
              </a:rPr>
              <a:t>형 변환 필요 없음</a:t>
            </a:r>
          </a:p>
        </p:txBody>
      </p:sp>
    </p:spTree>
    <p:extLst>
      <p:ext uri="{BB962C8B-B14F-4D97-AF65-F5344CB8AC3E}">
        <p14:creationId xmlns:p14="http://schemas.microsoft.com/office/powerpoint/2010/main" val="43996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19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운영체제 입장에서 자바 가상머신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4D84-F4D2-4F3B-BB86-546C3811E5E0}"/>
              </a:ext>
            </a:extLst>
          </p:cNvPr>
          <p:cNvSpPr/>
          <p:nvPr/>
        </p:nvSpPr>
        <p:spPr>
          <a:xfrm>
            <a:off x="1193531" y="1773344"/>
            <a:ext cx="9832278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운영체제의 관점에서는 가상머신도 그냥 프로그램의 하나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운영체제가 일반 프로그램에게 </a:t>
            </a:r>
            <a:r>
              <a:rPr lang="en-US" altLang="ko-KR" dirty="0">
                <a:latin typeface="+mj-ea"/>
                <a:ea typeface="+mj-ea"/>
              </a:rPr>
              <a:t>4G</a:t>
            </a:r>
            <a:r>
              <a:rPr lang="ko-KR" altLang="en-US" dirty="0">
                <a:latin typeface="+mj-ea"/>
                <a:ea typeface="+mj-ea"/>
              </a:rPr>
              <a:t>의 메모리 공간을 할당해준다면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JVM</a:t>
            </a:r>
            <a:r>
              <a:rPr lang="ko-KR" altLang="en-US" dirty="0">
                <a:latin typeface="+mj-ea"/>
                <a:ea typeface="+mj-ea"/>
              </a:rPr>
              <a:t>에게도 </a:t>
            </a:r>
            <a:r>
              <a:rPr lang="en-US" altLang="ko-KR" dirty="0">
                <a:latin typeface="+mj-ea"/>
                <a:ea typeface="+mj-ea"/>
              </a:rPr>
              <a:t>4G </a:t>
            </a:r>
            <a:r>
              <a:rPr lang="ko-KR" altLang="en-US" dirty="0">
                <a:latin typeface="+mj-ea"/>
                <a:ea typeface="+mj-ea"/>
              </a:rPr>
              <a:t>메모리 공간을 할당해준다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자바 프로그램이 두 개 실행되면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가상머신도 두 개가 실행된다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이는 메모장을 두 번 띄우면 두 개의 메모장 프로그램이 실행되는 이치와 같다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가상머신의 메모리 모델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A626EA6-7F2B-4D38-9A46-4608019E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27345"/>
            <a:ext cx="1549668" cy="23245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5EE5DE-F314-404B-B62B-2E0B5814897D}"/>
              </a:ext>
            </a:extLst>
          </p:cNvPr>
          <p:cNvSpPr/>
          <p:nvPr/>
        </p:nvSpPr>
        <p:spPr>
          <a:xfrm>
            <a:off x="1311966" y="1719974"/>
            <a:ext cx="46117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• </a:t>
            </a:r>
            <a:r>
              <a:rPr lang="ko-KR" altLang="en-US" sz="1600" dirty="0">
                <a:latin typeface="+mj-ea"/>
                <a:ea typeface="+mj-ea"/>
              </a:rPr>
              <a:t>메소드 영역 </a:t>
            </a:r>
            <a:r>
              <a:rPr lang="en-US" altLang="ko-KR" sz="1600" dirty="0">
                <a:latin typeface="+mj-ea"/>
                <a:ea typeface="+mj-ea"/>
              </a:rPr>
              <a:t>(Method Area)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메소드의 바이트코드</a:t>
            </a:r>
            <a:r>
              <a:rPr lang="en-US" altLang="ko-KR" sz="1600" dirty="0">
                <a:latin typeface="+mj-ea"/>
                <a:ea typeface="+mj-ea"/>
              </a:rPr>
              <a:t>, static </a:t>
            </a:r>
            <a:r>
              <a:rPr lang="ko-KR" altLang="en-US" sz="1600" dirty="0">
                <a:latin typeface="+mj-ea"/>
                <a:ea typeface="+mj-ea"/>
              </a:rPr>
              <a:t>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• </a:t>
            </a:r>
            <a:r>
              <a:rPr lang="ko-KR" altLang="en-US" sz="1600" dirty="0">
                <a:latin typeface="+mj-ea"/>
                <a:ea typeface="+mj-ea"/>
              </a:rPr>
              <a:t>스택 영역 </a:t>
            </a:r>
            <a:r>
              <a:rPr lang="en-US" altLang="ko-KR" sz="1600" dirty="0">
                <a:latin typeface="+mj-ea"/>
                <a:ea typeface="+mj-ea"/>
              </a:rPr>
              <a:t>(Stack Area)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지역변수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매개변수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• </a:t>
            </a:r>
            <a:r>
              <a:rPr lang="ko-KR" altLang="en-US" sz="1600" dirty="0">
                <a:latin typeface="+mj-ea"/>
                <a:ea typeface="+mj-ea"/>
              </a:rPr>
              <a:t>힙 영역 </a:t>
            </a:r>
            <a:r>
              <a:rPr lang="en-US" altLang="ko-KR" sz="1600" dirty="0">
                <a:latin typeface="+mj-ea"/>
                <a:ea typeface="+mj-ea"/>
              </a:rPr>
              <a:t>(Heap Area)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인스턴스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6B5616-FD7B-4AF3-A31D-772C4DB1E9CA}"/>
              </a:ext>
            </a:extLst>
          </p:cNvPr>
          <p:cNvSpPr/>
          <p:nvPr/>
        </p:nvSpPr>
        <p:spPr>
          <a:xfrm>
            <a:off x="6020461" y="2528356"/>
            <a:ext cx="5273530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메모리 공간 활용의 효율성을 높이기 위해 메모리 공간을 이렇듯 세 개의 영역으로 구분하였다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4EF724-C74B-45EE-9D55-6A2E50329AFD}"/>
              </a:ext>
            </a:extLst>
          </p:cNvPr>
          <p:cNvSpPr/>
          <p:nvPr/>
        </p:nvSpPr>
        <p:spPr>
          <a:xfrm>
            <a:off x="1193531" y="1475027"/>
            <a:ext cx="6096000" cy="44847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Boy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static int average = 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Run() {....}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MyMain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Boy b = new Boy();   // </a:t>
            </a:r>
            <a:r>
              <a:rPr lang="ko-KR" altLang="en-US" sz="1600" dirty="0">
                <a:latin typeface="Consolas" panose="020B0609020204030204" pitchFamily="49" charset="0"/>
              </a:rPr>
              <a:t>인스턴스 생성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Boy.average</a:t>
            </a:r>
            <a:r>
              <a:rPr lang="en-US" altLang="ko-KR" sz="1600" dirty="0">
                <a:latin typeface="Consolas" panose="020B0609020204030204" pitchFamily="49" charset="0"/>
              </a:rPr>
              <a:t> += 5;   // </a:t>
            </a:r>
            <a:r>
              <a:rPr lang="ko-KR" altLang="en-US" sz="1600" dirty="0">
                <a:latin typeface="Consolas" panose="020B0609020204030204" pitchFamily="49" charset="0"/>
              </a:rPr>
              <a:t>클래스 변수 접근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700EDE-12F3-436B-B8E7-D45776D0708D}"/>
              </a:ext>
            </a:extLst>
          </p:cNvPr>
          <p:cNvSpPr/>
          <p:nvPr/>
        </p:nvSpPr>
        <p:spPr>
          <a:xfrm>
            <a:off x="3715838" y="5128784"/>
            <a:ext cx="74398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메소드 영역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바이트코드와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static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변수가 할당되는 메모리 공간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이 영역에 저장된 내용은 프로그램 종료 시 소멸된다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 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648C32-89FC-4C6E-A87E-AAF515E320C9}"/>
              </a:ext>
            </a:extLst>
          </p:cNvPr>
          <p:cNvSpPr/>
          <p:nvPr/>
        </p:nvSpPr>
        <p:spPr>
          <a:xfrm>
            <a:off x="1193531" y="1613526"/>
            <a:ext cx="6096000" cy="41154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main(String[ ] args)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num1 = 10;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num2 = 20;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adder(num1, num2);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System.out.println("end of program");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adder(int n1, int n2)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result = n1 + n2;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return result;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C69022-9D02-48DF-BE84-C08E628C1E48}"/>
              </a:ext>
            </a:extLst>
          </p:cNvPr>
          <p:cNvSpPr/>
          <p:nvPr/>
        </p:nvSpPr>
        <p:spPr>
          <a:xfrm>
            <a:off x="3704819" y="5297114"/>
            <a:ext cx="74508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스택 영역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지역변수 매개변수 할당되는 영역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이 영역에 저장된 변수는 해당 변수가 선언된 메소드 종료 시 소멸된다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4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힙 영역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04A089-77A3-483A-A40A-1CEFEDE9044E}"/>
              </a:ext>
            </a:extLst>
          </p:cNvPr>
          <p:cNvSpPr/>
          <p:nvPr/>
        </p:nvSpPr>
        <p:spPr>
          <a:xfrm>
            <a:off x="1216061" y="4117670"/>
            <a:ext cx="74508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힙 영역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인스턴스가 저장되는 영역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가비지 컬렉션의 대상이 되는 영역이다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D5B200-AD1C-42DA-873B-A94D95C3DA1A}"/>
              </a:ext>
            </a:extLst>
          </p:cNvPr>
          <p:cNvSpPr/>
          <p:nvPr/>
        </p:nvSpPr>
        <p:spPr>
          <a:xfrm>
            <a:off x="1193531" y="2027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staic</a:t>
            </a:r>
            <a:r>
              <a:rPr lang="en-US" altLang="ko-KR" sz="1600" dirty="0">
                <a:latin typeface="Consolas" panose="020B0609020204030204" pitchFamily="49" charset="0"/>
              </a:rPr>
              <a:t> void </a:t>
            </a:r>
            <a:r>
              <a:rPr lang="en-US" altLang="ko-KR" sz="1600" dirty="0" err="1">
                <a:latin typeface="Consolas" panose="020B0609020204030204" pitchFamily="49" charset="0"/>
              </a:rPr>
              <a:t>simpleMethod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str1 = new String("My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str2 = new String("Your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546591-69F9-4F9E-A16A-8D4AE275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547" y="2013658"/>
            <a:ext cx="2952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7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가상머신의 인스턴스 소멸 시기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5B8627-CFD0-4F28-BF40-1BB13F11496B}"/>
              </a:ext>
            </a:extLst>
          </p:cNvPr>
          <p:cNvSpPr/>
          <p:nvPr/>
        </p:nvSpPr>
        <p:spPr>
          <a:xfrm>
            <a:off x="1193531" y="199653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staic</a:t>
            </a:r>
            <a:r>
              <a:rPr lang="en-US" altLang="ko-KR" sz="1600" dirty="0">
                <a:latin typeface="Consolas" panose="020B0609020204030204" pitchFamily="49" charset="0"/>
              </a:rPr>
              <a:t> void </a:t>
            </a:r>
            <a:r>
              <a:rPr lang="en-US" altLang="ko-KR" sz="1600" dirty="0" err="1">
                <a:latin typeface="Consolas" panose="020B0609020204030204" pitchFamily="49" charset="0"/>
              </a:rPr>
              <a:t>simpleMethod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str1 = new String("My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 str2 = new String("Your String");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str1 = null;    // </a:t>
            </a:r>
            <a:r>
              <a:rPr lang="ko-KR" altLang="en-US" sz="1600" dirty="0">
                <a:latin typeface="Consolas" panose="020B0609020204030204" pitchFamily="49" charset="0"/>
              </a:rPr>
              <a:t>참조 관계 소멸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str2 = null;    // </a:t>
            </a:r>
            <a:r>
              <a:rPr lang="ko-KR" altLang="en-US" sz="1600" dirty="0">
                <a:latin typeface="Consolas" panose="020B0609020204030204" pitchFamily="49" charset="0"/>
              </a:rPr>
              <a:t>참조 관계 소멸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4A0732-A6BA-4B82-AFED-35E2E036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618" y="1982470"/>
            <a:ext cx="2895600" cy="1933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9EEA9B-ABCE-4EB3-A0D2-8597D54BBAAC}"/>
              </a:ext>
            </a:extLst>
          </p:cNvPr>
          <p:cNvSpPr/>
          <p:nvPr/>
        </p:nvSpPr>
        <p:spPr>
          <a:xfrm>
            <a:off x="7192618" y="4258697"/>
            <a:ext cx="47831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참조 관계가 끊어진 인스턴스는 접근이 불가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따라서 가비지 컬렉션의 대상이 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4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19-2. Object </a:t>
            </a:r>
            <a:r>
              <a:rPr lang="ko-KR" altLang="en-US" sz="4400" dirty="0">
                <a:solidFill>
                  <a:schemeClr val="tx2"/>
                </a:solidFill>
              </a:rPr>
              <a:t>클래스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3575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8305</TotalTime>
  <Words>1687</Words>
  <Application>Microsoft Office PowerPoint</Application>
  <PresentationFormat>와이드스크린</PresentationFormat>
  <Paragraphs>295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Calibri</vt:lpstr>
      <vt:lpstr>Calibri Light</vt:lpstr>
      <vt:lpstr>Consolas</vt:lpstr>
      <vt:lpstr>추억</vt:lpstr>
      <vt:lpstr> 열혈 Java 프로그래밍</vt:lpstr>
      <vt:lpstr>19-1.  자바 가상머신의 메모리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19-2. Object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1674</cp:revision>
  <dcterms:created xsi:type="dcterms:W3CDTF">2017-07-09T08:11:09Z</dcterms:created>
  <dcterms:modified xsi:type="dcterms:W3CDTF">2017-08-18T08:18:55Z</dcterms:modified>
</cp:coreProperties>
</file>