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gRgzEkZHWMfmDEI0tXno/w2OZB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4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3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4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5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1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51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5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42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4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4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5447071" y="4343400"/>
            <a:ext cx="5636107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스크린샷이(가) 표시된 사진&#10;&#10;높은 신뢰도로 생성된 설명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99" y="928815"/>
            <a:ext cx="4001315" cy="44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br>
              <a:rPr lang="en-US" sz="4800"/>
            </a:br>
            <a:r>
              <a:rPr lang="en-US" sz="4800"/>
              <a:t>열혈 Java 프로그래밍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5447071" y="4455621"/>
            <a:ext cx="6112029" cy="12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2100" cap="none">
                <a:solidFill>
                  <a:srgbClr val="262626"/>
                </a:solidFill>
              </a:rPr>
              <a:t>Chapter 20. 자바의 기본 클래스</a:t>
            </a:r>
            <a:endParaRPr b="1" sz="2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클래스</a:t>
            </a:r>
            <a:endParaRPr/>
          </a:p>
        </p:txBody>
      </p:sp>
      <p:cxnSp>
        <p:nvCxnSpPr>
          <p:cNvPr id="177" name="Google Shape;177;p1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10"/>
          <p:cNvSpPr/>
          <p:nvPr/>
        </p:nvSpPr>
        <p:spPr>
          <a:xfrm>
            <a:off x="1193532" y="1710502"/>
            <a:ext cx="2210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java.lang.Number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1193533" y="2079834"/>
            <a:ext cx="4941798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모든 래퍼 클래스가 상속하는 클래스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1193531" y="2950522"/>
            <a:ext cx="9336818" cy="2425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java.lang.Number에 정의된 추상 메소드들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abstract int intValue()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abstract long longValue()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abstract double doubleValue()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→ 즉 래퍼 인스턴스에 저장된 값을 원하는 형의 기본 자료형 값으로 반환할 수 있다.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클래스의 추상 메소드 호출의 예</a:t>
            </a:r>
            <a:endParaRPr/>
          </a:p>
        </p:txBody>
      </p:sp>
      <p:cxnSp>
        <p:nvCxnSpPr>
          <p:cNvPr id="186" name="Google Shape;186;p11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1"/>
          <p:cNvSpPr/>
          <p:nvPr/>
        </p:nvSpPr>
        <p:spPr>
          <a:xfrm>
            <a:off x="1193531" y="1560476"/>
            <a:ext cx="8544234" cy="3171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Integer num1 = new Integer(29);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System.out.println(num1.intValue());    // int형 값으로 반환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System.out.println(num1.doubleValue());    // double형 값으로 반환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 num2 = new Double(3.14);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System.out.println(num2.intValue());    // int형 값으로 반환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System.out.println(num2.doubleValue());    // double형 값으로 반환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569" y="4461847"/>
            <a:ext cx="32385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래퍼 클래스의 다양한 static 메소드들</a:t>
            </a:r>
            <a:endParaRPr/>
          </a:p>
        </p:txBody>
      </p:sp>
      <p:cxnSp>
        <p:nvCxnSpPr>
          <p:cNvPr id="194" name="Google Shape;194;p1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2"/>
          <p:cNvSpPr/>
          <p:nvPr/>
        </p:nvSpPr>
        <p:spPr>
          <a:xfrm>
            <a:off x="1097280" y="1305342"/>
            <a:ext cx="8046720" cy="460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클래스 메소드를 통한 인스턴스 생성 방법 두 가지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Integer n1 = Integer.valueOf(5);   // 숫자 기반 Integer 인스턴스 생성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Integer n2 = Integer.valueOf("1024");   // 문자열 기반 Integer 인스턴스 생성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대소 비교와 합을 계산하는 클래스 메소드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System.out.println("큰 수: " + Integer.max(n1, n2));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System.out.println("작은 수: " + Integer.min(n1, n2));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System.out.println("합: " + Integer.sum(n1, n2));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정수에 대한 2진, 8진, 16진수 표현 결과를 반환하는 클래스 메소드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System.out.println("12의 2진 표현: " + Integer.toBinaryString(12));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System.out.println("12의 8진 표현: " + Integer.toOctalString(12));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System.out.println("12의 16진 표현: " + Integer.toHexString(12));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1867" y="2601401"/>
            <a:ext cx="3223813" cy="198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20-2. BigInteger 클래스와 BigDecimal 클래스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/>
        </p:nvSpPr>
        <p:spPr>
          <a:xfrm>
            <a:off x="1097280" y="127580"/>
            <a:ext cx="10058400" cy="786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매우 큰 정수 표현 위한 java.math.BigInteger 클래스</a:t>
            </a:r>
            <a:endParaRPr/>
          </a:p>
        </p:txBody>
      </p:sp>
      <p:cxnSp>
        <p:nvCxnSpPr>
          <p:cNvPr id="210" name="Google Shape;210;p14"/>
          <p:cNvCxnSpPr/>
          <p:nvPr/>
        </p:nvCxnSpPr>
        <p:spPr>
          <a:xfrm>
            <a:off x="1188719" y="91440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4"/>
          <p:cNvSpPr/>
          <p:nvPr/>
        </p:nvSpPr>
        <p:spPr>
          <a:xfrm>
            <a:off x="1193531" y="1091234"/>
            <a:ext cx="8046720" cy="509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long형으로 표현 가능한 값의 크기 출력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System.out.println("최대 정수: " + Long.MAX_VALUE);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System.out.println("최소 정수: " + Long.MIN_VALUE);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매우 큰 수를 BigInteger 인스턴스로 표현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BigInteger big1 = new BigInteger("100000000000000000000");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BigInteger big2 = new BigInteger("-99999999999999999999");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BigInteger 기반 덧셈 연산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BigInteger r1 = big1.add(big2);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System.out.println("덧셈 결과: " + r1);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BigInteger 기반 곱셈 연산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BigInteger r2 = big1.multiply(big2);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System.out.println("곱셈 결과: " + r2);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인스턴스에 저장된 값을 int형 정수로 반환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num = r1.intValueExact();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System.out.println("From BigInteger: " + num);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2205" y="3638694"/>
            <a:ext cx="49434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오차 없는 실수 표현 위한 BigDecimal 클래스</a:t>
            </a:r>
            <a:endParaRPr/>
          </a:p>
        </p:txBody>
      </p:sp>
      <p:cxnSp>
        <p:nvCxnSpPr>
          <p:cNvPr id="218" name="Google Shape;218;p1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15"/>
          <p:cNvSpPr/>
          <p:nvPr/>
        </p:nvSpPr>
        <p:spPr>
          <a:xfrm>
            <a:off x="1193531" y="1876632"/>
            <a:ext cx="82306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BigDecimal d1 = new BigDecimal("1.6");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BigDecimal d2 = new BigDecimal("0.1");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덧셈 결과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 + d1.</a:t>
            </a:r>
            <a:r>
              <a:rPr lang="en-US" sz="1500">
                <a:solidFill>
                  <a:srgbClr val="E1300D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(d2));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곱셈 결과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 + d1.</a:t>
            </a:r>
            <a:r>
              <a:rPr lang="en-US" sz="1500">
                <a:solidFill>
                  <a:srgbClr val="E1300D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(d2));</a:t>
            </a:r>
            <a:endParaRPr/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093" y="1934497"/>
            <a:ext cx="34861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/>
          <p:nvPr/>
        </p:nvSpPr>
        <p:spPr>
          <a:xfrm>
            <a:off x="5068528" y="4449614"/>
            <a:ext cx="663284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E1300D"/>
                </a:solidFill>
                <a:latin typeface="Consolas"/>
                <a:ea typeface="Consolas"/>
                <a:cs typeface="Consolas"/>
                <a:sym typeface="Consolas"/>
              </a:rPr>
              <a:t>덧셈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public BigDecimal add(BigDecimal augend)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E1300D"/>
                </a:solidFill>
                <a:latin typeface="Consolas"/>
                <a:ea typeface="Consolas"/>
                <a:cs typeface="Consolas"/>
                <a:sym typeface="Consolas"/>
              </a:rPr>
              <a:t>뺄셈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public BigDecimal subtract(BigDecimal subtrahend)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E1300D"/>
                </a:solidFill>
                <a:latin typeface="Consolas"/>
                <a:ea typeface="Consolas"/>
                <a:cs typeface="Consolas"/>
                <a:sym typeface="Consolas"/>
              </a:rPr>
              <a:t>곱셈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public BigDecimal multiply(BigDecimal multiplicand)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E1300D"/>
                </a:solidFill>
                <a:latin typeface="Consolas"/>
                <a:ea typeface="Consolas"/>
                <a:cs typeface="Consolas"/>
                <a:sym typeface="Consolas"/>
              </a:rPr>
              <a:t>나눗셈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public BigDecimal divide(BigDecimal divisor)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20-3. </a:t>
            </a:r>
            <a:r>
              <a:rPr lang="en-US" sz="3600">
                <a:solidFill>
                  <a:schemeClr val="dk2"/>
                </a:solidFill>
              </a:rPr>
              <a:t>Math 클래스와 난수의 생성, 그리고 문자열 토큰의 구분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수학 관련 연산 기능을 제공하는 Math 클래스</a:t>
            </a:r>
            <a:endParaRPr/>
          </a:p>
        </p:txBody>
      </p:sp>
      <p:cxnSp>
        <p:nvCxnSpPr>
          <p:cNvPr id="235" name="Google Shape;235;p1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17"/>
          <p:cNvSpPr/>
          <p:nvPr/>
        </p:nvSpPr>
        <p:spPr>
          <a:xfrm>
            <a:off x="1193531" y="1484104"/>
            <a:ext cx="7845287" cy="460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원주율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 + Math.PI);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System.out.println("2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제곱근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 + Math.sqrt(2));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파이에 대한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Degree: " + Math.toDegrees(Math.PI));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System.out.println("2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파이에 대한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Degree: " + Math.toDegrees(2.0 * Math.PI));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 radian45 = Math.toRadians(45); //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라디안으로의 변환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싸인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45: " + Math.sin(radian45));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코싸인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45: " + Math.cos(radian45));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탄젠트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45: " + Math.tan(radian45));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25: " + Math.log(25));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System.out.println("2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"+ Math.pow(2, 16));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2065" y="3330970"/>
            <a:ext cx="3033505" cy="29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난수의 생성</a:t>
            </a:r>
            <a:endParaRPr/>
          </a:p>
        </p:txBody>
      </p:sp>
      <p:cxnSp>
        <p:nvCxnSpPr>
          <p:cNvPr id="243" name="Google Shape;243;p1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18"/>
          <p:cNvSpPr/>
          <p:nvPr/>
        </p:nvSpPr>
        <p:spPr>
          <a:xfrm>
            <a:off x="1295090" y="1786594"/>
            <a:ext cx="9763842" cy="3379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Random rand = new Random();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boolean nextBoolean() 		boolean형 난수 반환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int nextInt() 				int형 난수 반환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long nextLong() 				long형 난수 반환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int nextInt(int bound) 		0 이상 bound 미만 범위의 int형 난수 반환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float nextFloat() 			0.0 이상 1.0 미만의 float형 난수 반환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double nextDouble() 			0.0 이상 1.0 미만의 double형 난수 반환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난수 생성의 예</a:t>
            </a:r>
            <a:endParaRPr/>
          </a:p>
        </p:txBody>
      </p:sp>
      <p:cxnSp>
        <p:nvCxnSpPr>
          <p:cNvPr id="250" name="Google Shape;250;p1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19"/>
          <p:cNvSpPr/>
          <p:nvPr/>
        </p:nvSpPr>
        <p:spPr>
          <a:xfrm>
            <a:off x="1298713" y="1624184"/>
            <a:ext cx="8971722" cy="182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Random rand = new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Random()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for(int i = 0; i &lt; 7; i++)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System.out.println(rand.nextInt(1000));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5615272" y="1663940"/>
            <a:ext cx="3939545" cy="399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실행할 때마다 다른 결과를 보인다.</a:t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1298713" y="4128242"/>
            <a:ext cx="6096000" cy="182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Random rand = new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Random(12)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for(int i = 0; i &lt; 7; i++)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System.out.println(rand.nextInt(1000));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5615272" y="4128242"/>
            <a:ext cx="3939545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실행할 때마다 같은 결과를 보인다.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6662191" y="2979173"/>
            <a:ext cx="4705500" cy="102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3" y="43867"/>
                </a:moveTo>
                <a:lnTo>
                  <a:pt x="-17275" y="42799"/>
                </a:lnTo>
                <a:lnTo>
                  <a:pt x="-57840" y="-80998"/>
                </a:lnTo>
              </a:path>
            </a:pathLst>
          </a:custGeom>
          <a:solidFill>
            <a:srgbClr val="F7CD9C">
              <a:alpha val="5882"/>
            </a:srgbClr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public Random()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// Random(long seed) 생성자 호출 </a:t>
            </a:r>
            <a:endParaRPr sz="14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this(System.currentTimeMillis());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6813116" y="5040030"/>
            <a:ext cx="509889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다음 메소드 호출을 통해서 씨드 값을 수시로 바꿀 수 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public void setSeed(long seed)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20-1. 래퍼 클래스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문자열의 토큰 구분</a:t>
            </a:r>
            <a:endParaRPr/>
          </a:p>
        </p:txBody>
      </p:sp>
      <p:cxnSp>
        <p:nvCxnSpPr>
          <p:cNvPr id="262" name="Google Shape;262;p2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20"/>
          <p:cNvSpPr/>
          <p:nvPr/>
        </p:nvSpPr>
        <p:spPr>
          <a:xfrm>
            <a:off x="1193531" y="1872734"/>
            <a:ext cx="9012353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"PM:08:45"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이 문자열의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구분자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가 :일 경우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토큰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은 다음 세 가지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PM    08    45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위와 같이 토큰을 나누는 방법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StringTokenizer st = new StringTokenizer("PM:08:45", ":");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public boolean hasMoreTokens() 	반환할 토큰이 남아 있는가?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public String nextToken() 		다음 토큰을 반환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문자열의 토큰 구분의 예</a:t>
            </a:r>
            <a:endParaRPr/>
          </a:p>
        </p:txBody>
      </p:sp>
      <p:cxnSp>
        <p:nvCxnSpPr>
          <p:cNvPr id="269" name="Google Shape;269;p21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21"/>
          <p:cNvSpPr/>
          <p:nvPr/>
        </p:nvSpPr>
        <p:spPr>
          <a:xfrm>
            <a:off x="1193531" y="1550301"/>
            <a:ext cx="9735024" cy="376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StringTokenizer st1 = new StringTokenizer("PM:08:45",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":"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while(st1.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hasMoreTokens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System.out.print(st1.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nextToken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+ ' ');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StringTokenizer st2 = new StringTokenizer("12 + 36 - 8 / 2 = 44",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"+-/= "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while(st2.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hasMoreTokens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System.out.print(st2.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nextToken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+ ' ');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705" y="4243694"/>
            <a:ext cx="33718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/>
          <p:nvPr/>
        </p:nvSpPr>
        <p:spPr>
          <a:xfrm>
            <a:off x="7049090" y="3122524"/>
            <a:ext cx="3879465" cy="40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둘 이상의 구분자! 공백도 구분자에 포함!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20-4. Arrays 클래스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Arrays 클래스의 배열 복사 메소드</a:t>
            </a:r>
            <a:endParaRPr/>
          </a:p>
        </p:txBody>
      </p:sp>
      <p:cxnSp>
        <p:nvCxnSpPr>
          <p:cNvPr id="286" name="Google Shape;286;p2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23"/>
          <p:cNvSpPr/>
          <p:nvPr/>
        </p:nvSpPr>
        <p:spPr>
          <a:xfrm>
            <a:off x="1193530" y="1647683"/>
            <a:ext cx="996214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int[]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copyOf(int[] original, int newLength)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original에 전달된 배열을 첫 번째 요소부터 newLength의 길이만큼 복사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1193530" y="3267299"/>
            <a:ext cx="996214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int[]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copyOfRange(int[] original, int from, int to)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original에 전달된 배열을 인덱스 from부터 to 이전 요소까지 복사</a:t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1193530" y="4759594"/>
            <a:ext cx="996214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arraycopy(Object src, int srcPos, Object dest, int destPos, int length)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배열 src의 srcPos에서 배열 dest의 destPos로 length 길이만큼 복사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copyOf 메소드 호출의 예</a:t>
            </a:r>
            <a:endParaRPr/>
          </a:p>
        </p:txBody>
      </p:sp>
      <p:cxnSp>
        <p:nvCxnSpPr>
          <p:cNvPr id="295" name="Google Shape;295;p2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24"/>
          <p:cNvSpPr/>
          <p:nvPr/>
        </p:nvSpPr>
        <p:spPr>
          <a:xfrm>
            <a:off x="1193532" y="1405365"/>
            <a:ext cx="6696856" cy="4864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double[] arOrg = {1.1, 2.2, 3.3, 4.4, 5.5};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배열 전체를 복사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double[] arCpy1 = Arrays.copyOf(arOrg, arOrg.length);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세번째 요소까지만 복사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double[] arCpy2 = Arrays.copyOf(arOrg, 3);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for(double d : arCpy1)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System.out.print(d + "\t");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for(double d : arCpy2)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System.out.print(d + "\t");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640" y="4095750"/>
            <a:ext cx="34956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arraycopy 메소드 호출의 예</a:t>
            </a:r>
            <a:endParaRPr/>
          </a:p>
        </p:txBody>
      </p:sp>
      <p:cxnSp>
        <p:nvCxnSpPr>
          <p:cNvPr id="303" name="Google Shape;303;p2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25"/>
          <p:cNvSpPr/>
          <p:nvPr/>
        </p:nvSpPr>
        <p:spPr>
          <a:xfrm>
            <a:off x="1097280" y="1794581"/>
            <a:ext cx="9034862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double[] org = {1.1, 2.2, 3.3, 4.4, 5.5};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double[] cpy = new double[3];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배열 org의 인덱스 1에서 배열 cpy 인덱스 0으로 세 개의 요소 복사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System.arraycopy(org, 1, cpy, 0, 3);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for(double d : cpy)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System.out.print(d + "\t");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0" y="3658736"/>
            <a:ext cx="37242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두 배열의 내용 비교</a:t>
            </a:r>
            <a:endParaRPr/>
          </a:p>
        </p:txBody>
      </p:sp>
      <p:cxnSp>
        <p:nvCxnSpPr>
          <p:cNvPr id="311" name="Google Shape;311;p2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26"/>
          <p:cNvSpPr/>
          <p:nvPr/>
        </p:nvSpPr>
        <p:spPr>
          <a:xfrm>
            <a:off x="1193531" y="1697693"/>
            <a:ext cx="1014797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boolean equals(int[] a, int[] a2)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매개변수 a와 a2로 전달된 배열의 내용을 비교하여 true 또는 false 반환</a:t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1193531" y="3486749"/>
            <a:ext cx="6096000" cy="182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int[] ar1 = {1, 2, 3, 4, 5};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int[] ar2 = Arrays.copyOf(ar1, ar1.length);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System.out.println(Arrays.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(ar1, ar2));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1634" y="3769887"/>
            <a:ext cx="36957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인스턴스 저장 배열의 비교 예</a:t>
            </a:r>
            <a:endParaRPr/>
          </a:p>
        </p:txBody>
      </p:sp>
      <p:cxnSp>
        <p:nvCxnSpPr>
          <p:cNvPr id="320" name="Google Shape;320;p2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27"/>
          <p:cNvSpPr/>
          <p:nvPr/>
        </p:nvSpPr>
        <p:spPr>
          <a:xfrm>
            <a:off x="1193531" y="1411809"/>
            <a:ext cx="7536426" cy="486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INum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num;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INum(int num)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this.num = num;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ArrayObjEquals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INum[] ar1 = new INum[3];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INum[] ar2 = new INum[3];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ar1[0] = new INum(1); ar2[0] = new INum(1);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ar1[1] = new INum(2); ar2[1] = new INum(2);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ar1[2] = new INum(3); ar2[2] = new INum(3);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Arrays.equals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(ar1, ar2));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0820" y="4393758"/>
            <a:ext cx="341947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7"/>
          <p:cNvSpPr/>
          <p:nvPr/>
        </p:nvSpPr>
        <p:spPr>
          <a:xfrm>
            <a:off x="6746004" y="4010395"/>
            <a:ext cx="4709652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결과가 의미하는 바는? 어떤 식으로 비교?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Arrays의 equals 메소드가 내용을 비교하는 방식</a:t>
            </a:r>
            <a:endParaRPr/>
          </a:p>
        </p:txBody>
      </p:sp>
      <p:cxnSp>
        <p:nvCxnSpPr>
          <p:cNvPr id="329" name="Google Shape;329;p2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28"/>
          <p:cNvSpPr/>
          <p:nvPr/>
        </p:nvSpPr>
        <p:spPr>
          <a:xfrm>
            <a:off x="1193531" y="1837474"/>
            <a:ext cx="7477432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boolean equals(Object[] a, Object[] a2)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다음은 실제 Java의 Arrays.equals 메소드의 일부!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for (int i=0; i&lt;length;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Object o1 = a[i];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Object o2 = a2[i];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if (!(o1==null ? o2==null : o1.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(o2)))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7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7934633" y="3628103"/>
            <a:ext cx="427703" cy="412955"/>
          </a:xfrm>
          <a:prstGeom prst="rect">
            <a:avLst/>
          </a:prstGeom>
          <a:solidFill>
            <a:srgbClr val="0070C0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8391289" y="3628103"/>
            <a:ext cx="427703" cy="412955"/>
          </a:xfrm>
          <a:prstGeom prst="rect">
            <a:avLst/>
          </a:prstGeom>
          <a:solidFill>
            <a:srgbClr val="0070C0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8847945" y="3628102"/>
            <a:ext cx="427703" cy="412955"/>
          </a:xfrm>
          <a:prstGeom prst="rect">
            <a:avLst/>
          </a:prstGeom>
          <a:solidFill>
            <a:srgbClr val="0070C0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9304601" y="3628101"/>
            <a:ext cx="427703" cy="412955"/>
          </a:xfrm>
          <a:prstGeom prst="rect">
            <a:avLst/>
          </a:prstGeom>
          <a:solidFill>
            <a:srgbClr val="0070C0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7934633" y="4765561"/>
            <a:ext cx="427703" cy="412955"/>
          </a:xfrm>
          <a:prstGeom prst="rect">
            <a:avLst/>
          </a:prstGeom>
          <a:solidFill>
            <a:srgbClr val="0070C0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8391289" y="4765561"/>
            <a:ext cx="427703" cy="412955"/>
          </a:xfrm>
          <a:prstGeom prst="rect">
            <a:avLst/>
          </a:prstGeom>
          <a:solidFill>
            <a:srgbClr val="0070C0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8847945" y="4765560"/>
            <a:ext cx="427703" cy="412955"/>
          </a:xfrm>
          <a:prstGeom prst="rect">
            <a:avLst/>
          </a:prstGeom>
          <a:solidFill>
            <a:srgbClr val="0070C0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9304601" y="4765559"/>
            <a:ext cx="427703" cy="412955"/>
          </a:xfrm>
          <a:prstGeom prst="rect">
            <a:avLst/>
          </a:prstGeom>
          <a:solidFill>
            <a:srgbClr val="0070C0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9836086" y="3628101"/>
            <a:ext cx="1319593" cy="44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배열 a</a:t>
            </a:r>
            <a:endParaRPr sz="17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9836086" y="4739932"/>
            <a:ext cx="1319593" cy="44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배열 a2</a:t>
            </a:r>
            <a:endParaRPr sz="17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1" name="Google Shape;341;p28"/>
          <p:cNvCxnSpPr>
            <a:stCxn id="331" idx="2"/>
            <a:endCxn id="335" idx="0"/>
          </p:cNvCxnSpPr>
          <p:nvPr/>
        </p:nvCxnSpPr>
        <p:spPr>
          <a:xfrm>
            <a:off x="8148484" y="4041058"/>
            <a:ext cx="0" cy="724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2" name="Google Shape;342;p28"/>
          <p:cNvCxnSpPr/>
          <p:nvPr/>
        </p:nvCxnSpPr>
        <p:spPr>
          <a:xfrm>
            <a:off x="8595852" y="4041056"/>
            <a:ext cx="0" cy="72450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3" name="Google Shape;343;p28"/>
          <p:cNvCxnSpPr/>
          <p:nvPr/>
        </p:nvCxnSpPr>
        <p:spPr>
          <a:xfrm>
            <a:off x="9057968" y="4041056"/>
            <a:ext cx="0" cy="72450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4" name="Google Shape;344;p28"/>
          <p:cNvCxnSpPr/>
          <p:nvPr/>
        </p:nvCxnSpPr>
        <p:spPr>
          <a:xfrm>
            <a:off x="9490587" y="4041056"/>
            <a:ext cx="0" cy="72450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5" name="Google Shape;345;p28"/>
          <p:cNvSpPr/>
          <p:nvPr/>
        </p:nvSpPr>
        <p:spPr>
          <a:xfrm>
            <a:off x="7481260" y="5384945"/>
            <a:ext cx="4435437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각 요소별로 Object 클래스의 equals 메소드로 비교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 클래스의 equals 메소드는?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2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29"/>
          <p:cNvSpPr/>
          <p:nvPr/>
        </p:nvSpPr>
        <p:spPr>
          <a:xfrm>
            <a:off x="1097280" y="1808654"/>
            <a:ext cx="990501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equals(Object obj)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if(this == obj) // 두 인스턴스가 동일 인스턴스이면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true;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false;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  // 이렇듯 Object 클래스에 정의된 equals 메소드는 참조 값 비교를 한다.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1193531" y="4883500"/>
            <a:ext cx="9081179" cy="882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따라서 Arrays 클래스의 equals 메소드가 두 배열의 내용 비교를 하도록 하려면 </a:t>
            </a:r>
            <a:endParaRPr sz="16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비교 대상의 equals 메소드를 내용 비교의 형태로 오버라이딩 해야 한다.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기본 자료형의 값을 감싸는 래퍼 클래스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/>
          <p:nvPr/>
        </p:nvSpPr>
        <p:spPr>
          <a:xfrm>
            <a:off x="1473984" y="1993810"/>
            <a:ext cx="4602352" cy="911622"/>
          </a:xfrm>
          <a:prstGeom prst="rect">
            <a:avLst/>
          </a:pr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193531" y="1622098"/>
            <a:ext cx="7950469" cy="3450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UseWrapperClass {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showData(Object obj) {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System.out.println(obj);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Integer iInst =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Integer(3);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showData(iInst);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showData(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Double(7.15)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076336" y="1907803"/>
            <a:ext cx="5810864" cy="1086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인스턴스를 요구하는 메소드</a:t>
            </a:r>
            <a:endParaRPr b="0" i="0" sz="15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이 메소드를 통해서 정수나 실수를 출력하려면 해당 값을 인스턴스화 해야 한다.</a:t>
            </a:r>
            <a:endParaRPr b="0" i="0" sz="1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193531" y="5050288"/>
            <a:ext cx="8883550" cy="393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이렇듯 기본 자료형의 값을 인스턴스로 감싸는 목적의 클래스를 가리켜 래퍼 클래스라 한다.</a:t>
            </a:r>
            <a:endParaRPr b="0" i="0" sz="1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 클래스의 equals 메소드 오버라이딩 결과</a:t>
            </a:r>
            <a:endParaRPr/>
          </a:p>
        </p:txBody>
      </p:sp>
      <p:cxnSp>
        <p:nvCxnSpPr>
          <p:cNvPr id="359" name="Google Shape;359;p3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30"/>
          <p:cNvSpPr/>
          <p:nvPr/>
        </p:nvSpPr>
        <p:spPr>
          <a:xfrm>
            <a:off x="1097280" y="1629806"/>
            <a:ext cx="4949560" cy="404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INum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num;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INum(int num)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this.num = num;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boolean equals(Object obj)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if(this.num == ((INum)obj).num)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else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5664364" y="1615737"/>
            <a:ext cx="5491316" cy="2349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INum[] ar1 = new INum[3];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INum[] ar2 = new INum[3];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ar1[0] = new INum(1); ar2[0] = new INum(1);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ar1[1] = new INum(2); ar2[1] = new INum(2);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ar1[2] = new INum(3); ar2[2] = new INum(3);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System.out.println(Arrays.equals(ar1, ar2));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2" name="Google Shape;3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1345" y="4204155"/>
            <a:ext cx="35242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배열의 정렬: Arrays 클래스의 sort 메소드</a:t>
            </a:r>
            <a:endParaRPr/>
          </a:p>
        </p:txBody>
      </p:sp>
      <p:cxnSp>
        <p:nvCxnSpPr>
          <p:cNvPr id="368" name="Google Shape;368;p31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31"/>
          <p:cNvSpPr/>
          <p:nvPr/>
        </p:nvSpPr>
        <p:spPr>
          <a:xfrm>
            <a:off x="1193531" y="1534323"/>
            <a:ext cx="9764521" cy="856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sort(int[] a)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→ 매개변수 a로 전달된 배열을 오름차순(Ascending Numerical Order)으로 정렬</a:t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1193531" y="2635148"/>
            <a:ext cx="7659329" cy="3666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int[] ar1 = {1, 5, 3, 2, 4};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double[] ar2 = {3.3, 2.2, 5.5, 1.1, 4.4};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Arrays.sort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(ar1);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Arrays.sort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(ar2);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for(int n : ar1)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System.out.print(n + "\t");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for(double d : ar2)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System.out.print(d + "\t");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6525" y="2635148"/>
            <a:ext cx="37909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오름차순 정렬이란?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p3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8" name="Google Shape;378;p32"/>
          <p:cNvSpPr/>
          <p:nvPr/>
        </p:nvSpPr>
        <p:spPr>
          <a:xfrm>
            <a:off x="1193531" y="1534323"/>
            <a:ext cx="9764521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값이 작은 순에서 큰 순으로 세워 나가는 정렬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ex) 1, 2, 3, 4, 5, 6, 7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수의 경우는 오름차순에 대한 기준이 명확하다. 그렇다면 다음 두 사람을 오름차순으로 정렬해서 줄을 세운다고 하면? 한 사람은 키가 크고 다른 한 사람은 무게가 많이 나간다.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이 때에는 기준이 필요하다 오름차순 순서상 크고 작음에 대한 기준이 필요하다.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그래서 클래스를 정의할 때 오름차순 순서상 크고 작음에 대한 기준을 정의해야 한다.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남자" id="379" name="Google Shape;3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232" y="3752948"/>
            <a:ext cx="914400" cy="1077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남자" id="380" name="Google Shape;3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651" y="4084883"/>
            <a:ext cx="1912375" cy="74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compareTo 메소드 정의 기준</a:t>
            </a:r>
            <a:endParaRPr/>
          </a:p>
        </p:txBody>
      </p:sp>
      <p:cxnSp>
        <p:nvCxnSpPr>
          <p:cNvPr id="386" name="Google Shape;386;p3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p33"/>
          <p:cNvSpPr/>
          <p:nvPr/>
        </p:nvSpPr>
        <p:spPr>
          <a:xfrm>
            <a:off x="1193531" y="1823365"/>
            <a:ext cx="9744752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Comparable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int compareTo(Object o)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인자로 전달된 o가 작다면 양의 정수 반환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인자로 전달된 o가 크다면 음의 정수 반환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인자로 전달된 o와 같다면 0을 반환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클래스에 정의하는 오름차순 기준</a:t>
            </a:r>
            <a:endParaRPr/>
          </a:p>
        </p:txBody>
      </p:sp>
      <p:cxnSp>
        <p:nvCxnSpPr>
          <p:cNvPr id="393" name="Google Shape;393;p3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34"/>
          <p:cNvSpPr/>
          <p:nvPr/>
        </p:nvSpPr>
        <p:spPr>
          <a:xfrm>
            <a:off x="1097280" y="1407255"/>
            <a:ext cx="8155858" cy="49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 implements </a:t>
            </a: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String name;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age;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public int compareTo(Object o)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      Person p = (Person)o;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      if(this.age &gt; p.age)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         return 1;    // 인자로 전달된 o가 작다면 양의 정수 반환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      else if(this.age &lt; p.age)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         return -1;    // 인자로 전달된 o가 크다면 음의 정수 반환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      else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         return 0;    // 인자로 전달된 o와 같다면 0을 반환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34"/>
          <p:cNvSpPr/>
          <p:nvPr/>
        </p:nvSpPr>
        <p:spPr>
          <a:xfrm>
            <a:off x="4880627" y="1378438"/>
            <a:ext cx="5699866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Comparable 인터페이스를 구현한다는 것은 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오름차순 순서상 크고 작음에 대한 기준을 제공한다는 의미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4752807" y="3256388"/>
            <a:ext cx="5699866" cy="399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나이가 어릴수록 오름차순 순서상 작은 것으로 정의됨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다음과 같이 구현도 가능!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3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35"/>
          <p:cNvSpPr/>
          <p:nvPr/>
        </p:nvSpPr>
        <p:spPr>
          <a:xfrm>
            <a:off x="1097280" y="1720840"/>
            <a:ext cx="6807855" cy="264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 compareTo(Object o)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Person p = (Person)o;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if(this.age &gt; p.age)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1;    // 인자로 전달된 o가 작다면 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양의 정수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반환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else if(this.age &lt; p.age)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-1;    // 인자로 전달된 o가 크다면 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음의 정수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반환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0;    // 인자로 전달된 o와 같다면 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을 반환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5481484" y="4449474"/>
            <a:ext cx="462116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 compareTo(Object o)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Person p = (Person)o;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this.age - p.age;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4243110" y="4791875"/>
            <a:ext cx="516194" cy="3834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4085250" y="5147312"/>
            <a:ext cx="772921" cy="399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대신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배열에 저장된 인스턴스들의 정렬의 예</a:t>
            </a:r>
            <a:endParaRPr/>
          </a:p>
        </p:txBody>
      </p:sp>
      <p:cxnSp>
        <p:nvCxnSpPr>
          <p:cNvPr id="412" name="Google Shape;412;p3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36"/>
          <p:cNvSpPr/>
          <p:nvPr/>
        </p:nvSpPr>
        <p:spPr>
          <a:xfrm>
            <a:off x="1097280" y="1407255"/>
            <a:ext cx="4846320" cy="4582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 implements </a:t>
            </a: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String name;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age;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Person(String name, int age)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this.name = name;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this.age = age;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public int compareTo(Object o)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 p = (Person)o;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this.age - p.age;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4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name + ": " + age;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6177011" y="1407255"/>
            <a:ext cx="4635910" cy="291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Person[] ar = new Person[3];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ar[0] = new Person("Lee", 29);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ar[1] = new Person("Goo", 15);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ar[2] = new Person("Soo", 37);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Arrays.sort(ar);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for(Person p : ar)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System.out.println(p);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7011" y="4424109"/>
            <a:ext cx="3572244" cy="149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배열의 탐색: 기본 자료형 값 대상</a:t>
            </a:r>
            <a:endParaRPr/>
          </a:p>
        </p:txBody>
      </p:sp>
      <p:cxnSp>
        <p:nvCxnSpPr>
          <p:cNvPr id="421" name="Google Shape;421;p3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37"/>
          <p:cNvSpPr/>
          <p:nvPr/>
        </p:nvSpPr>
        <p:spPr>
          <a:xfrm>
            <a:off x="1193531" y="1876384"/>
            <a:ext cx="955398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 binarySearch(int[] a, int key)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→ 배열 a에서 key를 찾아서 있으면 key의 인덱스 값, 없으면 0보다 작은 수 반환</a:t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1220035" y="3716078"/>
            <a:ext cx="916966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binarySearch는 이진 탐색을 진행!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그리고 이진 탐색을 위해서는 탐색 이전에 데이터들이 오름차순으로 정렬되어 있어야 한다.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배열의 탐색: 기본 자료형 값 대상의 예</a:t>
            </a:r>
            <a:endParaRPr/>
          </a:p>
        </p:txBody>
      </p:sp>
      <p:cxnSp>
        <p:nvCxnSpPr>
          <p:cNvPr id="429" name="Google Shape;429;p3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p38"/>
          <p:cNvSpPr/>
          <p:nvPr/>
        </p:nvSpPr>
        <p:spPr>
          <a:xfrm>
            <a:off x="1193531" y="1735387"/>
            <a:ext cx="7195095" cy="3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ArraySearch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ar = {33, 55, 11, 44, 22};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Arrays.sort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(ar);   //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이전에 정렬이 선행되어야 한다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for(int n : ar)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System.out.print(n + "\t");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idx =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Arrays.binarySearch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(ar, 33); //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배열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찾아라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System.out.println("Index of 33: " + idx);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780" y="1964011"/>
            <a:ext cx="33909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배열의 탐색: 인스턴스 대상</a:t>
            </a:r>
            <a:endParaRPr/>
          </a:p>
        </p:txBody>
      </p:sp>
      <p:cxnSp>
        <p:nvCxnSpPr>
          <p:cNvPr id="437" name="Google Shape;437;p3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8" name="Google Shape;438;p39"/>
          <p:cNvSpPr/>
          <p:nvPr/>
        </p:nvSpPr>
        <p:spPr>
          <a:xfrm>
            <a:off x="1193531" y="1886635"/>
            <a:ext cx="7673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 binarySearch(Object[] a, Object key)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1193531" y="3318513"/>
            <a:ext cx="9169669" cy="1409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마찬가지로 탐색 대상들은 오름차순으로 정렬되어 있어야 한다.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그리고 탐색 대상의 확인 여부는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compareTo 메소드의 호출 결과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를 근거로 한다.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즉, 탐색 방식은 인스턴스의 내용 비교이다! 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래퍼 클래스의 종류와 생성자</a:t>
            </a:r>
            <a:endParaRPr/>
          </a:p>
        </p:txBody>
      </p:sp>
      <p:cxnSp>
        <p:nvCxnSpPr>
          <p:cNvPr id="131" name="Google Shape;131;p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4"/>
          <p:cNvSpPr/>
          <p:nvPr/>
        </p:nvSpPr>
        <p:spPr>
          <a:xfrm>
            <a:off x="1251594" y="1466225"/>
            <a:ext cx="9749772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public Boolean(boolean value)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public Character(char value)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public Byte(byte value)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public Short(short value)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public Integer(int value)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public Long(long value)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public Float(float value), public Float(double value)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public Double(double value)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배열의 탐색: 인스턴스 대상의 예</a:t>
            </a:r>
            <a:endParaRPr/>
          </a:p>
        </p:txBody>
      </p:sp>
      <p:cxnSp>
        <p:nvCxnSpPr>
          <p:cNvPr id="445" name="Google Shape;445;p4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p40"/>
          <p:cNvSpPr/>
          <p:nvPr/>
        </p:nvSpPr>
        <p:spPr>
          <a:xfrm>
            <a:off x="1193531" y="1508015"/>
            <a:ext cx="6665008" cy="3033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 implements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String name;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age;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int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(Object o)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Person p = (Person)o;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this.age - p.age;   // 나이가 같으면 0을 반환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4240695" y="3837707"/>
            <a:ext cx="7235687" cy="2494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Person[] ar = new Person[3];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ar[0] = new Person("Lee", 29);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ar[1] = new Person("Goo", 15);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ar[2] = new Person("Soo", 37);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Arrays.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(ar);   // 탐색에 앞서 정렬을 진행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idx = Arrays.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(ar, new Person("Who are you?", 37));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System.out.println(ar[idx]);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8" name="Google Shape;4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230" y="1443554"/>
            <a:ext cx="3600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458724" y="457200"/>
            <a:ext cx="11274552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808" y="1926590"/>
            <a:ext cx="4320318" cy="241397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1"/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20의 강의를 마칩니다.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래퍼 클래스의 두 가지 기능</a:t>
            </a:r>
            <a:endParaRPr/>
          </a:p>
        </p:txBody>
      </p:sp>
      <p:cxnSp>
        <p:nvCxnSpPr>
          <p:cNvPr id="138" name="Google Shape;138;p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430" y="2131583"/>
            <a:ext cx="5767708" cy="292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박싱과 언박싱 예</a:t>
            </a:r>
            <a:endParaRPr/>
          </a:p>
        </p:txBody>
      </p:sp>
      <p:cxnSp>
        <p:nvCxnSpPr>
          <p:cNvPr id="145" name="Google Shape;145;p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6"/>
          <p:cNvSpPr/>
          <p:nvPr/>
        </p:nvSpPr>
        <p:spPr>
          <a:xfrm>
            <a:off x="1193531" y="1691343"/>
            <a:ext cx="6096000" cy="404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Integer iObj = new Integer(10);    // 박싱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 dObj = new Double(3.14);    // 박싱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num1 = iObj.intValue();           // 언박싱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 num2 = dObj.doubleValue();     // 언박싱 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래퍼 인스턴스 값의 증가 방법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iObj = new Integer(iObj.intValue() + 10);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dObj = new Double(dObj.doubleValue() + 1.2);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언박싱 메소드의 이름</a:t>
            </a:r>
            <a:endParaRPr/>
          </a:p>
        </p:txBody>
      </p:sp>
      <p:cxnSp>
        <p:nvCxnSpPr>
          <p:cNvPr id="152" name="Google Shape;152;p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7"/>
          <p:cNvSpPr/>
          <p:nvPr/>
        </p:nvSpPr>
        <p:spPr>
          <a:xfrm>
            <a:off x="1193531" y="1687446"/>
            <a:ext cx="6096000" cy="3068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			public boolean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booleanValue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Character 		public char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charValue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 			public int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intValue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			public long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longValue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 			public double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doubleValue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오토 박싱과 오토 언박싱</a:t>
            </a:r>
            <a:endParaRPr/>
          </a:p>
        </p:txBody>
      </p:sp>
      <p:cxnSp>
        <p:nvCxnSpPr>
          <p:cNvPr id="159" name="Google Shape;159;p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8"/>
          <p:cNvSpPr/>
          <p:nvPr/>
        </p:nvSpPr>
        <p:spPr>
          <a:xfrm>
            <a:off x="1193531" y="1871543"/>
            <a:ext cx="60960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AutoBoxingUnboxing {</a:t>
            </a:r>
            <a:endParaRPr/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Integer iObj = 10;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오토 박싱 진행</a:t>
            </a:r>
            <a:endParaRPr/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Double dObj = 3.14;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오토 박싱 진행</a:t>
            </a:r>
            <a:endParaRPr/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 . . . </a:t>
            </a:r>
            <a:endParaRPr/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int num1 = iObj;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오토 언박싱 진행</a:t>
            </a:r>
            <a:endParaRPr/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double num2 = dObj;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오토 언박싱 진행</a:t>
            </a:r>
            <a:endParaRPr/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 . . . </a:t>
            </a:r>
            <a:endParaRPr/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2714582" y="3210827"/>
            <a:ext cx="613445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인스턴스가 와야 할 위치에 기본 자료형 값이 오면 오토 박싱 진행</a:t>
            </a:r>
            <a:endParaRPr b="0" i="0" sz="1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2714581" y="4453907"/>
            <a:ext cx="613445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기본 자료형 값이 와야 할 위치에 인스턴스가 오면 오토 언박싱 진행</a:t>
            </a:r>
            <a:endParaRPr b="0" i="0" sz="1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오토 박싱, 오토 언박싱의 또 다른 예 </a:t>
            </a:r>
            <a:endParaRPr/>
          </a:p>
        </p:txBody>
      </p:sp>
      <p:cxnSp>
        <p:nvCxnSpPr>
          <p:cNvPr id="168" name="Google Shape;168;p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9"/>
          <p:cNvSpPr/>
          <p:nvPr/>
        </p:nvSpPr>
        <p:spPr>
          <a:xfrm>
            <a:off x="1193531" y="1685580"/>
            <a:ext cx="6096000" cy="4210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Integer num = 10;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num++;     // new Integer(num.intValue() + 1);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num += 3;     // new Integer(num.intValue() + 3);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r = num + 5;   // 오토 언박싱 진행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Integer rObj = num - 5;   // 오토 언박싱 진행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 . . 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2921060" y="2787339"/>
            <a:ext cx="4099174" cy="393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오토 박싱과 오토 언박싱 동시에 진행!</a:t>
            </a:r>
            <a:endParaRPr b="0" i="0" sz="15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3190357" y="3805455"/>
            <a:ext cx="4099174" cy="393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오토 박싱과 오토 언박싱 동시에 진행!</a:t>
            </a:r>
            <a:endParaRPr b="0" i="0" sz="15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추억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2017-07-09T08:11:09Z</dcterms:created>
  <dc:creator>윤성우</dc:creator>
</cp:coreProperties>
</file>