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/cTyP+9mRo/2Bq1v2DIh/sCaB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5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3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4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스크린샷이(가) 표시된 사진&#10;&#10;높은 신뢰도로 생성된 설명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928815"/>
            <a:ext cx="4001315" cy="44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br>
              <a:rPr lang="en-US" sz="4800"/>
            </a:br>
            <a:r>
              <a:rPr lang="en-US" sz="4800"/>
              <a:t>열혈 Java 프로그래밍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5447071" y="4455621"/>
            <a:ext cx="6112029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 cap="none">
                <a:solidFill>
                  <a:srgbClr val="262626"/>
                </a:solidFill>
              </a:rPr>
              <a:t>Chapter 21. 제네릭 1</a:t>
            </a:r>
            <a:endParaRPr b="1"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실수가 컴파일 오류로 이어진다.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0"/>
          <p:cNvSpPr/>
          <p:nvPr/>
        </p:nvSpPr>
        <p:spPr>
          <a:xfrm>
            <a:off x="1193531" y="1728115"/>
            <a:ext cx="5816869" cy="373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Box&lt;Apple&gt; aBox = new Box&lt;Apple&gt;();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Box&lt;Orange&gt; oBox = new Box&lt;Orange&gt;();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aBox.set("Apple");    //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프로그래머의 실수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oBox.set("Orange");    //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프로그래머의 실수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Apple ap = aBox.get();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Orange og = oBox.get();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System.out.println(ap);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System.out.println(og);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986" y="3882887"/>
            <a:ext cx="5540287" cy="217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21-2. 제네릭의 기본 문법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다중 매개변수 기반 제네릭 클래스의 정의</a:t>
            </a:r>
            <a:endParaRPr/>
          </a:p>
        </p:txBody>
      </p:sp>
      <p:cxnSp>
        <p:nvCxnSpPr>
          <p:cNvPr id="198" name="Google Shape;198;p1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2"/>
          <p:cNvSpPr/>
          <p:nvPr/>
        </p:nvSpPr>
        <p:spPr>
          <a:xfrm>
            <a:off x="1338470" y="1443841"/>
            <a:ext cx="4293704" cy="401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DBox&lt;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left;   // 왼쪽 수납 공간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right;   // 오른쪽 수납 공간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o,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left = o;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right = r;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left + " &amp; " + right;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8470" y="1599008"/>
            <a:ext cx="2197210" cy="1771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/>
          <p:nvPr/>
        </p:nvSpPr>
        <p:spPr>
          <a:xfrm>
            <a:off x="5387009" y="4196840"/>
            <a:ext cx="6096000" cy="1438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DBox&lt;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box = new DBox&lt;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box.set("Apple", 25);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System.out.println(box);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타입 매개변수의 이름 규칙</a:t>
            </a:r>
            <a:endParaRPr/>
          </a:p>
        </p:txBody>
      </p:sp>
      <p:cxnSp>
        <p:nvCxnSpPr>
          <p:cNvPr id="207" name="Google Shape;207;p1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13"/>
          <p:cNvSpPr/>
          <p:nvPr/>
        </p:nvSpPr>
        <p:spPr>
          <a:xfrm>
            <a:off x="1193531" y="1634844"/>
            <a:ext cx="6096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일반적인 관례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한 문자로 이름을 짓는다.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대문자로 이름을 짓는다.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1193531" y="3641730"/>
            <a:ext cx="6096000" cy="237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보편적인 선택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Element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Key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Number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Type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Value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기본 자료형에 대한 제한 그리고 래퍼 클래스</a:t>
            </a:r>
            <a:endParaRPr/>
          </a:p>
        </p:txBody>
      </p:sp>
      <p:cxnSp>
        <p:nvCxnSpPr>
          <p:cNvPr id="215" name="Google Shape;215;p1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4"/>
          <p:cNvSpPr/>
          <p:nvPr/>
        </p:nvSpPr>
        <p:spPr>
          <a:xfrm>
            <a:off x="4798124" y="1620439"/>
            <a:ext cx="700956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Box&lt;int&gt; box = new Box&lt;int&gt;();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타입 인자로 기본 자료형이 올 수 없으므로 컴파일 오류 발생</a:t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>
            <a:off x="1097280" y="1374198"/>
            <a:ext cx="6096000" cy="4947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Box&lt;T&gt;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ob;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set(T o) { 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ob = o;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T get()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PrimitivesAndGeneric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Box&lt;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iBox = new Box&lt;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iBox.set(125);   //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오토 박싱 진행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num = iBox.get();   //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오토 언박싱 진행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System.out.println(num);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다이아몬드 기호</a:t>
            </a:r>
            <a:endParaRPr/>
          </a:p>
        </p:txBody>
      </p:sp>
      <p:cxnSp>
        <p:nvCxnSpPr>
          <p:cNvPr id="223" name="Google Shape;223;p1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5"/>
          <p:cNvSpPr/>
          <p:nvPr/>
        </p:nvSpPr>
        <p:spPr>
          <a:xfrm>
            <a:off x="1193531" y="1857154"/>
            <a:ext cx="6096000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따라서 다음 문장을 대신하여,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Box&lt;Apple&gt; aBox = new Box&lt;Apple&gt;();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다음과 같이 쓸 수 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Box&lt;Apple&gt; aBox = new Box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1431235" y="4565588"/>
            <a:ext cx="8189844" cy="48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참조변수 선언을 통해서 컴파일러가 사이에 Apple이 와야 함을 유추한다.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‘매개변수화 타입’을 ‘타입 인자’로 전달</a:t>
            </a:r>
            <a:endParaRPr/>
          </a:p>
        </p:txBody>
      </p:sp>
      <p:cxnSp>
        <p:nvCxnSpPr>
          <p:cNvPr id="231" name="Google Shape;231;p1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6"/>
          <p:cNvSpPr/>
          <p:nvPr/>
        </p:nvSpPr>
        <p:spPr>
          <a:xfrm>
            <a:off x="1193531" y="1759300"/>
            <a:ext cx="3815791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Box&lt;T&gt;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set(T o)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ob = 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T get()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4598504" y="1759300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Box&lt;String&gt; sBox = new Box&lt;&gt;();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sBox.set("I am so happy.");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Box&lt;String&gt;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wBox = new Box&lt;&gt;();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wBox.set(sBox);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</a:t>
            </a:r>
            <a:r>
              <a:rPr lang="en-US" sz="1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Box&lt;String&gt;</a:t>
            </a:r>
            <a:r>
              <a:rPr lang="en-US" sz="1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zBox = new Box&lt;&gt;();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zBox.set(wBox);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System.out.println(zBox.get().get().get());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322" y="4774924"/>
            <a:ext cx="32480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클래스의 타입 인자 제한하기</a:t>
            </a:r>
            <a:endParaRPr/>
          </a:p>
        </p:txBody>
      </p:sp>
      <p:cxnSp>
        <p:nvCxnSpPr>
          <p:cNvPr id="240" name="Google Shape;240;p1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7"/>
          <p:cNvSpPr/>
          <p:nvPr/>
        </p:nvSpPr>
        <p:spPr>
          <a:xfrm>
            <a:off x="1193531" y="1445473"/>
            <a:ext cx="938253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Box&lt;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extends Number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인스턴스 생성 시 타입 인자로 Number 또는 이를 상속하는 클래스만 올 수 있음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1193531" y="3376065"/>
            <a:ext cx="60960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Box&lt;T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extends Number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set(T o)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ob = 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T get()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5633009" y="3376065"/>
            <a:ext cx="494306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iBox = new Box&lt;&gt;();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iBox.set(24);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dBox = new Box&lt;&gt;();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dBox.set(5.97);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타입 인자 제한의 효과</a:t>
            </a:r>
            <a:endParaRPr/>
          </a:p>
        </p:txBody>
      </p:sp>
      <p:cxnSp>
        <p:nvCxnSpPr>
          <p:cNvPr id="249" name="Google Shape;249;p1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18"/>
          <p:cNvSpPr/>
          <p:nvPr/>
        </p:nvSpPr>
        <p:spPr>
          <a:xfrm>
            <a:off x="1193531" y="2241060"/>
            <a:ext cx="4239860" cy="2067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Box&lt;T&gt;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ob;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toIntValue()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intValue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  //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6177011" y="2241059"/>
            <a:ext cx="4200939" cy="2067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Box&lt;T extends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ob;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toIntValue()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intValue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  //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1193531" y="4830632"/>
            <a:ext cx="8189844" cy="948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이 효과가 타입 인자를 제한하는 실질적인 이유인 경우가 많다.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이 내용 조금 중요한 편에 속합니다. ^^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클래스의 타입 인자를 인터페이스로 제한하기</a:t>
            </a:r>
            <a:endParaRPr/>
          </a:p>
        </p:txBody>
      </p:sp>
      <p:cxnSp>
        <p:nvCxnSpPr>
          <p:cNvPr id="258" name="Google Shape;258;p1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9"/>
          <p:cNvSpPr/>
          <p:nvPr/>
        </p:nvSpPr>
        <p:spPr>
          <a:xfrm>
            <a:off x="1193531" y="1375782"/>
            <a:ext cx="8440799" cy="49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Eatable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public String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Apple implements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Eatable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"It tastes so good!";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Box&lt;T extends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Eatable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set(T o) { ob = o;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T get()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System.out.println(ob.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    // Eatable로 제한하였기에 eat 호출 가능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21-1. 제네릭의 이해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하나의 클래스와 하나의 인터페이스에 대해 동시 제한</a:t>
            </a:r>
            <a:endParaRPr/>
          </a:p>
        </p:txBody>
      </p:sp>
      <p:cxnSp>
        <p:nvCxnSpPr>
          <p:cNvPr id="265" name="Google Shape;265;p2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20"/>
          <p:cNvSpPr/>
          <p:nvPr/>
        </p:nvSpPr>
        <p:spPr>
          <a:xfrm>
            <a:off x="1465418" y="2528717"/>
            <a:ext cx="5630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Box&lt;T extends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Eatable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3992880" y="3030571"/>
            <a:ext cx="54691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Number는 클래스 이름 Eatable은 인터페이스 이름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메소드의 정의</a:t>
            </a:r>
            <a:endParaRPr/>
          </a:p>
        </p:txBody>
      </p:sp>
      <p:cxnSp>
        <p:nvCxnSpPr>
          <p:cNvPr id="273" name="Google Shape;273;p2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1"/>
          <p:cNvSpPr/>
          <p:nvPr/>
        </p:nvSpPr>
        <p:spPr>
          <a:xfrm>
            <a:off x="1551339" y="1732508"/>
            <a:ext cx="6268278" cy="2067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BoxFactory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Box&lt;T&gt; makeBox(T o)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Box&lt;T&gt; box = new Box&lt;T&gt;();   // 상자를 생성하고,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box.set(o);   // 전달된 인스턴스를 상자에 담아서,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return box;   // 상자를 반환한다.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193531" y="1304019"/>
            <a:ext cx="5469172" cy="48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클래스 전부가 아닌 메소드 하나에 대해 제네릭으로 정의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1551339" y="4311567"/>
            <a:ext cx="9176296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Box&lt;String&gt; sBox = BoxFactory.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&lt;String&gt;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makeBox("Sweet");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Box&lt;Double&gt; dBox = BoxFactory.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&lt;Double&gt;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makeBox(7.59);   // 7.59에 대해 오토 박싱 진행됨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1279669" y="3891274"/>
            <a:ext cx="5469172" cy="48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제네릭 메소드의 T는 메소드 호출 시점에 결정한다.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1551339" y="5560839"/>
            <a:ext cx="9876010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Box&lt;String&gt; sBox = BoxFactory.makeBox("Sweet");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Box&lt;Double&gt; dBox = BoxFactory.makeBox(7.59);       // 7.59에 대해 오토 박싱 진행됨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1279669" y="5096397"/>
            <a:ext cx="5469172" cy="48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다음과 같이 타입 인자 생략 가능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메소드의 제한된 타입 매개변수 선언</a:t>
            </a:r>
            <a:endParaRPr/>
          </a:p>
        </p:txBody>
      </p:sp>
      <p:cxnSp>
        <p:nvCxnSpPr>
          <p:cNvPr id="285" name="Google Shape;285;p2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22"/>
          <p:cNvSpPr/>
          <p:nvPr/>
        </p:nvSpPr>
        <p:spPr>
          <a:xfrm>
            <a:off x="1193531" y="1612230"/>
            <a:ext cx="8891374" cy="215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&lt;T extends Number&gt;는 타입 인자를 Number를 상속하는 클래스로 제한함을 의미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 extends Number&gt;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Box&lt;T&gt; makeBox(T o) {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타입 인자 제한으로 intValue 호출 가능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System.out.println("Boxed data: " + o.intValue());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box;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1193531" y="4050554"/>
            <a:ext cx="8891374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타입 인자를 Number를 상속하는 클래스로 제한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 extends Number&gt;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openBox(Box&lt;T&gt; box) {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타입 인자 제한으로 intValue 호출 가능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System.out.println("Unboxed data: " + box.get().intValue());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box.get();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808" y="1926590"/>
            <a:ext cx="4320318" cy="241397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21의 강의를 마칩니다.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이전의 코드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1136932" y="1304033"/>
            <a:ext cx="64662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Apple {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 return "I am an apple."; }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Orange {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 return "I am an orange."; }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다음 상자는 사과도 오렌지도 담을 수 있다.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 {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무엇이든 저장하고 꺼낼 수 있는 상자</a:t>
            </a:r>
            <a:endParaRPr b="0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Object ob;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set(Object o) { ob = o; }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Object get() {return ob; }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이전의 코드의 사용의 예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4"/>
          <p:cNvSpPr/>
          <p:nvPr/>
        </p:nvSpPr>
        <p:spPr>
          <a:xfrm>
            <a:off x="1374856" y="1397075"/>
            <a:ext cx="80466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 aBox = new Box();    // 상자 생성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 oBox = new Box();    // 상자 생성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aBox.set(new Apple());    // 상자에 사과를 담는다.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oBox.set(new Orange());   // 상자에 오렌지를 담는다.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Apple ap =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(Apple)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aBox.get();    // 상자에서 사과를 꺼낸다.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Orange og =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(Orange)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oBox.get();   // 상자에서 오렌지를 꺼낸다.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System.out.println(ap);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System.out.println(og);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5163" y="1598187"/>
            <a:ext cx="3050071" cy="131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1497497" y="5252424"/>
            <a:ext cx="7182677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어쩔 수 없이 형 변환의 과정이 수반된다.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그리고 이는 컴파일러의 오류 발견 가능성을 낮추는 결과로 이어진다.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이전 코드가 갖는 문제점 1</a:t>
            </a:r>
            <a:endParaRPr b="0" i="0" sz="3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5"/>
          <p:cNvSpPr/>
          <p:nvPr/>
        </p:nvSpPr>
        <p:spPr>
          <a:xfrm>
            <a:off x="891656" y="1852245"/>
            <a:ext cx="78453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 aBox = new Box();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 oBox = new Box();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아래 두 문장에서는 사과와 오렌지가 아닌 '문자열'을 담았다.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aBox.set("Apple");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oBox.set("Orange");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상자에 과일이 담기지 않았는데 과일을 꺼내려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Apple ap = (Apple)aBox.get();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Orange og = (Orange)oBox.get();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System.out.println(ap);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System.out.println(og);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9730" y="4567267"/>
            <a:ext cx="56959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1193531" y="1525338"/>
            <a:ext cx="5420137" cy="399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프로그래머의 실수가 컴파일 과정에서 발견되지 않는다.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이전 코드가 갖는 문제점 2</a:t>
            </a:r>
            <a:endParaRPr b="0" i="0" sz="3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6"/>
          <p:cNvSpPr/>
          <p:nvPr/>
        </p:nvSpPr>
        <p:spPr>
          <a:xfrm>
            <a:off x="1193531" y="2376174"/>
            <a:ext cx="6096000" cy="303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 aBox = new Box();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 oBox = new Box();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다음 두 문장은 프로그래머의 실수이다!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aBox.set("Apple");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oBox.set("Orange");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System.out.println(aBox.get());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System.out.println(oBox.get());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93531" y="1525338"/>
            <a:ext cx="8189008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프로그래머의 실수가 실행 과정에서 조차 발견되지 않을 수 있다. 정말 큰 문제!!!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550" y="3972384"/>
            <a:ext cx="3571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기반의 클래스 정의하기</a:t>
            </a:r>
            <a:endParaRPr/>
          </a:p>
        </p:txBody>
      </p:sp>
      <p:cxnSp>
        <p:nvCxnSpPr>
          <p:cNvPr id="155" name="Google Shape;155;p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7"/>
          <p:cNvSpPr/>
          <p:nvPr/>
        </p:nvSpPr>
        <p:spPr>
          <a:xfrm>
            <a:off x="1193531" y="2043569"/>
            <a:ext cx="3856382" cy="390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Object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set(Object o)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ob = 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Object get()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7010401" y="2043569"/>
            <a:ext cx="3856382" cy="390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ob = 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1193531" y="1412647"/>
            <a:ext cx="6174678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인스턴스 생성시 결정이 되는 자료형의 정보를 T로 대체한다. 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5645843" y="3379305"/>
            <a:ext cx="384313" cy="384313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클래스 기반 인스턴스 생성</a:t>
            </a:r>
            <a:endParaRPr/>
          </a:p>
        </p:txBody>
      </p:sp>
      <p:cxnSp>
        <p:nvCxnSpPr>
          <p:cNvPr id="165" name="Google Shape;165;p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8"/>
          <p:cNvSpPr/>
          <p:nvPr/>
        </p:nvSpPr>
        <p:spPr>
          <a:xfrm>
            <a:off x="1193531" y="1725516"/>
            <a:ext cx="3856382" cy="3208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ob = 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3909390" y="3616181"/>
            <a:ext cx="7712765" cy="2067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aBox = new Box&lt;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→ T를 Apple로 결정하여 인스턴스 생성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→ 따라서 Apple 또는 Apple을 상속하는 하위 클래스의 인스턴스 저장 가능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oBox = new Box&lt;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→ T를 Orange로 결정하여 인스턴스 생성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→ 따라서 Orange 또는 Orange를 상속하는 하위 클래스의 인스턴스 저장 가능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4956313" y="1645280"/>
            <a:ext cx="6096000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타입 매개변수 (Type Parameter) 	Box&lt;T&gt;에서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타입 인자 (Type Argument) 		Box&lt;Apple&gt;에서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매개변수화 타입 (Parameterized Type) 	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Box&lt;Apple&gt;</a:t>
            </a:r>
            <a:endParaRPr b="0" i="0" sz="15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제네릭 이후의 코드: 개선된 결과</a:t>
            </a:r>
            <a:endParaRPr/>
          </a:p>
        </p:txBody>
      </p:sp>
      <p:cxnSp>
        <p:nvCxnSpPr>
          <p:cNvPr id="174" name="Google Shape;174;p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9"/>
          <p:cNvSpPr/>
          <p:nvPr/>
        </p:nvSpPr>
        <p:spPr>
          <a:xfrm>
            <a:off x="1193531" y="1725516"/>
            <a:ext cx="3856382" cy="3208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Box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ob = 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4134678" y="3058013"/>
            <a:ext cx="7275444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Box&lt;Apple&gt; aBox = new Box&lt;Apple&gt;();    // T를 Apple로 결정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Box&lt;Orange&gt; oBox = new Box&lt;Orange&gt;();    // T를 Orange로 결정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aBox.set(new Apple());   // 사과를 상자에 담는다.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oBox.set(new Orange());   // 오렌지를 상자에 담는다.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Apple ap = aBox.get();   // 사과를 꺼내는데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형 변환 하지 않는다.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Orange og = oBox.get();   // 오렌지를 꺼내는데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형 변환 하지 않는다.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추억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2017-07-09T08:11:09Z</dcterms:created>
  <dc:creator>윤성우</dc:creator>
</cp:coreProperties>
</file>