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535" r:id="rId5"/>
    <p:sldId id="533" r:id="rId6"/>
    <p:sldId id="543" r:id="rId7"/>
    <p:sldId id="544" r:id="rId8"/>
    <p:sldId id="534" r:id="rId9"/>
    <p:sldId id="496" r:id="rId10"/>
    <p:sldId id="545" r:id="rId11"/>
    <p:sldId id="547" r:id="rId12"/>
    <p:sldId id="498" r:id="rId13"/>
    <p:sldId id="548" r:id="rId14"/>
    <p:sldId id="546" r:id="rId15"/>
    <p:sldId id="549" r:id="rId16"/>
    <p:sldId id="499" r:id="rId17"/>
    <p:sldId id="550" r:id="rId18"/>
    <p:sldId id="537" r:id="rId19"/>
    <p:sldId id="538" r:id="rId20"/>
    <p:sldId id="51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E1300D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22.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제네릭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하한 제한된 와일드카드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(Lower-Bounded Wildcards)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8EE78A-A525-4BC0-972C-D3E31B233F65}"/>
              </a:ext>
            </a:extLst>
          </p:cNvPr>
          <p:cNvSpPr/>
          <p:nvPr/>
        </p:nvSpPr>
        <p:spPr>
          <a:xfrm>
            <a:off x="1193531" y="2121212"/>
            <a:ext cx="8268521" cy="1412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? super Integer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4A064-16DC-4231-BBB6-F74242D2186E}"/>
              </a:ext>
            </a:extLst>
          </p:cNvPr>
          <p:cNvSpPr/>
          <p:nvPr/>
        </p:nvSpPr>
        <p:spPr>
          <a:xfrm>
            <a:off x="1193531" y="3799371"/>
            <a:ext cx="1004365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box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Box&lt;T&gt;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인스턴스의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참조 값을 전달받는 매개변수이다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→ 단 전달되는 인스턴스의 </a:t>
            </a:r>
            <a:r>
              <a:rPr lang="en-US" altLang="ko-KR" sz="1500" dirty="0"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Integer </a:t>
            </a:r>
            <a:r>
              <a:rPr lang="ko-KR" altLang="en-US" sz="1500" dirty="0"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latin typeface="Consolas" panose="020B0609020204030204" pitchFamily="49" charset="0"/>
              </a:rPr>
              <a:t>Integer</a:t>
            </a:r>
            <a:r>
              <a:rPr lang="ko-KR" altLang="en-US" sz="1500" dirty="0">
                <a:latin typeface="Consolas" panose="020B0609020204030204" pitchFamily="49" charset="0"/>
              </a:rPr>
              <a:t>가 상속하는 클래스이어야 함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즉 위 메소드의 인자로 전달 가능한 인스턴스는 </a:t>
            </a:r>
            <a:r>
              <a:rPr lang="en-US" altLang="ko-KR" sz="1500" dirty="0">
                <a:latin typeface="Consolas" panose="020B0609020204030204" pitchFamily="49" charset="0"/>
              </a:rPr>
              <a:t>Box&lt;Integer&gt;, Box&lt;Number&gt;, Box&lt;Object&gt;</a:t>
            </a:r>
            <a:r>
              <a:rPr lang="ko-KR" altLang="en-US" sz="1500" dirty="0">
                <a:latin typeface="Consolas" panose="020B0609020204030204" pitchFamily="49" charset="0"/>
              </a:rPr>
              <a:t>으로 제한됨</a:t>
            </a:r>
          </a:p>
        </p:txBody>
      </p:sp>
    </p:spTree>
    <p:extLst>
      <p:ext uri="{BB962C8B-B14F-4D97-AF65-F5344CB8AC3E}">
        <p14:creationId xmlns:p14="http://schemas.microsoft.com/office/powerpoint/2010/main" val="395434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와일드카드 제한의 이유 설명을 위한 도입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077C34-8D61-4060-858B-3A5F5380B82D}"/>
              </a:ext>
            </a:extLst>
          </p:cNvPr>
          <p:cNvSpPr/>
          <p:nvPr/>
        </p:nvSpPr>
        <p:spPr>
          <a:xfrm>
            <a:off x="1193531" y="162207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Box&lt;T&gt;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T ob;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set(T o) { ob = o;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T get() { return ob;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Toy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String toString() { return "I am a Toy";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outBox(Box&lt;Toy&gt;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inBox(Box&lt;Toy&gt;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31281B-771F-47E7-A9A5-2FD3053FFC5E}"/>
              </a:ext>
            </a:extLst>
          </p:cNvPr>
          <p:cNvSpPr/>
          <p:nvPr/>
        </p:nvSpPr>
        <p:spPr>
          <a:xfrm>
            <a:off x="6636689" y="3949002"/>
            <a:ext cx="5555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void outBox(Box&lt;Toy&gt; box) {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꺼내는 것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! OK!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(new Toy());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넣는 것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이것도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OK!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36BF86-A04A-4ECB-9233-EEDC24F20F6B}"/>
              </a:ext>
            </a:extLst>
          </p:cNvPr>
          <p:cNvSpPr/>
          <p:nvPr/>
        </p:nvSpPr>
        <p:spPr>
          <a:xfrm>
            <a:off x="6636689" y="5069169"/>
            <a:ext cx="5555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void inBox(Box&lt;Toy&gt; box, Toy n) {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(n);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넣는 것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! OK!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Toy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myToy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꺼내는 것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이것도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OK!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CD58CB-11C7-4F87-9CE7-6C76B055AD01}"/>
              </a:ext>
            </a:extLst>
          </p:cNvPr>
          <p:cNvSpPr/>
          <p:nvPr/>
        </p:nvSpPr>
        <p:spPr>
          <a:xfrm>
            <a:off x="6596933" y="3364982"/>
            <a:ext cx="5512905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아래의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오류 상황에서 컴파일 오류가 발생하지 않는다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9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제한의 목적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F15A8D-42D4-46F6-9978-31DAE0C594B2}"/>
              </a:ext>
            </a:extLst>
          </p:cNvPr>
          <p:cNvSpPr/>
          <p:nvPr/>
        </p:nvSpPr>
        <p:spPr>
          <a:xfrm>
            <a:off x="1193531" y="1802440"/>
            <a:ext cx="7711930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T get() { return ob;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. . 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outBox(Box&lt;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box.get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Consolas" panose="020B0609020204030204" pitchFamily="49" charset="0"/>
              </a:rPr>
              <a:t>꺼내는 것</a:t>
            </a:r>
            <a:r>
              <a:rPr lang="en-US" altLang="ko-KR" sz="1500" dirty="0">
                <a:latin typeface="Consolas" panose="020B0609020204030204" pitchFamily="49" charset="0"/>
              </a:rPr>
              <a:t>! OK!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box.set</a:t>
            </a:r>
            <a:r>
              <a:rPr lang="en-US" altLang="ko-KR" sz="1500" dirty="0">
                <a:latin typeface="Consolas" panose="020B0609020204030204" pitchFamily="49" charset="0"/>
              </a:rPr>
              <a:t>(new Toy());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넣는 것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 ERROR!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0173C1-1CBC-41A4-8205-60FCE23F54F4}"/>
              </a:ext>
            </a:extLst>
          </p:cNvPr>
          <p:cNvSpPr/>
          <p:nvPr/>
        </p:nvSpPr>
        <p:spPr>
          <a:xfrm>
            <a:off x="6440556" y="2549244"/>
            <a:ext cx="5194852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Car extends Toy {...}    // </a:t>
            </a:r>
            <a:r>
              <a:rPr lang="ko-KR" altLang="en-US" sz="1400" dirty="0">
                <a:latin typeface="Consolas" panose="020B0609020204030204" pitchFamily="49" charset="0"/>
              </a:rPr>
              <a:t>자동차 장난감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Robot extends Toy {...}    // </a:t>
            </a:r>
            <a:r>
              <a:rPr lang="ko-KR" altLang="en-US" sz="1400" dirty="0">
                <a:latin typeface="Consolas" panose="020B0609020204030204" pitchFamily="49" charset="0"/>
              </a:rPr>
              <a:t>로봇 장난감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FFC7FA-5FD9-49D5-B1D6-3D1D0587322E}"/>
              </a:ext>
            </a:extLst>
          </p:cNvPr>
          <p:cNvSpPr/>
          <p:nvPr/>
        </p:nvSpPr>
        <p:spPr>
          <a:xfrm>
            <a:off x="3366053" y="3929794"/>
            <a:ext cx="71959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Box&lt;Car&gt;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Box&lt;Robot&gt;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인스턴스가 인자로 전달될 수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C7A7A4-2B62-4E89-8BC6-00F967D32AC3}"/>
              </a:ext>
            </a:extLst>
          </p:cNvPr>
          <p:cNvSpPr/>
          <p:nvPr/>
        </p:nvSpPr>
        <p:spPr>
          <a:xfrm>
            <a:off x="6380922" y="5456815"/>
            <a:ext cx="50490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다음과 같이 정리하자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500" dirty="0">
                <a:latin typeface="Consolas" panose="020B0609020204030204" pitchFamily="49" charset="0"/>
              </a:rPr>
              <a:t>&gt; box </a:t>
            </a:r>
            <a:r>
              <a:rPr lang="ko-KR" altLang="en-US" sz="1500" dirty="0">
                <a:latin typeface="Consolas" panose="020B0609020204030204" pitchFamily="49" charset="0"/>
              </a:rPr>
              <a:t>대상으로 넣는 것 불가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제한의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BCF3F9-E83F-4FF3-9A62-F726A1293BBA}"/>
              </a:ext>
            </a:extLst>
          </p:cNvPr>
          <p:cNvSpPr/>
          <p:nvPr/>
        </p:nvSpPr>
        <p:spPr>
          <a:xfrm>
            <a:off x="1193531" y="1847505"/>
            <a:ext cx="60686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outBox(Box&lt;Toy&gt;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inBox(Box&lt;Toy&gt;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EB226-40D1-4F06-9F56-9FBF7F0B9068}"/>
              </a:ext>
            </a:extLst>
          </p:cNvPr>
          <p:cNvSpPr/>
          <p:nvPr/>
        </p:nvSpPr>
        <p:spPr>
          <a:xfrm>
            <a:off x="5490375" y="3973588"/>
            <a:ext cx="61556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400" dirty="0">
                <a:latin typeface="Consolas" panose="020B0609020204030204" pitchFamily="49" charset="0"/>
              </a:rPr>
              <a:t>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inBox(Box&lt;Toy&gt;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5CBD14-A159-4ABA-989E-762F3E85B5EF}"/>
              </a:ext>
            </a:extLst>
          </p:cNvPr>
          <p:cNvSpPr/>
          <p:nvPr/>
        </p:nvSpPr>
        <p:spPr>
          <a:xfrm>
            <a:off x="1193531" y="1583731"/>
            <a:ext cx="6201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코드의 수준이 다음에서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FE626-059A-4FF4-BD05-85A9A9589008}"/>
              </a:ext>
            </a:extLst>
          </p:cNvPr>
          <p:cNvSpPr/>
          <p:nvPr/>
        </p:nvSpPr>
        <p:spPr>
          <a:xfrm>
            <a:off x="5486400" y="3650423"/>
            <a:ext cx="596347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다음 수준으로 높아졌다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4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하한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제한의 목적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268B7C-D98C-44AB-A125-21CD95B7129B}"/>
              </a:ext>
            </a:extLst>
          </p:cNvPr>
          <p:cNvSpPr/>
          <p:nvPr/>
        </p:nvSpPr>
        <p:spPr>
          <a:xfrm>
            <a:off x="1193531" y="1802440"/>
            <a:ext cx="7711930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T get() { return ob;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. . 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inBox(Box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&lt;? super Toy&gt;</a:t>
            </a:r>
            <a:r>
              <a:rPr lang="en-US" altLang="ko-KR" sz="1500" dirty="0">
                <a:latin typeface="Consolas" panose="020B0609020204030204" pitchFamily="49" charset="0"/>
              </a:rPr>
              <a:t> box, Toy n)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box.set</a:t>
            </a:r>
            <a:r>
              <a:rPr lang="en-US" altLang="ko-KR" sz="1500" dirty="0">
                <a:latin typeface="Consolas" panose="020B0609020204030204" pitchFamily="49" charset="0"/>
              </a:rPr>
              <a:t>(n);   // </a:t>
            </a:r>
            <a:r>
              <a:rPr lang="ko-KR" altLang="en-US" sz="1500" dirty="0">
                <a:latin typeface="Consolas" panose="020B0609020204030204" pitchFamily="49" charset="0"/>
              </a:rPr>
              <a:t>넣는 것</a:t>
            </a:r>
            <a:r>
              <a:rPr lang="en-US" altLang="ko-KR" sz="1500" dirty="0">
                <a:latin typeface="Consolas" panose="020B0609020204030204" pitchFamily="49" charset="0"/>
              </a:rPr>
              <a:t>! OK!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Toy </a:t>
            </a:r>
            <a:r>
              <a:rPr lang="en-US" altLang="ko-KR" sz="1500" dirty="0" err="1">
                <a:latin typeface="Consolas" panose="020B0609020204030204" pitchFamily="49" charset="0"/>
              </a:rPr>
              <a:t>myToy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box.get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꺼내는 것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 Error!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740799-0223-4F93-8A12-799DF20DB71E}"/>
              </a:ext>
            </a:extLst>
          </p:cNvPr>
          <p:cNvSpPr/>
          <p:nvPr/>
        </p:nvSpPr>
        <p:spPr>
          <a:xfrm>
            <a:off x="6440556" y="2549244"/>
            <a:ext cx="5194852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Plastic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Toy extends Plastic {...}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D567E-F10B-4031-9061-43B7248C0CBE}"/>
              </a:ext>
            </a:extLst>
          </p:cNvPr>
          <p:cNvSpPr/>
          <p:nvPr/>
        </p:nvSpPr>
        <p:spPr>
          <a:xfrm>
            <a:off x="3366053" y="3929794"/>
            <a:ext cx="71959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Box&lt;Toy&gt;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Box&lt;Plastic&gt;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인스턴스가 인자로 전달될 수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A9B8C9-0503-4F33-9948-F057B69541CC}"/>
              </a:ext>
            </a:extLst>
          </p:cNvPr>
          <p:cNvSpPr/>
          <p:nvPr/>
        </p:nvSpPr>
        <p:spPr>
          <a:xfrm>
            <a:off x="6380922" y="5456815"/>
            <a:ext cx="5049078" cy="74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다음과 같이 정리하자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 super Toy</a:t>
            </a:r>
            <a:r>
              <a:rPr lang="en-US" altLang="ko-KR" sz="1500" dirty="0">
                <a:latin typeface="Consolas" panose="020B0609020204030204" pitchFamily="49" charset="0"/>
              </a:rPr>
              <a:t>&gt; box </a:t>
            </a:r>
            <a:r>
              <a:rPr lang="ko-KR" altLang="en-US" sz="1500" dirty="0">
                <a:latin typeface="Consolas" panose="020B0609020204030204" pitchFamily="49" charset="0"/>
              </a:rPr>
              <a:t>대상으로 꺼내는 것 불가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2499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제한의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EB226-40D1-4F06-9F56-9FBF7F0B9068}"/>
              </a:ext>
            </a:extLst>
          </p:cNvPr>
          <p:cNvSpPr/>
          <p:nvPr/>
        </p:nvSpPr>
        <p:spPr>
          <a:xfrm>
            <a:off x="5490375" y="3973588"/>
            <a:ext cx="61556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400" dirty="0">
                <a:latin typeface="Consolas" panose="020B0609020204030204" pitchFamily="49" charset="0"/>
              </a:rPr>
              <a:t>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? super Toy</a:t>
            </a:r>
            <a:r>
              <a:rPr lang="en-US" altLang="ko-KR" sz="1400" dirty="0">
                <a:latin typeface="Consolas" panose="020B0609020204030204" pitchFamily="49" charset="0"/>
              </a:rPr>
              <a:t>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5CBD14-A159-4ABA-989E-762F3E85B5EF}"/>
              </a:ext>
            </a:extLst>
          </p:cNvPr>
          <p:cNvSpPr/>
          <p:nvPr/>
        </p:nvSpPr>
        <p:spPr>
          <a:xfrm>
            <a:off x="1193531" y="1583731"/>
            <a:ext cx="6201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코드의 수준이 다음에서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FE626-059A-4FF4-BD05-85A9A9589008}"/>
              </a:ext>
            </a:extLst>
          </p:cNvPr>
          <p:cNvSpPr/>
          <p:nvPr/>
        </p:nvSpPr>
        <p:spPr>
          <a:xfrm>
            <a:off x="5486400" y="3650423"/>
            <a:ext cx="596347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다음 수준으로 높아졌다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27C6ED-70CE-4D37-A211-7DE53B9CB3B5}"/>
              </a:ext>
            </a:extLst>
          </p:cNvPr>
          <p:cNvSpPr/>
          <p:nvPr/>
        </p:nvSpPr>
        <p:spPr>
          <a:xfrm>
            <a:off x="1239078" y="1906896"/>
            <a:ext cx="61556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outBox(Box&lt;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400" dirty="0">
                <a:latin typeface="Consolas" panose="020B0609020204030204" pitchFamily="49" charset="0"/>
              </a:rPr>
              <a:t>&gt;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de-DE" altLang="ko-KR" sz="1400" dirty="0">
                <a:latin typeface="Consolas" panose="020B0609020204030204" pitchFamily="49" charset="0"/>
              </a:rPr>
              <a:t>System.out.println(t);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inBox(Box&lt;Toy&gt; box, Toy 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상한 제한과 하한 제한의 좋은 예 하나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BAF99E-74B0-450C-8E6D-64679A648617}"/>
              </a:ext>
            </a:extLst>
          </p:cNvPr>
          <p:cNvSpPr/>
          <p:nvPr/>
        </p:nvSpPr>
        <p:spPr>
          <a:xfrm>
            <a:off x="1193531" y="1883251"/>
            <a:ext cx="9369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BoxContentsMover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from</a:t>
            </a:r>
            <a:r>
              <a:rPr lang="ko-KR" altLang="en-US" sz="1500" dirty="0">
                <a:latin typeface="Consolas" panose="020B0609020204030204" pitchFamily="49" charset="0"/>
              </a:rPr>
              <a:t>에 저장된 내용물을 </a:t>
            </a:r>
            <a:r>
              <a:rPr lang="en-US" altLang="ko-KR" sz="1500" dirty="0">
                <a:latin typeface="Consolas" panose="020B0609020204030204" pitchFamily="49" charset="0"/>
              </a:rPr>
              <a:t>to</a:t>
            </a:r>
            <a:r>
              <a:rPr lang="ko-KR" altLang="en-US" sz="1500" dirty="0">
                <a:latin typeface="Consolas" panose="020B0609020204030204" pitchFamily="49" charset="0"/>
              </a:rPr>
              <a:t>로 이동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moveBox</a:t>
            </a:r>
            <a:r>
              <a:rPr lang="en-US" altLang="ko-KR" sz="1500" dirty="0">
                <a:latin typeface="Consolas" panose="020B0609020204030204" pitchFamily="49" charset="0"/>
              </a:rPr>
              <a:t>(Box&lt;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 super Toy</a:t>
            </a:r>
            <a:r>
              <a:rPr lang="en-US" altLang="ko-KR" sz="1500" dirty="0">
                <a:latin typeface="Consolas" panose="020B0609020204030204" pitchFamily="49" charset="0"/>
              </a:rPr>
              <a:t>&gt; to,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 extends Toy</a:t>
            </a:r>
            <a:r>
              <a:rPr lang="en-US" altLang="ko-KR" sz="1500" dirty="0">
                <a:latin typeface="Consolas" panose="020B0609020204030204" pitchFamily="49" charset="0"/>
              </a:rPr>
              <a:t>&gt; from)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to.set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from.get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제한된 와일드카드 선언을 갖는 제네릭 메소드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10E08-DDB6-4B0B-8CEC-659F81F6829A}"/>
              </a:ext>
            </a:extLst>
          </p:cNvPr>
          <p:cNvSpPr/>
          <p:nvPr/>
        </p:nvSpPr>
        <p:spPr>
          <a:xfrm>
            <a:off x="1193531" y="1660557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BoxHandler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outBox(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Box&lt;? extends Toy&gt;</a:t>
            </a:r>
            <a:r>
              <a:rPr lang="en-US" altLang="ko-KR" sz="1400" dirty="0">
                <a:latin typeface="Consolas" panose="020B0609020204030204" pitchFamily="49" charset="0"/>
              </a:rPr>
              <a:t> box)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Toy t =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꺼내기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inBox(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Box&lt;? super Toy&gt; box</a:t>
            </a:r>
            <a:r>
              <a:rPr lang="en-US" altLang="ko-KR" sz="1400" dirty="0">
                <a:latin typeface="Consolas" panose="020B0609020204030204" pitchFamily="49" charset="0"/>
              </a:rPr>
              <a:t>, Toy n)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(n);   // </a:t>
            </a:r>
            <a:r>
              <a:rPr lang="ko-KR" altLang="en-US" sz="1400" dirty="0">
                <a:latin typeface="Consolas" panose="020B0609020204030204" pitchFamily="49" charset="0"/>
              </a:rPr>
              <a:t>상자에 넣기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7BE40E-1E60-4394-BA76-94CDACDF65BF}"/>
              </a:ext>
            </a:extLst>
          </p:cNvPr>
          <p:cNvSpPr/>
          <p:nvPr/>
        </p:nvSpPr>
        <p:spPr>
          <a:xfrm>
            <a:off x="1193531" y="4661378"/>
            <a:ext cx="100912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위 클래스의 두 메소드는 사실상 </a:t>
            </a:r>
            <a:r>
              <a:rPr lang="en-US" altLang="ko-KR" sz="1500" dirty="0">
                <a:latin typeface="Consolas" panose="020B0609020204030204" pitchFamily="49" charset="0"/>
              </a:rPr>
              <a:t>Box&lt;Toy&gt;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인스턴스를 대상으로 정의된 메소드이다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따라서 </a:t>
            </a:r>
            <a:r>
              <a:rPr lang="en-US" altLang="ko-KR" sz="1500" dirty="0">
                <a:latin typeface="Consolas" panose="020B0609020204030204" pitchFamily="49" charset="0"/>
              </a:rPr>
              <a:t>Toy</a:t>
            </a:r>
            <a:r>
              <a:rPr lang="ko-KR" altLang="en-US" sz="1500" dirty="0">
                <a:latin typeface="Consolas" panose="020B0609020204030204" pitchFamily="49" charset="0"/>
              </a:rPr>
              <a:t>와 전혀 관계 없는 </a:t>
            </a:r>
            <a:r>
              <a:rPr lang="en-US" altLang="ko-KR" sz="1500" dirty="0">
                <a:latin typeface="Consolas" panose="020B0609020204030204" pitchFamily="49" charset="0"/>
              </a:rPr>
              <a:t>Robot </a:t>
            </a:r>
            <a:r>
              <a:rPr lang="ko-KR" altLang="en-US" sz="1500" dirty="0">
                <a:latin typeface="Consolas" panose="020B0609020204030204" pitchFamily="49" charset="0"/>
              </a:rPr>
              <a:t>클래스가 존재하는 상황에서 </a:t>
            </a:r>
            <a:r>
              <a:rPr lang="en-US" altLang="ko-KR" sz="1500" dirty="0">
                <a:latin typeface="Consolas" panose="020B0609020204030204" pitchFamily="49" charset="0"/>
              </a:rPr>
              <a:t>Box&lt;Robt&gt;</a:t>
            </a:r>
            <a:r>
              <a:rPr lang="ko-KR" altLang="en-US" sz="1500" dirty="0">
                <a:latin typeface="Consolas" panose="020B0609020204030204" pitchFamily="49" charset="0"/>
              </a:rPr>
              <a:t>을 대상으로는 동작하지 않는다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그렇다면 이 상황에서 메소드 오버로딩이 가능할까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형태로 메소드 오버로딩 불가능하다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327390-E48B-4DD1-926E-CDDB6162B82E}"/>
              </a:ext>
            </a:extLst>
          </p:cNvPr>
          <p:cNvSpPr/>
          <p:nvPr/>
        </p:nvSpPr>
        <p:spPr>
          <a:xfrm>
            <a:off x="1193531" y="1608845"/>
            <a:ext cx="7950469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BoxHandler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다음 두 메소드는 오버로딩 인정 안됨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outBox(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Box&lt;? extends Toy&gt; box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outBox(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Box&lt;? extends Robot&gt; box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다음 두 메소드는 두 번째 매개변수로 인해 오버로딩 인정 됨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inBox(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Box&lt;? super Toy&gt; box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Toy n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inBox(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Box&lt;? super Robot&gt; box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Robot n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DD14A1-0415-4483-AB90-C97AD920FE78}"/>
              </a:ext>
            </a:extLst>
          </p:cNvPr>
          <p:cNvSpPr/>
          <p:nvPr/>
        </p:nvSpPr>
        <p:spPr>
          <a:xfrm>
            <a:off x="1193531" y="4886662"/>
            <a:ext cx="9716121" cy="10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왜 이러한 형태의 오버로딩을 허용하지 않을까</a:t>
            </a:r>
            <a:r>
              <a:rPr lang="en-US" altLang="ko-KR" sz="1500" dirty="0">
                <a:latin typeface="Consolas" panose="020B0609020204030204" pitchFamily="49" charset="0"/>
              </a:rPr>
              <a:t>? </a:t>
            </a:r>
            <a:r>
              <a:rPr lang="ko-KR" altLang="en-US" sz="1500" dirty="0">
                <a:latin typeface="Consolas" panose="020B0609020204030204" pitchFamily="49" charset="0"/>
              </a:rPr>
              <a:t>이유는 </a:t>
            </a:r>
            <a:r>
              <a:rPr lang="en-US" altLang="ko-KR" sz="1500" dirty="0">
                <a:latin typeface="Consolas" panose="020B0609020204030204" pitchFamily="49" charset="0"/>
              </a:rPr>
              <a:t>Type Erasure!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컴파일 과정에서 </a:t>
            </a:r>
            <a:r>
              <a:rPr lang="en-US" altLang="ko-KR" sz="1500" dirty="0">
                <a:latin typeface="Consolas" panose="020B0609020204030204" pitchFamily="49" charset="0"/>
              </a:rPr>
              <a:t>&lt; . . . &gt; </a:t>
            </a:r>
            <a:r>
              <a:rPr lang="ko-KR" altLang="en-US" sz="1500" dirty="0">
                <a:latin typeface="Consolas" panose="020B0609020204030204" pitchFamily="49" charset="0"/>
              </a:rPr>
              <a:t>내용이 모두 지워진다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따라서 컴파일러가 이러한 형태의 메소드 오버로딩을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허용하지 않음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8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그래서 와일드 카드 선언을 갖는 메소드를 제네릭으로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EA1DCD-4786-444D-88A4-8E618AAA96A5}"/>
              </a:ext>
            </a:extLst>
          </p:cNvPr>
          <p:cNvSpPr/>
          <p:nvPr/>
        </p:nvSpPr>
        <p:spPr>
          <a:xfrm>
            <a:off x="1193530" y="1768662"/>
            <a:ext cx="8255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void outBox(Box&lt;? extends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Toy</a:t>
            </a:r>
            <a:r>
              <a:rPr lang="en-US" altLang="ko-KR" dirty="0">
                <a:latin typeface="Consolas" panose="020B0609020204030204" pitchFamily="49" charset="0"/>
              </a:rPr>
              <a:t>&gt; box) {...}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void outBox(Box&lt;? extends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Robot</a:t>
            </a:r>
            <a:r>
              <a:rPr lang="en-US" altLang="ko-KR" dirty="0">
                <a:latin typeface="Consolas" panose="020B0609020204030204" pitchFamily="49" charset="0"/>
              </a:rPr>
              <a:t>&gt; box) {...}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6CE67B-30E6-42BB-89BA-A15D41CDC0E5}"/>
              </a:ext>
            </a:extLst>
          </p:cNvPr>
          <p:cNvSpPr/>
          <p:nvPr/>
        </p:nvSpPr>
        <p:spPr>
          <a:xfrm>
            <a:off x="1193530" y="4033487"/>
            <a:ext cx="7688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static &lt;T&gt; void outBox(Box&lt;? extends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latin typeface="Consolas" panose="020B0609020204030204" pitchFamily="49" charset="0"/>
              </a:rPr>
              <a:t>&gt; box) {...}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FC510D6-A8B3-4C9C-B859-D5AFA93FA2E2}"/>
              </a:ext>
            </a:extLst>
          </p:cNvPr>
          <p:cNvSpPr/>
          <p:nvPr/>
        </p:nvSpPr>
        <p:spPr>
          <a:xfrm>
            <a:off x="4028660" y="3163957"/>
            <a:ext cx="437322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20A53-A6A7-4D4B-B3AF-C064C1143CD4}"/>
              </a:ext>
            </a:extLst>
          </p:cNvPr>
          <p:cNvSpPr/>
          <p:nvPr/>
        </p:nvSpPr>
        <p:spPr>
          <a:xfrm>
            <a:off x="4642132" y="3129410"/>
            <a:ext cx="1358064" cy="399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이것이 대안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B12560-4BA0-4986-B415-EE90CDB5012C}"/>
              </a:ext>
            </a:extLst>
          </p:cNvPr>
          <p:cNvSpPr/>
          <p:nvPr/>
        </p:nvSpPr>
        <p:spPr>
          <a:xfrm>
            <a:off x="1193530" y="4778059"/>
            <a:ext cx="9962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와일드 카드 선언을 갖는 제네릭 메소드가 등장했을 때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 설명의 흐름을 기억해야 당황하지 않는다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                             여기까지 잘 이해했다면 한 고비 </a:t>
            </a:r>
            <a:r>
              <a:rPr lang="ko-KR" altLang="en-US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넘긴거예요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☺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3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22-1. </a:t>
            </a:r>
            <a:r>
              <a:rPr lang="ko-KR" altLang="en-US" sz="4400" dirty="0">
                <a:solidFill>
                  <a:schemeClr val="tx2"/>
                </a:solidFill>
              </a:rPr>
              <a:t>제네릭의 심화 문법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인터페이스의 정의와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201823-562D-4E82-87E0-7441C2F017C1}"/>
              </a:ext>
            </a:extLst>
          </p:cNvPr>
          <p:cNvSpPr/>
          <p:nvPr/>
        </p:nvSpPr>
        <p:spPr>
          <a:xfrm>
            <a:off x="1193531" y="1365959"/>
            <a:ext cx="6339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 역시 클래스와 마찬가지로 제네릭으로 정의할 수 있다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16EC5D-E271-4596-9E8B-C5E13181EAC8}"/>
              </a:ext>
            </a:extLst>
          </p:cNvPr>
          <p:cNvSpPr/>
          <p:nvPr/>
        </p:nvSpPr>
        <p:spPr>
          <a:xfrm>
            <a:off x="1193531" y="1673736"/>
            <a:ext cx="795046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Getable&lt;T&gt;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T get();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인터페이스 </a:t>
            </a:r>
            <a:r>
              <a:rPr lang="en-US" altLang="ko-KR" sz="1400" dirty="0">
                <a:latin typeface="Consolas" panose="020B0609020204030204" pitchFamily="49" charset="0"/>
              </a:rPr>
              <a:t>Getable&lt;T&gt;</a:t>
            </a:r>
            <a:r>
              <a:rPr lang="ko-KR" altLang="en-US" sz="1400" dirty="0">
                <a:latin typeface="Consolas" panose="020B0609020204030204" pitchFamily="49" charset="0"/>
              </a:rPr>
              <a:t>를 구현하는 </a:t>
            </a:r>
            <a:r>
              <a:rPr lang="en-US" altLang="ko-KR" sz="1400" dirty="0">
                <a:latin typeface="Consolas" panose="020B0609020204030204" pitchFamily="49" charset="0"/>
              </a:rPr>
              <a:t>Box&lt;T&gt; </a:t>
            </a:r>
            <a:r>
              <a:rPr lang="ko-KR" altLang="en-US" sz="1400" dirty="0">
                <a:latin typeface="Consolas" panose="020B0609020204030204" pitchFamily="49" charset="0"/>
              </a:rPr>
              <a:t>클래스</a:t>
            </a:r>
          </a:p>
          <a:p>
            <a:r>
              <a:rPr lang="fr-FR" altLang="ko-KR" sz="1400" dirty="0">
                <a:latin typeface="Consolas" panose="020B0609020204030204" pitchFamily="49" charset="0"/>
              </a:rPr>
              <a:t>class Box&lt;T&gt; implements </a:t>
            </a:r>
            <a:r>
              <a:rPr lang="fr-FR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Getable&lt;T&gt;</a:t>
            </a:r>
            <a:r>
              <a:rPr lang="fr-FR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T ob;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set(T o) { ob = o;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T get() { return ob;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Toy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"I am a Toy";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EDCCFE-0504-4696-8696-C9325C315D26}"/>
              </a:ext>
            </a:extLst>
          </p:cNvPr>
          <p:cNvSpPr/>
          <p:nvPr/>
        </p:nvSpPr>
        <p:spPr>
          <a:xfrm>
            <a:off x="5579165" y="404361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Box&lt;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Toy</a:t>
            </a:r>
            <a:r>
              <a:rPr lang="en-US" altLang="ko-KR" sz="1400" dirty="0">
                <a:latin typeface="Consolas" panose="020B0609020204030204" pitchFamily="49" charset="0"/>
              </a:rPr>
              <a:t>&gt; box = new Box&lt;&gt;();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(new Toy());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Box&lt;T&gt;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Getable&lt;T&gt;</a:t>
            </a:r>
            <a:r>
              <a:rPr lang="ko-KR" altLang="en-US" sz="1400" dirty="0">
                <a:latin typeface="Consolas" panose="020B0609020204030204" pitchFamily="49" charset="0"/>
              </a:rPr>
              <a:t>를 구현하므로 참조 가능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Getable&lt;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Toy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latin typeface="Consolas" panose="020B0609020204030204" pitchFamily="49" charset="0"/>
              </a:rPr>
              <a:t>gt</a:t>
            </a:r>
            <a:r>
              <a:rPr lang="en-US" altLang="ko-KR" sz="1400" dirty="0">
                <a:latin typeface="Consolas" panose="020B0609020204030204" pitchFamily="49" charset="0"/>
              </a:rPr>
              <a:t> = box;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gt.get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50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22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클래스와 상속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3309B-E587-4913-8987-94DBC8D0C1BE}"/>
              </a:ext>
            </a:extLst>
          </p:cNvPr>
          <p:cNvSpPr/>
          <p:nvPr/>
        </p:nvSpPr>
        <p:spPr>
          <a:xfrm>
            <a:off x="1193531" y="1306050"/>
            <a:ext cx="5565913" cy="317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protected T ob;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T get() { return ob;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SteelBox&lt;T&gt; extends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Box&lt;T&gt;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SteelBox(T o) {    // </a:t>
            </a:r>
            <a:r>
              <a:rPr lang="ko-KR" altLang="en-US" sz="1400" dirty="0">
                <a:latin typeface="YDVYMjOStd12"/>
              </a:rPr>
              <a:t>제네릭 클래스의 생성자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BAAD1E-A210-47BA-8085-989D7389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359" y="1694336"/>
            <a:ext cx="1866900" cy="1857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C6DEC2-6DA7-4EA5-9C8A-DCF7BA6E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60" y="4092644"/>
            <a:ext cx="1866900" cy="1488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CB6380-BE60-437C-83CE-D4F3D3F6A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516" y="4118038"/>
            <a:ext cx="1802293" cy="1463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5A9DEE-8F64-4510-B232-89E8711257F5}"/>
              </a:ext>
            </a:extLst>
          </p:cNvPr>
          <p:cNvSpPr/>
          <p:nvPr/>
        </p:nvSpPr>
        <p:spPr>
          <a:xfrm>
            <a:off x="9196174" y="3126381"/>
            <a:ext cx="173603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이면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. . 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B2EF0B-16C7-419B-B107-F4276A86686A}"/>
              </a:ext>
            </a:extLst>
          </p:cNvPr>
          <p:cNvSpPr/>
          <p:nvPr/>
        </p:nvSpPr>
        <p:spPr>
          <a:xfrm>
            <a:off x="9196174" y="5722435"/>
            <a:ext cx="173603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!!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11A82-73D9-4BE8-969F-28E4C2E3CEA1}"/>
              </a:ext>
            </a:extLst>
          </p:cNvPr>
          <p:cNvSpPr/>
          <p:nvPr/>
        </p:nvSpPr>
        <p:spPr>
          <a:xfrm>
            <a:off x="1193531" y="4643759"/>
            <a:ext cx="6096000" cy="14786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Box&lt;Integer&gt; </a:t>
            </a:r>
            <a:r>
              <a:rPr lang="en-US" altLang="ko-KR" sz="1400" dirty="0" err="1">
                <a:latin typeface="Consolas" panose="020B0609020204030204" pitchFamily="49" charset="0"/>
              </a:rPr>
              <a:t>iBox</a:t>
            </a:r>
            <a:r>
              <a:rPr lang="en-US" altLang="ko-KR" sz="1400" dirty="0">
                <a:latin typeface="Consolas" panose="020B0609020204030204" pitchFamily="49" charset="0"/>
              </a:rPr>
              <a:t> = new SteelBox&lt;&gt;(7959);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↔ Box&lt;Integer&gt; </a:t>
            </a:r>
            <a:r>
              <a:rPr lang="en-US" altLang="ko-KR" sz="1400" dirty="0" err="1">
                <a:latin typeface="Consolas" panose="020B0609020204030204" pitchFamily="49" charset="0"/>
              </a:rPr>
              <a:t>iBox</a:t>
            </a:r>
            <a:r>
              <a:rPr lang="en-US" altLang="ko-KR" sz="1400" dirty="0">
                <a:latin typeface="Consolas" panose="020B0609020204030204" pitchFamily="49" charset="0"/>
              </a:rPr>
              <a:t> = new SteelBox&lt;Integer&gt;(7959);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= new SteelBox&lt;&gt;("Simple");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↔ Box&lt;String&gt;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= new SteelBox&lt;String&gt;("Simple");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A44E2-8603-4097-91F2-8D5415D0799A}"/>
              </a:ext>
            </a:extLst>
          </p:cNvPr>
          <p:cNvCxnSpPr>
            <a:cxnSpLocks/>
          </p:cNvCxnSpPr>
          <p:nvPr/>
        </p:nvCxnSpPr>
        <p:spPr>
          <a:xfrm flipV="1">
            <a:off x="8010288" y="4643760"/>
            <a:ext cx="1213228" cy="444434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닫기">
            <a:extLst>
              <a:ext uri="{FF2B5EF4-FFF2-40B4-BE49-F238E27FC236}">
                <a16:creationId xmlns:a16="http://schemas.microsoft.com/office/drawing/2014/main" id="{4921DE71-FAFF-4D10-AFBC-06F7016ED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902" y="4673255"/>
            <a:ext cx="321237" cy="3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타겟 타입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D68377-35C3-4E1F-9342-641F7F509093}"/>
              </a:ext>
            </a:extLst>
          </p:cNvPr>
          <p:cNvSpPr/>
          <p:nvPr/>
        </p:nvSpPr>
        <p:spPr>
          <a:xfrm>
            <a:off x="1193531" y="1582341"/>
            <a:ext cx="6184490" cy="345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T get() { return ob;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EmptyBoxFactory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&lt;T&gt; Box&lt;T&gt; makeBox() {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>
                <a:latin typeface="Consolas" panose="020B0609020204030204" pitchFamily="49" charset="0"/>
              </a:rPr>
              <a:t>      Box</a:t>
            </a:r>
            <a:r>
              <a:rPr lang="en-US" altLang="ko-KR" sz="1500" dirty="0">
                <a:latin typeface="Consolas" panose="020B0609020204030204" pitchFamily="49" charset="0"/>
              </a:rPr>
              <a:t>&lt;T&gt; box = new Box&lt;T&gt;(); 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box; </a:t>
            </a:r>
            <a:endParaRPr lang="ko-KR" altLang="en-US" sz="1500" dirty="0">
              <a:latin typeface="YDVYMjOStd12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C10950-7C2F-4FB2-B567-1F03F8C65078}"/>
              </a:ext>
            </a:extLst>
          </p:cNvPr>
          <p:cNvSpPr/>
          <p:nvPr/>
        </p:nvSpPr>
        <p:spPr>
          <a:xfrm>
            <a:off x="5378245" y="1582341"/>
            <a:ext cx="61844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Box&lt;Integer&gt; </a:t>
            </a:r>
            <a:r>
              <a:rPr lang="en-US" altLang="ko-KR" sz="1500" dirty="0" err="1">
                <a:latin typeface="Consolas" panose="020B0609020204030204" pitchFamily="49" charset="0"/>
              </a:rPr>
              <a:t>iBox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EmptyBoxFactory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&lt;Integer&gt;</a:t>
            </a:r>
            <a:r>
              <a:rPr lang="en-US" altLang="ko-KR" sz="1500" dirty="0">
                <a:latin typeface="Consolas" panose="020B0609020204030204" pitchFamily="49" charset="0"/>
              </a:rPr>
              <a:t>makeBox();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iBox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EmptyBoxFactory.makeBox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iBox.set</a:t>
            </a:r>
            <a:r>
              <a:rPr lang="en-US" altLang="ko-KR" sz="1500" dirty="0">
                <a:latin typeface="Consolas" panose="020B0609020204030204" pitchFamily="49" charset="0"/>
              </a:rPr>
              <a:t>(25);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iBox.get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41BCE4-16EA-41AF-A0BE-61C950B99982}"/>
              </a:ext>
            </a:extLst>
          </p:cNvPr>
          <p:cNvSpPr/>
          <p:nvPr/>
        </p:nvSpPr>
        <p:spPr>
          <a:xfrm>
            <a:off x="3314841" y="4867538"/>
            <a:ext cx="8126360" cy="129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US" altLang="ko-KR" sz="1500" dirty="0" err="1">
                <a:latin typeface="Consolas" panose="020B0609020204030204" pitchFamily="49" charset="0"/>
              </a:rPr>
              <a:t>iBox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EmptyBoxFactory.makeBox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endParaRPr lang="en-US" altLang="ko-KR" sz="1500" dirty="0"/>
          </a:p>
          <a:p>
            <a:pPr>
              <a:lnSpc>
                <a:spcPts val="2400"/>
              </a:lnSpc>
            </a:pPr>
            <a:r>
              <a:rPr lang="ko-KR" altLang="en-US" sz="1500" dirty="0"/>
              <a:t>참조변수의 형 </a:t>
            </a:r>
            <a:r>
              <a:rPr lang="en-US" altLang="ko-KR" sz="1500" dirty="0">
                <a:solidFill>
                  <a:srgbClr val="0070C0"/>
                </a:solidFill>
              </a:rPr>
              <a:t>Box&lt;Integer&gt;</a:t>
            </a:r>
            <a:r>
              <a:rPr lang="ko-KR" altLang="en-US" sz="1500" dirty="0"/>
              <a:t>를 기반으로 </a:t>
            </a:r>
            <a:r>
              <a:rPr lang="en-US" altLang="ko-KR" sz="1500" dirty="0"/>
              <a:t>makeBox </a:t>
            </a:r>
            <a:r>
              <a:rPr lang="ko-KR" altLang="en-US" sz="1500" dirty="0"/>
              <a:t>메소드의 </a:t>
            </a:r>
            <a:r>
              <a:rPr lang="en-US" altLang="ko-KR" sz="1500" dirty="0"/>
              <a:t>T</a:t>
            </a:r>
            <a:r>
              <a:rPr lang="ko-KR" altLang="en-US" sz="1500" dirty="0"/>
              <a:t>를 결정하게 된다</a:t>
            </a:r>
            <a:r>
              <a:rPr lang="en-US" altLang="ko-KR" sz="1500" dirty="0"/>
              <a:t>. </a:t>
            </a:r>
          </a:p>
          <a:p>
            <a:pPr>
              <a:lnSpc>
                <a:spcPts val="2400"/>
              </a:lnSpc>
            </a:pPr>
            <a:r>
              <a:rPr lang="ko-KR" altLang="en-US" sz="1500" dirty="0"/>
              <a:t>따라서 이를 가리켜 </a:t>
            </a:r>
            <a:r>
              <a:rPr lang="ko-KR" altLang="en-US" sz="1500" dirty="0">
                <a:solidFill>
                  <a:srgbClr val="FF0000"/>
                </a:solidFill>
              </a:rPr>
              <a:t>타겟 타입</a:t>
            </a:r>
            <a:r>
              <a:rPr lang="ko-KR" altLang="en-US" sz="1500" dirty="0"/>
              <a:t>이라 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086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와일드카드의 설명에 앞서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메소드 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 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7753C1-EAA3-49AA-A6F2-A89ED372B986}"/>
              </a:ext>
            </a:extLst>
          </p:cNvPr>
          <p:cNvSpPr/>
          <p:nvPr/>
        </p:nvSpPr>
        <p:spPr>
          <a:xfrm>
            <a:off x="1193531" y="1884144"/>
            <a:ext cx="537954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public static &lt;T&gt; void peekBox(Box&lt;T&gt;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307284-E7C0-4778-B23D-D477CB33AF30}"/>
              </a:ext>
            </a:extLst>
          </p:cNvPr>
          <p:cNvSpPr/>
          <p:nvPr/>
        </p:nvSpPr>
        <p:spPr>
          <a:xfrm>
            <a:off x="1193531" y="3703815"/>
            <a:ext cx="537954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peekBox(Box&lt;Object&gt;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9BAC23-68F3-4403-8AF5-02FF04F9DEED}"/>
              </a:ext>
            </a:extLst>
          </p:cNvPr>
          <p:cNvSpPr/>
          <p:nvPr/>
        </p:nvSpPr>
        <p:spPr>
          <a:xfrm>
            <a:off x="3354597" y="1580975"/>
            <a:ext cx="7538689" cy="37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, Box&lt;String&gt;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인스턴스를 인자로 전달 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5D98-85B1-41A2-A168-0E6DC88318B0}"/>
              </a:ext>
            </a:extLst>
          </p:cNvPr>
          <p:cNvSpPr/>
          <p:nvPr/>
        </p:nvSpPr>
        <p:spPr>
          <a:xfrm>
            <a:off x="3354597" y="3361855"/>
            <a:ext cx="8837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, Box&lt;String&gt;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인스턴스를 인자로 전달 가능할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것 같지만 불가능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6B45B-C4B0-4980-93A9-27AC7AE6DED3}"/>
              </a:ext>
            </a:extLst>
          </p:cNvPr>
          <p:cNvSpPr/>
          <p:nvPr/>
        </p:nvSpPr>
        <p:spPr>
          <a:xfrm>
            <a:off x="3354597" y="4779366"/>
            <a:ext cx="833382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"Box&lt;Object&gt;</a:t>
            </a:r>
            <a:r>
              <a:rPr lang="ko-KR" altLang="en-US" sz="1500" dirty="0">
                <a:latin typeface="Consolas" panose="020B0609020204030204" pitchFamily="49" charset="0"/>
              </a:rPr>
              <a:t>와 </a:t>
            </a:r>
            <a:r>
              <a:rPr lang="en-US" altLang="ko-KR" sz="1500" dirty="0">
                <a:latin typeface="Consolas" panose="020B0609020204030204" pitchFamily="49" charset="0"/>
              </a:rPr>
              <a:t>Box&lt;String&gt;</a:t>
            </a:r>
            <a:r>
              <a:rPr lang="ko-KR" altLang="en-US" sz="1500" dirty="0">
                <a:latin typeface="Consolas" panose="020B0609020204030204" pitchFamily="49" charset="0"/>
              </a:rPr>
              <a:t>은 상속 관계를 형성하지 않는다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"Box&lt;Object&gt;</a:t>
            </a:r>
            <a:r>
              <a:rPr lang="ko-KR" altLang="en-US" sz="1500" dirty="0">
                <a:latin typeface="Consolas" panose="020B0609020204030204" pitchFamily="49" charset="0"/>
              </a:rPr>
              <a:t>와 </a:t>
            </a:r>
            <a:r>
              <a:rPr lang="en-US" altLang="ko-KR" sz="1500" dirty="0">
                <a:latin typeface="Consolas" panose="020B0609020204030204" pitchFamily="49" charset="0"/>
              </a:rPr>
              <a:t>Box&lt;Integer&gt;</a:t>
            </a:r>
            <a:r>
              <a:rPr lang="ko-KR" altLang="en-US" sz="1500" dirty="0">
                <a:latin typeface="Consolas" panose="020B0609020204030204" pitchFamily="49" charset="0"/>
              </a:rPr>
              <a:t>은 상속 관계를 형성하지 않는다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그러나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와일드카드를 사용하면 일반 메소드도 이 두 인스턴스를 인자로 받을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4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와일드카드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68E15-73DA-4287-9711-7FBDD223D7C3}"/>
              </a:ext>
            </a:extLst>
          </p:cNvPr>
          <p:cNvSpPr/>
          <p:nvPr/>
        </p:nvSpPr>
        <p:spPr>
          <a:xfrm>
            <a:off x="1193531" y="2278222"/>
            <a:ext cx="6096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C9180D-664F-494B-8355-D9379A31F3E1}"/>
              </a:ext>
            </a:extLst>
          </p:cNvPr>
          <p:cNvSpPr/>
          <p:nvPr/>
        </p:nvSpPr>
        <p:spPr>
          <a:xfrm>
            <a:off x="3288336" y="1907158"/>
            <a:ext cx="7538689" cy="37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, Box&lt;String&gt;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인스턴스를 인자로 전달 가능</a:t>
            </a:r>
          </a:p>
        </p:txBody>
      </p:sp>
    </p:spTree>
    <p:extLst>
      <p:ext uri="{BB962C8B-B14F-4D97-AF65-F5344CB8AC3E}">
        <p14:creationId xmlns:p14="http://schemas.microsoft.com/office/powerpoint/2010/main" val="54778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기능적으로는 두 메소드 완전 동일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3D4E74-D5A9-4DBB-A44E-7B307CD075F8}"/>
              </a:ext>
            </a:extLst>
          </p:cNvPr>
          <p:cNvSpPr/>
          <p:nvPr/>
        </p:nvSpPr>
        <p:spPr>
          <a:xfrm>
            <a:off x="1193531" y="1730202"/>
            <a:ext cx="6096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public static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500" dirty="0">
                <a:latin typeface="Consolas" panose="020B0609020204030204" pitchFamily="49" charset="0"/>
              </a:rPr>
              <a:t> void peekBox(Box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500" dirty="0">
                <a:latin typeface="Consolas" panose="020B0609020204030204" pitchFamily="49" charset="0"/>
              </a:rPr>
              <a:t>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 // </a:t>
            </a:r>
            <a:r>
              <a:rPr lang="ko-KR" altLang="en-US" sz="1500" dirty="0">
                <a:latin typeface="Consolas" panose="020B0609020204030204" pitchFamily="49" charset="0"/>
              </a:rPr>
              <a:t>제네릭 메소드의 정의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 // </a:t>
            </a:r>
            <a:r>
              <a:rPr lang="ko-KR" altLang="en-US" sz="1500" dirty="0">
                <a:latin typeface="Consolas" panose="020B0609020204030204" pitchFamily="49" charset="0"/>
              </a:rPr>
              <a:t>와일드카드 기반 메소드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3C6FC6-C7A7-4C51-8BE5-8CEAE3FDFA0E}"/>
              </a:ext>
            </a:extLst>
          </p:cNvPr>
          <p:cNvSpPr/>
          <p:nvPr/>
        </p:nvSpPr>
        <p:spPr>
          <a:xfrm>
            <a:off x="1193531" y="4686526"/>
            <a:ext cx="8891373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그러나 와일드카드 기반 메소드 정의가 더 간결하므로 우선시 해야 한다고 권고하고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메소드의 정의가 복잡해질수록 와일드카드 기반 메소드 정의가 더 간결해 보인다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4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와일드 카드의 상한과 하한의 제한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Bounded Wildcards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6070D5-B800-4CA7-A462-543A291EDE10}"/>
              </a:ext>
            </a:extLst>
          </p:cNvPr>
          <p:cNvSpPr/>
          <p:nvPr/>
        </p:nvSpPr>
        <p:spPr>
          <a:xfrm>
            <a:off x="1193531" y="2433657"/>
            <a:ext cx="9673252" cy="1761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기본적인 문법적 이해는 어렵지 않다</a:t>
            </a: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그러나 목적과 이유에 대한 이해에서 어렵게 느껴질 수 있다</a:t>
            </a: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일단 이해하자</a:t>
            </a: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그리고 이해한 후에는 암기할 정도로 숙달이 되어야 한다</a:t>
            </a:r>
            <a:r>
              <a:rPr lang="en-US" altLang="ko-KR" sz="19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9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7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상한 제한된 와일드카드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(Upper-Bounded Wildcards)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A1DB03-675B-4173-8D55-4F8DEE4AAF5F}"/>
              </a:ext>
            </a:extLst>
          </p:cNvPr>
          <p:cNvSpPr/>
          <p:nvPr/>
        </p:nvSpPr>
        <p:spPr>
          <a:xfrm>
            <a:off x="1193531" y="3610714"/>
            <a:ext cx="818900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? extends Number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7C5F3C-0E48-43D3-A809-3BF1EA7FA885}"/>
              </a:ext>
            </a:extLst>
          </p:cNvPr>
          <p:cNvSpPr/>
          <p:nvPr/>
        </p:nvSpPr>
        <p:spPr>
          <a:xfrm>
            <a:off x="1193531" y="1891437"/>
            <a:ext cx="818900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peekBox(Box&lt;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500" dirty="0">
                <a:latin typeface="Consolas" panose="020B0609020204030204" pitchFamily="49" charset="0"/>
              </a:rPr>
              <a:t>&gt; box)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A19FFB-C564-43F2-98E3-5DE3FE0EDCF1}"/>
              </a:ext>
            </a:extLst>
          </p:cNvPr>
          <p:cNvSpPr/>
          <p:nvPr/>
        </p:nvSpPr>
        <p:spPr>
          <a:xfrm>
            <a:off x="2055585" y="4583825"/>
            <a:ext cx="824285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box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Box&lt;T&gt;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참조 값을 전달받는 매개변수이다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단 전달되는 인스턴스의 </a:t>
            </a:r>
            <a:r>
              <a:rPr lang="en-US" altLang="ko-KR" sz="1500" dirty="0"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Number </a:t>
            </a:r>
            <a:r>
              <a:rPr lang="ko-KR" altLang="en-US" sz="1500" dirty="0">
                <a:latin typeface="Consolas" panose="020B0609020204030204" pitchFamily="49" charset="0"/>
              </a:rPr>
              <a:t>또는 이를 상속하는 하위 클래스이어야 함</a:t>
            </a: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9064</TotalTime>
  <Words>2065</Words>
  <Application>Microsoft Office PowerPoint</Application>
  <PresentationFormat>와이드스크린</PresentationFormat>
  <Paragraphs>274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22-1. 제네릭의 심화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2058</cp:revision>
  <dcterms:created xsi:type="dcterms:W3CDTF">2017-07-09T08:11:09Z</dcterms:created>
  <dcterms:modified xsi:type="dcterms:W3CDTF">2017-09-07T06:16:34Z</dcterms:modified>
</cp:coreProperties>
</file>