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580" r:id="rId5"/>
    <p:sldId id="575" r:id="rId6"/>
    <p:sldId id="549" r:id="rId7"/>
    <p:sldId id="563" r:id="rId8"/>
    <p:sldId id="576" r:id="rId9"/>
    <p:sldId id="581" r:id="rId10"/>
    <p:sldId id="577" r:id="rId11"/>
    <p:sldId id="565" r:id="rId12"/>
    <p:sldId id="567" r:id="rId13"/>
    <p:sldId id="582" r:id="rId14"/>
    <p:sldId id="578" r:id="rId15"/>
    <p:sldId id="568" r:id="rId16"/>
    <p:sldId id="583" r:id="rId17"/>
    <p:sldId id="579" r:id="rId18"/>
    <p:sldId id="569" r:id="rId19"/>
    <p:sldId id="584" r:id="rId20"/>
    <p:sldId id="5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25.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열거형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,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가변 인자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 </a:t>
            </a:r>
          </a:p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			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그리고 어노테이션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dirty="0"/>
              <a:t>열거형 값의 정체</a:t>
            </a:r>
            <a:r>
              <a:rPr lang="en-US" altLang="ko-KR" sz="3500" dirty="0"/>
              <a:t>: </a:t>
            </a:r>
            <a:r>
              <a:rPr lang="ko-KR" altLang="en-US" sz="3500" dirty="0"/>
              <a:t>열거형 값이 인스턴스라는 증거</a:t>
            </a:r>
            <a:r>
              <a:rPr lang="en-US" altLang="ko-KR" sz="3500" dirty="0"/>
              <a:t>2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D19438-FC36-4D12-A063-25077F63FC7D}"/>
              </a:ext>
            </a:extLst>
          </p:cNvPr>
          <p:cNvSpPr/>
          <p:nvPr/>
        </p:nvSpPr>
        <p:spPr>
          <a:xfrm>
            <a:off x="1193530" y="1654579"/>
            <a:ext cx="867933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atin typeface="Consolas" panose="020B0609020204030204" pitchFamily="49" charset="0"/>
              </a:rPr>
              <a:t>enum</a:t>
            </a:r>
            <a:r>
              <a:rPr lang="en-US" altLang="ko-KR" sz="1500" dirty="0">
                <a:latin typeface="Consolas" panose="020B0609020204030204" pitchFamily="49" charset="0"/>
              </a:rPr>
              <a:t> Person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MAN, WOMAN;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500" dirty="0">
                <a:latin typeface="Consolas" panose="020B0609020204030204" pitchFamily="49" charset="0"/>
              </a:rPr>
              <a:t> Person()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System.out.println("Person constructor called");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String toString() { return "I am a dog person";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EnumConstructor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Person.WOMAN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B096E6-2B69-4470-BAC1-7389094DA519}"/>
              </a:ext>
            </a:extLst>
          </p:cNvPr>
          <p:cNvSpPr/>
          <p:nvPr/>
        </p:nvSpPr>
        <p:spPr>
          <a:xfrm>
            <a:off x="3551582" y="1640510"/>
            <a:ext cx="7991061" cy="63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열거형의 정의에도 생성자가 없으면 디폴트 생성자가 삽입된다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다만 이 생성자는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으로 선언이 되어 직접 인스턴스를 생성하는 것이 불가능하다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9F7F25-C5D1-435E-A556-C500B61E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456" y="4291219"/>
            <a:ext cx="3543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열거형 값의 정체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C664EF-94E5-4F19-B9CC-11D81F7A290C}"/>
              </a:ext>
            </a:extLst>
          </p:cNvPr>
          <p:cNvSpPr/>
          <p:nvPr/>
        </p:nvSpPr>
        <p:spPr>
          <a:xfrm>
            <a:off x="1193530" y="1654579"/>
            <a:ext cx="86793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MAN, WOMAN;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E17EE9-5F83-4B86-AA96-3EEFB305D144}"/>
              </a:ext>
            </a:extLst>
          </p:cNvPr>
          <p:cNvSpPr/>
          <p:nvPr/>
        </p:nvSpPr>
        <p:spPr>
          <a:xfrm>
            <a:off x="1193530" y="37081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final Person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dirty="0">
                <a:latin typeface="Consolas" panose="020B0609020204030204" pitchFamily="49" charset="0"/>
              </a:rPr>
              <a:t> = new Person();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final Person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WOMAN</a:t>
            </a:r>
            <a:r>
              <a:rPr lang="en-US" altLang="ko-KR" dirty="0">
                <a:latin typeface="Consolas" panose="020B0609020204030204" pitchFamily="49" charset="0"/>
              </a:rPr>
              <a:t> = new Person();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6F51B9-3AA6-45AC-9EEF-BF065D9F2A1F}"/>
              </a:ext>
            </a:extLst>
          </p:cNvPr>
          <p:cNvSpPr/>
          <p:nvPr/>
        </p:nvSpPr>
        <p:spPr>
          <a:xfrm>
            <a:off x="1193530" y="5017903"/>
            <a:ext cx="654574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열거형 값의 실체를 설명하는 문장 실제로 이렇게 컴파일이 되지는 않음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4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열거형 생성자에 인자 전달하기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FB2EB6-8921-412F-989B-58F49CC45E10}"/>
              </a:ext>
            </a:extLst>
          </p:cNvPr>
          <p:cNvSpPr/>
          <p:nvPr/>
        </p:nvSpPr>
        <p:spPr>
          <a:xfrm>
            <a:off x="1193531" y="1526740"/>
            <a:ext cx="7248104" cy="469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 err="1">
                <a:latin typeface="Consolas" panose="020B0609020204030204" pitchFamily="49" charset="0"/>
              </a:rPr>
              <a:t>enum</a:t>
            </a:r>
            <a:r>
              <a:rPr lang="en-US" altLang="ko-KR" sz="1400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MAN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(29)</a:t>
            </a:r>
            <a:r>
              <a:rPr lang="en-US" altLang="ko-KR" sz="1400" dirty="0">
                <a:latin typeface="Consolas" panose="020B0609020204030204" pitchFamily="49" charset="0"/>
              </a:rPr>
              <a:t>, WOMAN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(25)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age;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private Person(int age)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= age;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"I am " + age + " years old";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EnumParamConstructor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Person.WOMAN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514BAF-45D4-44C7-B28A-71850D68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47" y="1526740"/>
            <a:ext cx="35909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2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25-2.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400" dirty="0">
                <a:solidFill>
                  <a:schemeClr val="tx2"/>
                </a:solidFill>
              </a:rPr>
              <a:t>매개변수의 가변 인자 선언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3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매개변수의 가변 인자 선언과 호출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4B1E5-0CD3-46A6-BF9E-E1F75478D97D}"/>
              </a:ext>
            </a:extLst>
          </p:cNvPr>
          <p:cNvSpPr/>
          <p:nvPr/>
        </p:nvSpPr>
        <p:spPr>
          <a:xfrm>
            <a:off x="1193530" y="1651986"/>
            <a:ext cx="6254191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Varargs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String...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vargs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System.out.println("LEN: " + </a:t>
            </a:r>
            <a:r>
              <a:rPr lang="en-US" altLang="ko-KR" sz="1500" dirty="0" err="1">
                <a:latin typeface="Consolas" panose="020B0609020204030204" pitchFamily="49" charset="0"/>
              </a:rPr>
              <a:t>vargs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for(String s :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vargs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System.out.print(s + '\t');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("Box", "Toy");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("Box", "Toy", "Apple");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C3E3B-99BD-45E0-BF68-AE408D1A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721" y="4129709"/>
            <a:ext cx="2781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인자 선언에 대한 컴파일러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E50DE7-009E-423B-B584-0FCF4C7BF4A0}"/>
              </a:ext>
            </a:extLst>
          </p:cNvPr>
          <p:cNvSpPr/>
          <p:nvPr/>
        </p:nvSpPr>
        <p:spPr>
          <a:xfrm>
            <a:off x="1193531" y="1575994"/>
            <a:ext cx="6096000" cy="20672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String...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vargs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"Box"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"Box", "Toy"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"Box", "Toy", "Apple"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C0D241-17B2-4E21-B4E5-7E16C7F6BA53}"/>
              </a:ext>
            </a:extLst>
          </p:cNvPr>
          <p:cNvSpPr/>
          <p:nvPr/>
        </p:nvSpPr>
        <p:spPr>
          <a:xfrm>
            <a:off x="5672764" y="3816678"/>
            <a:ext cx="6096000" cy="20672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vargs</a:t>
            </a:r>
            <a:r>
              <a:rPr lang="en-US" altLang="ko-KR" sz="1500" dirty="0">
                <a:latin typeface="Consolas" panose="020B0609020204030204" pitchFamily="49" charset="0"/>
              </a:rPr>
              <a:t>) {...}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new String[]{"Box"}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new String[]{"Box", "Toy"}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showAll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new String[]{"Box", "Toy", "Apple"}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45420D-4764-4F47-A1A4-9D04CD6254B0}"/>
              </a:ext>
            </a:extLst>
          </p:cNvPr>
          <p:cNvSpPr/>
          <p:nvPr/>
        </p:nvSpPr>
        <p:spPr>
          <a:xfrm>
            <a:off x="5672764" y="1890812"/>
            <a:ext cx="5602185" cy="348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vargs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를 배열의 참조변수로 간주하고 코드를 작성하면 된다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화살표: 굽음 5">
            <a:extLst>
              <a:ext uri="{FF2B5EF4-FFF2-40B4-BE49-F238E27FC236}">
                <a16:creationId xmlns:a16="http://schemas.microsoft.com/office/drawing/2014/main" id="{58D60E11-8457-4CCD-BD5E-AB88655E2B85}"/>
              </a:ext>
            </a:extLst>
          </p:cNvPr>
          <p:cNvSpPr/>
          <p:nvPr/>
        </p:nvSpPr>
        <p:spPr>
          <a:xfrm flipV="1">
            <a:off x="2556760" y="3990462"/>
            <a:ext cx="768627" cy="79513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237DE6-AF46-4342-BFDF-C8BB03188DC2}"/>
              </a:ext>
            </a:extLst>
          </p:cNvPr>
          <p:cNvSpPr/>
          <p:nvPr/>
        </p:nvSpPr>
        <p:spPr>
          <a:xfrm>
            <a:off x="524295" y="4913611"/>
            <a:ext cx="5602185" cy="348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컴파일러가 다음과 같이 배열 기반 코드로 수정을 한다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1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25-3. </a:t>
            </a:r>
            <a:r>
              <a:rPr lang="ko-KR" altLang="en-US" sz="4400" dirty="0">
                <a:solidFill>
                  <a:schemeClr val="tx2"/>
                </a:solidFill>
              </a:rPr>
              <a:t>어노테이션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어노테이션의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설명 범위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5A5C41-D136-4529-81C4-FBF2C4457E5D}"/>
              </a:ext>
            </a:extLst>
          </p:cNvPr>
          <p:cNvSpPr/>
          <p:nvPr/>
        </p:nvSpPr>
        <p:spPr>
          <a:xfrm>
            <a:off x="1339304" y="1655370"/>
            <a:ext cx="6096000" cy="16764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@Deprecated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@SuppressWarnings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719ECF-2EE3-4792-9804-2F63A35224BC}"/>
              </a:ext>
            </a:extLst>
          </p:cNvPr>
          <p:cNvSpPr/>
          <p:nvPr/>
        </p:nvSpPr>
        <p:spPr>
          <a:xfrm>
            <a:off x="1339304" y="3928766"/>
            <a:ext cx="8931966" cy="158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어노테이션 관련 문서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JSR 175 "A Metadata Facility for the Java Programming Language."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JSR 250 "Common Annotations for the Java Platform"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8237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@Override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988F6E-46E5-40E2-963C-36DDC64D9122}"/>
              </a:ext>
            </a:extLst>
          </p:cNvPr>
          <p:cNvSpPr/>
          <p:nvPr/>
        </p:nvSpPr>
        <p:spPr>
          <a:xfrm>
            <a:off x="1193531" y="1931578"/>
            <a:ext cx="845405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Viewable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void showIt(String str)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Viewer implements Viewable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void showIt(String str)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System.out.println(str);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0895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@Deprecated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72C942-C671-4EFD-92B8-E172A0639C84}"/>
              </a:ext>
            </a:extLst>
          </p:cNvPr>
          <p:cNvSpPr/>
          <p:nvPr/>
        </p:nvSpPr>
        <p:spPr>
          <a:xfrm>
            <a:off x="1193531" y="1546475"/>
            <a:ext cx="7950469" cy="4691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Viewable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@Deprecated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void showIt(String str);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// Deprecated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된 메소드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brShowIt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Viewer implements Viewable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System.out.println(str);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컴파일러 경고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brShowIt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System.out.println('[' + str </a:t>
            </a:r>
            <a:r>
              <a:rPr lang="en-US" altLang="ko-KR" sz="1400">
                <a:latin typeface="Consolas" panose="020B0609020204030204" pitchFamily="49" charset="0"/>
              </a:rPr>
              <a:t>+ ']');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1E9410-004F-4E34-A78E-0608D7912DD0}"/>
              </a:ext>
            </a:extLst>
          </p:cNvPr>
          <p:cNvSpPr/>
          <p:nvPr/>
        </p:nvSpPr>
        <p:spPr>
          <a:xfrm>
            <a:off x="5658678" y="2946858"/>
            <a:ext cx="6347791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Viewable view = new Viewer();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view.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showIt</a:t>
            </a:r>
            <a:r>
              <a:rPr lang="en-US" altLang="ko-KR" sz="1400" dirty="0">
                <a:latin typeface="Consolas" panose="020B0609020204030204" pitchFamily="49" charset="0"/>
              </a:rPr>
              <a:t>("Hello Annotations");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컴파일러 경고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6537E6-08EE-45A9-B276-1335D337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678" y="4484823"/>
            <a:ext cx="5695950" cy="121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B286F3-20FC-4DCF-9EBE-3256F41A81AA}"/>
              </a:ext>
            </a:extLst>
          </p:cNvPr>
          <p:cNvSpPr/>
          <p:nvPr/>
        </p:nvSpPr>
        <p:spPr>
          <a:xfrm>
            <a:off x="5099436" y="2361636"/>
            <a:ext cx="6096000" cy="5386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>
                <a:solidFill>
                  <a:srgbClr val="0070C0"/>
                </a:solidFill>
                <a:latin typeface="YDVYMjOStd125"/>
              </a:rPr>
              <a:t>문제의 발생 소지가 있거나 개선된 기능의 다른 것으로 대체되어서 더 이상 필요 없게 되었음을 뜻 함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25-1. </a:t>
            </a:r>
            <a:r>
              <a:rPr lang="ko-KR" altLang="en-US" sz="4400" dirty="0">
                <a:solidFill>
                  <a:schemeClr val="tx2"/>
                </a:solidFill>
              </a:rPr>
              <a:t>열거형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dirty="0"/>
              <a:t>@SuppressWarnings</a:t>
            </a:r>
            <a:endParaRPr lang="ko-KR" altLang="en-US" sz="36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AD1C46-E108-4D45-A3AA-AE4BB008840E}"/>
              </a:ext>
            </a:extLst>
          </p:cNvPr>
          <p:cNvSpPr/>
          <p:nvPr/>
        </p:nvSpPr>
        <p:spPr>
          <a:xfrm>
            <a:off x="1193531" y="1366924"/>
            <a:ext cx="914316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Viewable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@Deprecated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showIt(String str);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brShowIt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Viewer implements Viewable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@SuppressWarnings("deprecation")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 { System.out.println(str);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brShowIt</a:t>
            </a:r>
            <a:r>
              <a:rPr lang="en-US" altLang="ko-KR" sz="1400" dirty="0">
                <a:latin typeface="Consolas" panose="020B0609020204030204" pitchFamily="49" charset="0"/>
              </a:rPr>
              <a:t>(String str) { System.out.println('[' + str + ']');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AtSuppressWarnings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@SuppressWarnings("deprecation")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Viewable view = new Viewer();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showIt</a:t>
            </a:r>
            <a:r>
              <a:rPr lang="en-US" altLang="ko-KR" sz="1400" dirty="0">
                <a:latin typeface="Consolas" panose="020B0609020204030204" pitchFamily="49" charset="0"/>
              </a:rPr>
              <a:t>("Hello Annotations");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view.brShowIt</a:t>
            </a:r>
            <a:r>
              <a:rPr lang="en-US" altLang="ko-KR" sz="1400" dirty="0">
                <a:latin typeface="Consolas" panose="020B0609020204030204" pitchFamily="49" charset="0"/>
              </a:rPr>
              <a:t>("Hello Annotations");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D58E4C-71FC-44D2-B99C-415EC3BE37DB}"/>
              </a:ext>
            </a:extLst>
          </p:cNvPr>
          <p:cNvSpPr/>
          <p:nvPr/>
        </p:nvSpPr>
        <p:spPr>
          <a:xfrm>
            <a:off x="4145280" y="2891723"/>
            <a:ext cx="6096000" cy="3078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</a:rPr>
              <a:t>deprecation </a:t>
            </a:r>
            <a:r>
              <a:rPr lang="ko-KR" altLang="en-US" sz="1300" dirty="0">
                <a:solidFill>
                  <a:srgbClr val="0070C0"/>
                </a:solidFill>
              </a:rPr>
              <a:t>관련 경고 메시지를 생략하라는 의미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653F5F-B10B-4FE6-AF79-3321BE55EE29}"/>
              </a:ext>
            </a:extLst>
          </p:cNvPr>
          <p:cNvSpPr/>
          <p:nvPr/>
        </p:nvSpPr>
        <p:spPr>
          <a:xfrm>
            <a:off x="4145280" y="4563576"/>
            <a:ext cx="6096000" cy="3078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solidFill>
                  <a:srgbClr val="0070C0"/>
                </a:solidFill>
              </a:rPr>
              <a:t>deprecation </a:t>
            </a:r>
            <a:r>
              <a:rPr lang="ko-KR" altLang="en-US" sz="1300" dirty="0">
                <a:solidFill>
                  <a:srgbClr val="0070C0"/>
                </a:solidFill>
              </a:rPr>
              <a:t>관련 경고 메시지를 생략하라는 의미</a:t>
            </a:r>
          </a:p>
        </p:txBody>
      </p:sp>
    </p:spTree>
    <p:extLst>
      <p:ext uri="{BB962C8B-B14F-4D97-AF65-F5344CB8AC3E}">
        <p14:creationId xmlns:p14="http://schemas.microsoft.com/office/powerpoint/2010/main" val="190979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25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기반 상수의 정의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이전의 방식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C68831-2BE4-4682-87F0-E3D33C1185AF}"/>
              </a:ext>
            </a:extLst>
          </p:cNvPr>
          <p:cNvSpPr/>
          <p:nvPr/>
        </p:nvSpPr>
        <p:spPr>
          <a:xfrm>
            <a:off x="1193531" y="1569879"/>
            <a:ext cx="8639582" cy="187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Scale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DO = 0; int RE = 1; int MI = 2; int FA = 3;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SO = 4; int RA = 5; int TI = 6;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5182C5-32BC-4700-AF6B-E69E46651B37}"/>
              </a:ext>
            </a:extLst>
          </p:cNvPr>
          <p:cNvSpPr/>
          <p:nvPr/>
        </p:nvSpPr>
        <p:spPr>
          <a:xfrm>
            <a:off x="1193531" y="4081136"/>
            <a:ext cx="8082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 내에 선언된 변수는 </a:t>
            </a: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public, static, final</a:t>
            </a:r>
            <a:r>
              <a:rPr lang="ko-KR" alt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이 선언된 것으로 간주</a:t>
            </a: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방식의 문제점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4EAEAB-A1AA-4FC3-BB8D-9B530742C3DD}"/>
              </a:ext>
            </a:extLst>
          </p:cNvPr>
          <p:cNvSpPr/>
          <p:nvPr/>
        </p:nvSpPr>
        <p:spPr>
          <a:xfrm>
            <a:off x="1193531" y="1757880"/>
            <a:ext cx="3196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interface Animal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DOG = 1;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CAT = 2;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interface Person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MAN = 1;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WOMAN = 2;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85F763-6D5F-494D-BE0F-3502F67F0847}"/>
              </a:ext>
            </a:extLst>
          </p:cNvPr>
          <p:cNvSpPr/>
          <p:nvPr/>
        </p:nvSpPr>
        <p:spPr>
          <a:xfrm>
            <a:off x="4539705" y="1757880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NonSafeConst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who(</a:t>
            </a:r>
            <a:r>
              <a:rPr lang="en-US" altLang="ko-KR" sz="14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400" dirty="0">
                <a:latin typeface="Consolas" panose="020B0609020204030204" pitchFamily="49" charset="0"/>
              </a:rPr>
              <a:t>);    // </a:t>
            </a:r>
            <a:r>
              <a:rPr lang="ko-KR" altLang="en-US" sz="1400" dirty="0">
                <a:latin typeface="YDVYMjOStd12"/>
              </a:rPr>
              <a:t>정상적인 메소드 호출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who(</a:t>
            </a:r>
            <a:r>
              <a:rPr lang="en-US" altLang="ko-KR" sz="1400" dirty="0" err="1">
                <a:latin typeface="Consolas" panose="020B0609020204030204" pitchFamily="49" charset="0"/>
              </a:rPr>
              <a:t>Animal.DOG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YDVYMjOStd12"/>
              </a:rPr>
              <a:t>비정상적 메소드 호출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who(int man)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switch(man)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System.out.println("</a:t>
            </a:r>
            <a:r>
              <a:rPr lang="ko-KR" altLang="en-US" sz="1400" dirty="0">
                <a:latin typeface="YDVYMjOStd12"/>
              </a:rPr>
              <a:t>남성 손님입니다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Person.WOMAN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System.out.println("</a:t>
            </a:r>
            <a:r>
              <a:rPr lang="ko-KR" altLang="en-US" sz="1400" dirty="0">
                <a:latin typeface="YDVYMjOStd12"/>
              </a:rPr>
              <a:t>여성 손님입니다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585A19-EC9C-4921-BC6D-6984073D4C4F}"/>
              </a:ext>
            </a:extLst>
          </p:cNvPr>
          <p:cNvSpPr/>
          <p:nvPr/>
        </p:nvSpPr>
        <p:spPr>
          <a:xfrm>
            <a:off x="7104909" y="2496543"/>
            <a:ext cx="45967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및 실행 과정에서 발견되지 않는 오류</a:t>
            </a:r>
            <a:endParaRPr lang="fr-FR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자료형의 부여를 돕는 열거형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B82016-7DB2-4477-AAFA-52BEBB706908}"/>
              </a:ext>
            </a:extLst>
          </p:cNvPr>
          <p:cNvSpPr/>
          <p:nvPr/>
        </p:nvSpPr>
        <p:spPr>
          <a:xfrm>
            <a:off x="1193531" y="161561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enum</a:t>
            </a:r>
            <a:r>
              <a:rPr lang="en-US" altLang="ko-KR" sz="1600" dirty="0">
                <a:latin typeface="Consolas" panose="020B0609020204030204" pitchFamily="49" charset="0"/>
              </a:rPr>
              <a:t> Scale {     // </a:t>
            </a:r>
            <a:r>
              <a:rPr lang="ko-KR" altLang="en-US" sz="1600" dirty="0">
                <a:latin typeface="YDVYMjOStd12"/>
              </a:rPr>
              <a:t>열거 자료형 </a:t>
            </a:r>
            <a:r>
              <a:rPr lang="en-US" altLang="ko-KR" sz="1600" dirty="0">
                <a:latin typeface="Consolas" panose="020B0609020204030204" pitchFamily="49" charset="0"/>
              </a:rPr>
              <a:t>Scale</a:t>
            </a:r>
            <a:r>
              <a:rPr lang="ko-KR" altLang="en-US" sz="1600" dirty="0">
                <a:latin typeface="YDVYMjOStd12"/>
              </a:rPr>
              <a:t>의 정의</a:t>
            </a:r>
          </a:p>
          <a:p>
            <a:pPr>
              <a:lnSpc>
                <a:spcPct val="200000"/>
              </a:lnSpc>
            </a:pPr>
            <a:r>
              <a:rPr lang="it-IT" altLang="ko-KR" sz="1600" dirty="0">
                <a:latin typeface="Consolas" panose="020B0609020204030204" pitchFamily="49" charset="0"/>
              </a:rPr>
              <a:t>  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DO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RE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MI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FA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SO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RA</a:t>
            </a:r>
            <a:r>
              <a:rPr lang="it-IT" altLang="ko-KR" sz="1600" dirty="0">
                <a:latin typeface="Consolas" panose="020B0609020204030204" pitchFamily="49" charset="0"/>
              </a:rPr>
              <a:t>, </a:t>
            </a:r>
            <a:r>
              <a:rPr lang="it-IT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TI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1A8145-EB4F-4783-B2CF-5F34DAE269E6}"/>
              </a:ext>
            </a:extLst>
          </p:cNvPr>
          <p:cNvSpPr/>
          <p:nvPr/>
        </p:nvSpPr>
        <p:spPr>
          <a:xfrm>
            <a:off x="1736035" y="276768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열거형 값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 (Enumerated Values)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938CA2-27BE-4CB4-92A6-9D113580E321}"/>
              </a:ext>
            </a:extLst>
          </p:cNvPr>
          <p:cNvSpPr/>
          <p:nvPr/>
        </p:nvSpPr>
        <p:spPr>
          <a:xfrm>
            <a:off x="6281531" y="1615614"/>
            <a:ext cx="475753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it-IT" altLang="ko-KR" sz="1400" dirty="0">
                <a:latin typeface="Consolas" panose="020B0609020204030204" pitchFamily="49" charset="0"/>
              </a:rPr>
              <a:t>   </a:t>
            </a:r>
            <a:r>
              <a:rPr lang="it-IT" altLang="ko-KR" sz="1400" dirty="0">
                <a:solidFill>
                  <a:srgbClr val="507FCC"/>
                </a:solidFill>
                <a:latin typeface="Consolas" panose="020B0609020204030204" pitchFamily="49" charset="0"/>
              </a:rPr>
              <a:t>Scale sc </a:t>
            </a:r>
            <a:r>
              <a:rPr lang="it-IT" altLang="ko-KR" sz="1400" dirty="0">
                <a:latin typeface="Consolas" panose="020B0609020204030204" pitchFamily="49" charset="0"/>
              </a:rPr>
              <a:t>= Scale.DO;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switch(</a:t>
            </a:r>
            <a:r>
              <a:rPr lang="en-US" altLang="ko-KR" sz="1400" dirty="0" err="1">
                <a:solidFill>
                  <a:srgbClr val="507FCC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DO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도</a:t>
            </a:r>
            <a:r>
              <a:rPr lang="en-US" altLang="ko-KR" sz="1400" dirty="0">
                <a:latin typeface="Consolas" panose="020B0609020204030204" pitchFamily="49" charset="0"/>
              </a:rPr>
              <a:t>~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RE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레</a:t>
            </a:r>
            <a:r>
              <a:rPr lang="en-US" altLang="ko-KR" sz="1400" dirty="0">
                <a:latin typeface="Consolas" panose="020B0609020204030204" pitchFamily="49" charset="0"/>
              </a:rPr>
              <a:t>~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MI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미</a:t>
            </a:r>
            <a:r>
              <a:rPr lang="en-US" altLang="ko-KR" sz="1400" dirty="0">
                <a:latin typeface="Consolas" panose="020B0609020204030204" pitchFamily="49" charset="0"/>
              </a:rPr>
              <a:t>~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FA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파</a:t>
            </a:r>
            <a:r>
              <a:rPr lang="en-US" altLang="ko-KR" sz="1400" dirty="0">
                <a:latin typeface="Consolas" panose="020B0609020204030204" pitchFamily="49" charset="0"/>
              </a:rPr>
              <a:t>~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default: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솔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라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시</a:t>
            </a:r>
            <a:r>
              <a:rPr lang="en-US" altLang="ko-KR" sz="1400" dirty="0">
                <a:latin typeface="Consolas" panose="020B0609020204030204" pitchFamily="49" charset="0"/>
              </a:rPr>
              <a:t>~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8E8A59-A4E1-4D4A-B0AB-AB9D99C4AE77}"/>
              </a:ext>
            </a:extLst>
          </p:cNvPr>
          <p:cNvSpPr/>
          <p:nvPr/>
        </p:nvSpPr>
        <p:spPr>
          <a:xfrm>
            <a:off x="2107096" y="3510937"/>
            <a:ext cx="4823792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case</a:t>
            </a: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문에서는 표현의 간결함을 위해 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Do</a:t>
            </a: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와 같이 </a:t>
            </a:r>
            <a:endParaRPr lang="en-US" altLang="ko-KR" sz="1500" dirty="0">
              <a:solidFill>
                <a:srgbClr val="507FC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‘열거형 </a:t>
            </a:r>
            <a:r>
              <a:rPr lang="ko-KR" altLang="en-US" sz="1500" dirty="0" err="1">
                <a:solidFill>
                  <a:srgbClr val="507FCC"/>
                </a:solidFill>
                <a:latin typeface="Consolas" panose="020B0609020204030204" pitchFamily="49" charset="0"/>
              </a:rPr>
              <a:t>값’의</a:t>
            </a:r>
            <a:r>
              <a:rPr lang="ko-KR" altLang="en-US" sz="1500" dirty="0">
                <a:solidFill>
                  <a:srgbClr val="507FCC"/>
                </a:solidFill>
                <a:latin typeface="Consolas" panose="020B0609020204030204" pitchFamily="49" charset="0"/>
              </a:rPr>
              <a:t> 이름만 명시하기로 약속되어 있다</a:t>
            </a: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507F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열거형 기반으로 </a:t>
            </a: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수정한 결과와 개선된 부분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4B20AB-6E8F-4E85-9DBE-E57A7C8236C6}"/>
              </a:ext>
            </a:extLst>
          </p:cNvPr>
          <p:cNvSpPr/>
          <p:nvPr/>
        </p:nvSpPr>
        <p:spPr>
          <a:xfrm>
            <a:off x="1312800" y="1769959"/>
            <a:ext cx="2609843" cy="178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 err="1">
                <a:latin typeface="Consolas" panose="020B0609020204030204" pitchFamily="49" charset="0"/>
              </a:rPr>
              <a:t>enum</a:t>
            </a:r>
            <a:r>
              <a:rPr lang="en-US" altLang="ko-KR" sz="1400" dirty="0">
                <a:latin typeface="Consolas" panose="020B0609020204030204" pitchFamily="49" charset="0"/>
              </a:rPr>
              <a:t> Animal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DOG, CAT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 err="1">
                <a:latin typeface="Consolas" panose="020B0609020204030204" pitchFamily="49" charset="0"/>
              </a:rPr>
              <a:t>enum</a:t>
            </a:r>
            <a:r>
              <a:rPr lang="en-US" altLang="ko-KR" sz="1400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WOMAN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30550D-429E-4CE1-8254-4AF9AA52813E}"/>
              </a:ext>
            </a:extLst>
          </p:cNvPr>
          <p:cNvSpPr/>
          <p:nvPr/>
        </p:nvSpPr>
        <p:spPr>
          <a:xfrm>
            <a:off x="3962400" y="1769959"/>
            <a:ext cx="5009322" cy="4219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SafeEnum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who(</a:t>
            </a:r>
            <a:r>
              <a:rPr lang="en-US" altLang="ko-KR" sz="14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400" dirty="0">
                <a:latin typeface="Consolas" panose="020B0609020204030204" pitchFamily="49" charset="0"/>
              </a:rPr>
              <a:t>);   // </a:t>
            </a:r>
            <a:r>
              <a:rPr lang="ko-KR" altLang="en-US" sz="1400" dirty="0">
                <a:latin typeface="Consolas" panose="020B0609020204030204" pitchFamily="49" charset="0"/>
              </a:rPr>
              <a:t>정상적인 메소드 호출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who(</a:t>
            </a:r>
            <a:r>
              <a:rPr lang="en-US" altLang="ko-KR" sz="1400" dirty="0" err="1">
                <a:solidFill>
                  <a:srgbClr val="507FCC"/>
                </a:solidFill>
                <a:latin typeface="Consolas" panose="020B0609020204030204" pitchFamily="49" charset="0"/>
              </a:rPr>
              <a:t>Animal.DOG</a:t>
            </a:r>
            <a:r>
              <a:rPr lang="en-US" altLang="ko-KR" sz="1400" dirty="0">
                <a:latin typeface="Consolas" panose="020B0609020204030204" pitchFamily="49" charset="0"/>
              </a:rPr>
              <a:t>);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비정상적 메소드 호출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who(</a:t>
            </a:r>
            <a:r>
              <a:rPr lang="en-US" altLang="ko-KR" sz="1400" dirty="0">
                <a:solidFill>
                  <a:srgbClr val="507FCC"/>
                </a:solidFill>
                <a:latin typeface="Consolas" panose="020B0609020204030204" pitchFamily="49" charset="0"/>
              </a:rPr>
              <a:t>Person man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switch(man)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MAN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남성 손님입니다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break;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case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WOMAN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여성 손님입니다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break;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C43C3-137F-4488-83B4-91B54FD6E14B}"/>
              </a:ext>
            </a:extLst>
          </p:cNvPr>
          <p:cNvSpPr/>
          <p:nvPr/>
        </p:nvSpPr>
        <p:spPr>
          <a:xfrm>
            <a:off x="4960289" y="2661549"/>
            <a:ext cx="5029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과정에서 자료형 불일치로 인한 오류 발생</a:t>
            </a:r>
            <a:endParaRPr lang="fr-FR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클래스 내에 열거형 정의 가능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3E8C2C-3BA0-43BB-BDAA-C2E162F5B589}"/>
              </a:ext>
            </a:extLst>
          </p:cNvPr>
          <p:cNvSpPr/>
          <p:nvPr/>
        </p:nvSpPr>
        <p:spPr>
          <a:xfrm>
            <a:off x="1193531" y="1622073"/>
            <a:ext cx="6096000" cy="44634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Customer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sz="1400" dirty="0">
                <a:latin typeface="Consolas" panose="020B0609020204030204" pitchFamily="49" charset="0"/>
              </a:rPr>
              <a:t> {      // </a:t>
            </a:r>
            <a:r>
              <a:rPr lang="ko-KR" altLang="en-US" sz="1400" dirty="0">
                <a:latin typeface="Consolas" panose="020B0609020204030204" pitchFamily="49" charset="0"/>
              </a:rPr>
              <a:t>클래스 내에 정의된 열거형 </a:t>
            </a:r>
            <a:r>
              <a:rPr lang="en-US" altLang="ko-KR" sz="1400" dirty="0">
                <a:latin typeface="Consolas" panose="020B0609020204030204" pitchFamily="49" charset="0"/>
              </a:rPr>
              <a:t>Gender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MALE, FEMALE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String name;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sz="1400" dirty="0">
                <a:latin typeface="Consolas" panose="020B0609020204030204" pitchFamily="49" charset="0"/>
              </a:rPr>
              <a:t> gen;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Customer(String n, String g)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name = n;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</a:t>
            </a:r>
            <a:r>
              <a:rPr lang="en-US" altLang="ko-KR" sz="1400" dirty="0" err="1">
                <a:latin typeface="Consolas" panose="020B0609020204030204" pitchFamily="49" charset="0"/>
              </a:rPr>
              <a:t>g.equals</a:t>
            </a:r>
            <a:r>
              <a:rPr lang="en-US" altLang="ko-KR" sz="1400" dirty="0">
                <a:latin typeface="Consolas" panose="020B0609020204030204" pitchFamily="49" charset="0"/>
              </a:rPr>
              <a:t>("man"))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gen = </a:t>
            </a:r>
            <a:r>
              <a:rPr lang="en-US" altLang="ko-KR" sz="1400" dirty="0" err="1">
                <a:latin typeface="Consolas" panose="020B0609020204030204" pitchFamily="49" charset="0"/>
              </a:rPr>
              <a:t>Gender.MALE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gen = </a:t>
            </a:r>
            <a:r>
              <a:rPr lang="en-US" altLang="ko-KR" sz="1400" dirty="0" err="1">
                <a:latin typeface="Consolas" panose="020B0609020204030204" pitchFamily="49" charset="0"/>
              </a:rPr>
              <a:t>Gender.FEMALE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C3894A-FADC-46CC-BCAF-A6F9584B2B06}"/>
              </a:ext>
            </a:extLst>
          </p:cNvPr>
          <p:cNvSpPr/>
          <p:nvPr/>
        </p:nvSpPr>
        <p:spPr>
          <a:xfrm>
            <a:off x="5291593" y="2515775"/>
            <a:ext cx="5029200" cy="94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 내에 열거형이 정의되면 해당 클래스 내에서만 사용 가능한 열거형이 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fr-FR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0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dirty="0"/>
              <a:t>열거형 값의 정체</a:t>
            </a:r>
            <a:r>
              <a:rPr lang="en-US" altLang="ko-KR" sz="3600" dirty="0"/>
              <a:t>: </a:t>
            </a:r>
            <a:r>
              <a:rPr lang="ko-KR" altLang="en-US" sz="3600" dirty="0"/>
              <a:t>이런 문장 삽입 가능합니다</a:t>
            </a:r>
            <a:r>
              <a:rPr lang="en-US" altLang="ko-KR" sz="3600" dirty="0"/>
              <a:t>.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4E2E7A-22AA-4B84-BF2D-CCA9DE5F5FC3}"/>
              </a:ext>
            </a:extLst>
          </p:cNvPr>
          <p:cNvSpPr/>
          <p:nvPr/>
        </p:nvSpPr>
        <p:spPr>
          <a:xfrm>
            <a:off x="1193531" y="1640031"/>
            <a:ext cx="9448801" cy="417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Person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latin typeface="Consolas" panose="020B0609020204030204" pitchFamily="49" charset="0"/>
              </a:rPr>
              <a:t> final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Person MAN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Person()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latin typeface="Consolas" panose="020B0609020204030204" pitchFamily="49" charset="0"/>
              </a:rPr>
              <a:t> final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Person WOMAN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Person()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"I am a dog person";   // "</a:t>
            </a:r>
            <a:r>
              <a:rPr lang="ko-KR" altLang="en-US" sz="1400" dirty="0">
                <a:latin typeface="Consolas" panose="020B0609020204030204" pitchFamily="49" charset="0"/>
              </a:rPr>
              <a:t>나는 개를 사랑하는 사람입니다</a:t>
            </a:r>
            <a:r>
              <a:rPr lang="en-US" altLang="ko-KR" sz="1400" dirty="0">
                <a:latin typeface="Consolas" panose="020B0609020204030204" pitchFamily="49" charset="0"/>
              </a:rPr>
              <a:t>.“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InClassInst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Person.WOMAN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2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500" dirty="0"/>
              <a:t>열거형 값의 정체</a:t>
            </a:r>
            <a:r>
              <a:rPr lang="en-US" altLang="ko-KR" sz="3500" dirty="0"/>
              <a:t>: </a:t>
            </a:r>
            <a:r>
              <a:rPr lang="ko-KR" altLang="en-US" sz="3500" dirty="0"/>
              <a:t>열거형 값이 인스턴스라는 증거</a:t>
            </a:r>
            <a:r>
              <a:rPr lang="en-US" altLang="ko-KR" sz="3500" dirty="0"/>
              <a:t>1</a:t>
            </a:r>
            <a:endParaRPr lang="ko-KR" altLang="en-US" sz="35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F4EF55-6998-442B-89FE-1DD2397955EE}"/>
              </a:ext>
            </a:extLst>
          </p:cNvPr>
          <p:cNvSpPr/>
          <p:nvPr/>
        </p:nvSpPr>
        <p:spPr>
          <a:xfrm>
            <a:off x="1193531" y="1643921"/>
            <a:ext cx="9381704" cy="373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 err="1">
                <a:latin typeface="Consolas" panose="020B0609020204030204" pitchFamily="49" charset="0"/>
              </a:rPr>
              <a:t>enum</a:t>
            </a:r>
            <a:r>
              <a:rPr lang="en-US" altLang="ko-KR" sz="1500" dirty="0">
                <a:latin typeface="Consolas" panose="020B0609020204030204" pitchFamily="49" charset="0"/>
              </a:rPr>
              <a:t> Person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MAN, WOMAN;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String toString() { return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"I am a dog person"</a:t>
            </a:r>
            <a:r>
              <a:rPr lang="en-US" altLang="ko-KR" sz="15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EnumConst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Person.MAN</a:t>
            </a:r>
            <a:r>
              <a:rPr lang="en-US" altLang="ko-KR" sz="1500" dirty="0">
                <a:latin typeface="Consolas" panose="020B0609020204030204" pitchFamily="49" charset="0"/>
              </a:rPr>
              <a:t>);    // toString </a:t>
            </a:r>
            <a:r>
              <a:rPr lang="ko-KR" altLang="en-US" sz="1500" dirty="0">
                <a:latin typeface="Consolas" panose="020B0609020204030204" pitchFamily="49" charset="0"/>
              </a:rPr>
              <a:t>메소드의 반환 값 출력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Person.WOMAN</a:t>
            </a:r>
            <a:r>
              <a:rPr lang="en-US" altLang="ko-KR" sz="1500" dirty="0">
                <a:latin typeface="Consolas" panose="020B0609020204030204" pitchFamily="49" charset="0"/>
              </a:rPr>
              <a:t>);    // toString </a:t>
            </a:r>
            <a:r>
              <a:rPr lang="ko-KR" altLang="en-US" sz="1500" dirty="0">
                <a:latin typeface="Consolas" panose="020B0609020204030204" pitchFamily="49" charset="0"/>
              </a:rPr>
              <a:t>메소드의 반환 값 출력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FA93D8-F072-4FAF-B14F-CB3AB1AA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580" y="1682860"/>
            <a:ext cx="2705100" cy="12001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E4FDED-E686-44FC-AA2A-22FCA4A784C0}"/>
              </a:ext>
            </a:extLst>
          </p:cNvPr>
          <p:cNvSpPr/>
          <p:nvPr/>
        </p:nvSpPr>
        <p:spPr>
          <a:xfrm>
            <a:off x="1483833" y="5449970"/>
            <a:ext cx="8319297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모든 열거형은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java.lang.Enum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&lt;E&gt;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클래스를 상속한다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26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그리고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Enum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&lt;E&gt;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Object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클래스를 상속한다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이런 측면에서 볼 때 열거형은 클래스이다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0120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9922</TotalTime>
  <Words>1668</Words>
  <Application>Microsoft Office PowerPoint</Application>
  <PresentationFormat>와이드스크린</PresentationFormat>
  <Paragraphs>299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25-1. 열거형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25-2.  매개변수의 가변 인자 선언</vt:lpstr>
      <vt:lpstr>PowerPoint 프레젠테이션</vt:lpstr>
      <vt:lpstr>PowerPoint 프레젠테이션</vt:lpstr>
      <vt:lpstr>25-3. 어노테이션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2471</cp:revision>
  <dcterms:created xsi:type="dcterms:W3CDTF">2017-07-09T08:11:09Z</dcterms:created>
  <dcterms:modified xsi:type="dcterms:W3CDTF">2017-09-22T04:34:25Z</dcterms:modified>
</cp:coreProperties>
</file>