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UcQDneGVl2iwxX6W8IefWKjDT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7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showMasterSp="0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0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3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2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32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4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5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5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35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3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26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2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"/>
          <p:cNvCxnSpPr/>
          <p:nvPr/>
        </p:nvCxnSpPr>
        <p:spPr>
          <a:xfrm>
            <a:off x="5447071" y="4343400"/>
            <a:ext cx="5636107" cy="0"/>
          </a:xfrm>
          <a:prstGeom prst="straightConnector1">
            <a:avLst/>
          </a:prstGeom>
          <a:noFill/>
          <a:ln cap="flat" cmpd="sng" w="9525">
            <a:solidFill>
              <a:schemeClr val="dk2">
                <a:alpha val="8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스크린샷이(가) 표시된 사진&#10;&#10;높은 신뢰도로 생성된 설명"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99" y="928815"/>
            <a:ext cx="4001315" cy="447074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>
            <p:ph type="ctrTitle"/>
          </p:nvPr>
        </p:nvSpPr>
        <p:spPr>
          <a:xfrm>
            <a:off x="5289754" y="6390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br>
              <a:rPr lang="en-US" sz="4800"/>
            </a:br>
            <a:r>
              <a:rPr lang="en-US" sz="4800"/>
              <a:t>열혈 Java 프로그래밍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5447071" y="4455621"/>
            <a:ext cx="6112029" cy="1238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 sz="2100" cap="none">
                <a:solidFill>
                  <a:srgbClr val="262626"/>
                </a:solidFill>
              </a:rPr>
              <a:t>Chapter 27. 람다 표현식	</a:t>
            </a:r>
            <a:endParaRPr b="1" sz="21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람다식과 제네릭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10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10"/>
          <p:cNvSpPr/>
          <p:nvPr/>
        </p:nvSpPr>
        <p:spPr>
          <a:xfrm>
            <a:off x="1176792" y="1464370"/>
            <a:ext cx="8046720" cy="4021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Calculate &lt;T&gt;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  // 제네릭 기반의 함수형 인터페이스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T cal(T a, T b);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LambdaGeneric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Calculate&lt;Integer&gt;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ci = (a, b) -&gt; a + b;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System.out.println(ci.cal(4, 3));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Calculate&lt;Double&gt; cd = (a, b) -&gt; a + b;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System.out.println(cd.cal(4.32, 3.45));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4" name="Google Shape;1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6487" y="4275796"/>
            <a:ext cx="311467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0"/>
          <p:cNvSpPr/>
          <p:nvPr/>
        </p:nvSpPr>
        <p:spPr>
          <a:xfrm>
            <a:off x="1180279" y="5540260"/>
            <a:ext cx="6949141" cy="746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인터페이스가 제네릭 기반이라 하여 특별히 신경 쓸 부분은 없다.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타입 인자가 전달이 되면(결정이 되면) 추상 메소드의 T는 결정이 되므로!</a:t>
            </a:r>
            <a:endParaRPr sz="15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 txBox="1"/>
          <p:nvPr>
            <p:ph type="ctrTitle"/>
          </p:nvPr>
        </p:nvSpPr>
        <p:spPr>
          <a:xfrm>
            <a:off x="4909625" y="965200"/>
            <a:ext cx="6879101" cy="4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2"/>
                </a:solidFill>
              </a:rPr>
              <a:t>27-2. 정의되어 있는 </a:t>
            </a:r>
            <a:br>
              <a:rPr lang="en-US" sz="4400">
                <a:solidFill>
                  <a:schemeClr val="dk2"/>
                </a:solidFill>
              </a:rPr>
            </a:br>
            <a:r>
              <a:rPr lang="en-US" sz="4400">
                <a:solidFill>
                  <a:schemeClr val="dk2"/>
                </a:solidFill>
              </a:rPr>
              <a:t>		함수형 인터페이스</a:t>
            </a:r>
            <a:endParaRPr sz="4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미리 정의되어 있는 함수형 인터페이스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2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12"/>
          <p:cNvSpPr/>
          <p:nvPr/>
        </p:nvSpPr>
        <p:spPr>
          <a:xfrm>
            <a:off x="1193531" y="1648096"/>
            <a:ext cx="837537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default boolean removeIf(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Predicate&lt;? super E&gt; filter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→ Collection&lt;E&gt; 인터페이스에 정의되어 있는 디폴트 메소드</a:t>
            </a:r>
            <a:endParaRPr/>
          </a:p>
        </p:txBody>
      </p:sp>
      <p:sp>
        <p:nvSpPr>
          <p:cNvPr id="201" name="Google Shape;201;p12"/>
          <p:cNvSpPr/>
          <p:nvPr/>
        </p:nvSpPr>
        <p:spPr>
          <a:xfrm>
            <a:off x="7928137" y="3367905"/>
            <a:ext cx="3733777" cy="127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  <a:endParaRPr/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interface Predicate&lt;T&gt; {</a:t>
            </a:r>
            <a:endParaRPr/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boolean test(T t);</a:t>
            </a:r>
            <a:endParaRPr/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2"/>
          <p:cNvSpPr/>
          <p:nvPr/>
        </p:nvSpPr>
        <p:spPr>
          <a:xfrm>
            <a:off x="1193531" y="3367905"/>
            <a:ext cx="6949141" cy="182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Predicate 인터페이스의 추상 메소드는 다음과 같이 정의해 두었다.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boolean test(T t);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미리 정의해 두었으므로 Predicate라는 이름만으로 통한다!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대표 선수들!!!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13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13"/>
          <p:cNvSpPr/>
          <p:nvPr/>
        </p:nvSpPr>
        <p:spPr>
          <a:xfrm>
            <a:off x="1193531" y="1640587"/>
            <a:ext cx="8427547" cy="373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Predicate&lt;T&gt; 			</a:t>
            </a:r>
            <a:r>
              <a:rPr lang="en-US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boolean test(T t)</a:t>
            </a:r>
            <a:endParaRPr/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					  전달 인자를 근거로 참 또는 거짓을 반환</a:t>
            </a:r>
            <a:endParaRPr sz="16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Supplier&lt;T&gt; 				</a:t>
            </a:r>
            <a:r>
              <a:rPr lang="en-US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T get()</a:t>
            </a:r>
            <a:endParaRPr/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					  메소드 호출 시 무엇인가를 제공함</a:t>
            </a:r>
            <a:endParaRPr sz="16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Consumer&lt;T&gt; 				</a:t>
            </a:r>
            <a:r>
              <a:rPr lang="en-US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void accept(T t)</a:t>
            </a:r>
            <a:endParaRPr/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					  무엇인자를 받아 들이기만 함</a:t>
            </a:r>
            <a:endParaRPr sz="16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Function&lt;T, R&gt; 			</a:t>
            </a:r>
            <a:r>
              <a:rPr lang="en-US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 apply(T t)</a:t>
            </a:r>
            <a:endParaRPr/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					  입출력 출력이 있음(수학적으로는 함수)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3"/>
          <p:cNvSpPr/>
          <p:nvPr/>
        </p:nvSpPr>
        <p:spPr>
          <a:xfrm>
            <a:off x="6809803" y="5723335"/>
            <a:ext cx="4345877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java.util.function 패키지로 묶여 있음!</a:t>
            </a:r>
            <a:endParaRPr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Predicate&lt;T&gt;</a:t>
            </a:r>
            <a:endParaRPr sz="3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14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14"/>
          <p:cNvSpPr/>
          <p:nvPr/>
        </p:nvSpPr>
        <p:spPr>
          <a:xfrm>
            <a:off x="1193531" y="1640821"/>
            <a:ext cx="2464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test(T t);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4492486" y="1640821"/>
            <a:ext cx="6811618" cy="4466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 sum(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Predicate&lt;Integer&gt; p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List&lt;Integer&gt; lst)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s = 0;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for(int n : lst)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if(p.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(n))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 += n;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s;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List&lt;Integer&gt; list = Arrays.asList(1, 5, 7, 9, 11, 12);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s;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 = sum(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 -&gt;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n%2 == 0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list);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System.out.println("짝수 합: " + s);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 = sum(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 -&gt;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n%2 != 0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list);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System.out.println("홀수 합: " + s);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4729" y="4897753"/>
            <a:ext cx="26193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Predicate&lt;T&gt;를 구체화하고 다양화 한 인터페이스들</a:t>
            </a:r>
            <a:endParaRPr/>
          </a:p>
        </p:txBody>
      </p:sp>
      <p:cxnSp>
        <p:nvCxnSpPr>
          <p:cNvPr id="225" name="Google Shape;225;p15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15"/>
          <p:cNvSpPr/>
          <p:nvPr/>
        </p:nvSpPr>
        <p:spPr>
          <a:xfrm>
            <a:off x="1193531" y="1304019"/>
            <a:ext cx="60960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Predicate 		  boolean test(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value)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Predicate 		  boolean test(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value)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Predicate 		  boolean test(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value)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BiPredicate&lt;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	  boolean test(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t,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15"/>
          <p:cNvSpPr/>
          <p:nvPr/>
        </p:nvSpPr>
        <p:spPr>
          <a:xfrm>
            <a:off x="3671687" y="4375396"/>
            <a:ext cx="800347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 sum(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Predicate&lt;Integer&gt; p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List&lt;Integer&gt; lst) { . . . 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3671687" y="5335480"/>
            <a:ext cx="810949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 sum(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IntPredicate p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List&lt;Integer&gt; lst) { . . . }</a:t>
            </a:r>
            <a:endParaRPr/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6520070" y="4929394"/>
            <a:ext cx="278295" cy="25220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5"/>
          <p:cNvSpPr/>
          <p:nvPr/>
        </p:nvSpPr>
        <p:spPr>
          <a:xfrm>
            <a:off x="4625426" y="5735598"/>
            <a:ext cx="6426887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대체 가능! 그리고 박싱, 언박싱 과정이 필요 없어짐</a:t>
            </a:r>
            <a:endParaRPr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Supplier&lt;T&gt;</a:t>
            </a:r>
            <a:endParaRPr sz="3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16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16"/>
          <p:cNvSpPr/>
          <p:nvPr/>
        </p:nvSpPr>
        <p:spPr>
          <a:xfrm>
            <a:off x="1193531" y="1521552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get();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3657600" y="1487914"/>
            <a:ext cx="7498080" cy="4707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List&lt;Integer&gt; makeIntList(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Supplier&lt;Integer&gt;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s, int n)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List&lt;Integer&gt; list = new ArrayList&lt;&gt;();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for(int i = 0; i &lt; n; i++)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list.add(s.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   // 난수를 생성해 담는다.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list;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Supplier&lt;Integer&gt; spr =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() -&gt;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Random rand = new Random();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return rand.nextInt(50);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};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List&lt;Integer&gt; list = makeIntList(spr, 5);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System.out.println(list);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list = makeIntList(spr, 10);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System.out.println(list);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9" name="Google Shape;23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2729" y="4975772"/>
            <a:ext cx="32861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Supplier&lt;T&gt;를 구체화 한 인터페이스들</a:t>
            </a:r>
            <a:endParaRPr/>
          </a:p>
        </p:txBody>
      </p:sp>
      <p:cxnSp>
        <p:nvCxnSpPr>
          <p:cNvPr id="245" name="Google Shape;245;p17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17"/>
          <p:cNvSpPr/>
          <p:nvPr/>
        </p:nvSpPr>
        <p:spPr>
          <a:xfrm>
            <a:off x="1193531" y="1304019"/>
            <a:ext cx="60960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Supplier 			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getAsInt()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Supplier 		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getAsLong()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Supplier 		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getAsDouble()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Supplier 		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getAsBoolean()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6520070" y="4929394"/>
            <a:ext cx="278295" cy="25220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4625426" y="5735598"/>
            <a:ext cx="6426887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대체 가능! 그리고 박싱, 언박싱 과정이 필요 없어짐</a:t>
            </a:r>
            <a:endParaRPr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3036000" y="4359357"/>
            <a:ext cx="8507061" cy="33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List&lt;Integer&gt; makeIntList(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Supplier&lt;Integer&gt; 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s, int n) {. . . }</a:t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3036000" y="5313913"/>
            <a:ext cx="8507061" cy="33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List&lt;Integer&gt; makeIntList(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IntSupplier 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s, int n) {. . . 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Consumer&lt;T&gt;</a:t>
            </a:r>
            <a:endParaRPr sz="3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p18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18"/>
          <p:cNvSpPr/>
          <p:nvPr/>
        </p:nvSpPr>
        <p:spPr>
          <a:xfrm>
            <a:off x="1193531" y="1866108"/>
            <a:ext cx="23374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accept(T t);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3790864" y="2467041"/>
            <a:ext cx="7364816" cy="2516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ConsumerDemo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Consumer&lt;String&gt; c = 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 -&gt;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System.out.println(s)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c.accept("Pineapple");       // 출력이라는 결과를 보임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c.accept("Strawberry");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9" name="Google Shape;2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0581" y="4632255"/>
            <a:ext cx="30765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Consumer&lt;T&gt;를 구체화하고 다양화 한 인터페이스들</a:t>
            </a:r>
            <a:endParaRPr/>
          </a:p>
        </p:txBody>
      </p:sp>
      <p:cxnSp>
        <p:nvCxnSpPr>
          <p:cNvPr id="265" name="Google Shape;265;p19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19"/>
          <p:cNvSpPr/>
          <p:nvPr/>
        </p:nvSpPr>
        <p:spPr>
          <a:xfrm>
            <a:off x="1193531" y="1492960"/>
            <a:ext cx="8692591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Consumer 				void accept(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value)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Consumer&lt;T&gt; 		void accept(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t, </a:t>
            </a: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value)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Consumer 				void accept(</a:t>
            </a: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value)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Consumer&lt;T&gt; 		void accept(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t, </a:t>
            </a: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value)</a:t>
            </a:r>
            <a:endParaRPr/>
          </a:p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Consumer 			void accept(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value)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Consumer&lt;T&gt; 		void accept(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t, </a:t>
            </a: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value)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BiConsumer&lt;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			void accept(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t,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2976805" y="5150363"/>
            <a:ext cx="5262979" cy="40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Consumer&lt;String&gt; c = 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 -&gt;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System.out.println(s)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2963553" y="5726276"/>
            <a:ext cx="819212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ObjIntConsumer&lt;String&gt; c = (s, i) -&gt; System.out.println(i + ". " + s);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 txBox="1"/>
          <p:nvPr>
            <p:ph type="ctrTitle"/>
          </p:nvPr>
        </p:nvSpPr>
        <p:spPr>
          <a:xfrm>
            <a:off x="4909625" y="965200"/>
            <a:ext cx="6879101" cy="4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2"/>
                </a:solidFill>
              </a:rPr>
              <a:t>27-1. </a:t>
            </a:r>
            <a:br>
              <a:rPr lang="en-US" sz="4400">
                <a:solidFill>
                  <a:schemeClr val="dk2"/>
                </a:solidFill>
              </a:rPr>
            </a:br>
            <a:r>
              <a:rPr lang="en-US" sz="4400">
                <a:solidFill>
                  <a:schemeClr val="dk2"/>
                </a:solidFill>
              </a:rPr>
              <a:t>람다와 함수형 인터페이스</a:t>
            </a:r>
            <a:endParaRPr sz="4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Function&lt;T, R&gt;</a:t>
            </a:r>
            <a:endParaRPr sz="3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20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20"/>
          <p:cNvSpPr/>
          <p:nvPr/>
        </p:nvSpPr>
        <p:spPr>
          <a:xfrm>
            <a:off x="1137036" y="1773343"/>
            <a:ext cx="1830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 apply(T t);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3790121" y="1773343"/>
            <a:ext cx="6096000" cy="2516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FunctionDemo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Function&lt;String, Integer&gt; f = 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 -&gt;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s.length()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System.out.println(f.apply("Robot"));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System.out.println(f.apply("System"));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3821" y="3888063"/>
            <a:ext cx="316230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Function&lt;T, R&gt;을 구체화하고 다양화 한 인터페이스들</a:t>
            </a: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21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21"/>
          <p:cNvSpPr/>
          <p:nvPr/>
        </p:nvSpPr>
        <p:spPr>
          <a:xfrm>
            <a:off x="1193531" y="1416830"/>
            <a:ext cx="8865704" cy="4478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IntToDouble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		  double applyAsDouble(int value)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DoubleToInt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		  int applyAsInt(double value)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IntUnary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Operator 			  int applyAsInt(int operand)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DoubleUnary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Operator 		  double applyAsDouble(double operand)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BiFunction&lt;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			 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apply(</a:t>
            </a: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t, </a:t>
            </a: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Function&lt;R&gt; 				  R apply(</a:t>
            </a: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value)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Function&lt;R&gt; 			  R apply(</a:t>
            </a: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value)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ToInt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Function&lt;T&gt; 					  </a:t>
            </a: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applyAsInt(T value)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ToDouble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Function&lt;T&gt; 				  </a:t>
            </a: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applyAsDouble(T value)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ToInt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BiFunction&lt;T, U&gt; 			  </a:t>
            </a: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applyAsInt(T t, U u)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ToDouble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BiFunction&lt;T, U&gt; 			  </a:t>
            </a: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applyAsDouble(T t, U u)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추가로!</a:t>
            </a: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22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Google Shape;291;p22"/>
          <p:cNvSpPr/>
          <p:nvPr/>
        </p:nvSpPr>
        <p:spPr>
          <a:xfrm>
            <a:off x="1193531" y="1793870"/>
            <a:ext cx="6096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Function&lt;T, R&gt; 			R apply(T t)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BiFunction&lt;T, U, R&gt; 		R apply(T t, U u)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1193531" y="3437140"/>
            <a:ext cx="6096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UnaryOperator&lt;</a:t>
            </a:r>
            <a:r>
              <a:rPr lang="en-US" sz="16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		</a:t>
            </a:r>
            <a:r>
              <a:rPr lang="en-US" sz="16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apply(</a:t>
            </a:r>
            <a:r>
              <a:rPr lang="en-US" sz="16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BinaryOperator&lt;</a:t>
            </a:r>
            <a:r>
              <a:rPr lang="en-US" sz="16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		</a:t>
            </a:r>
            <a:r>
              <a:rPr lang="en-US" sz="16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apply(</a:t>
            </a:r>
            <a:r>
              <a:rPr lang="en-US" sz="16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t1, </a:t>
            </a:r>
            <a:r>
              <a:rPr lang="en-US" sz="16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t2)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2"/>
          <p:cNvSpPr/>
          <p:nvPr/>
        </p:nvSpPr>
        <p:spPr>
          <a:xfrm>
            <a:off x="5447060" y="2903036"/>
            <a:ext cx="3935480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앞서 소개한 인터페이스들 </a:t>
            </a:r>
            <a:endParaRPr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5447060" y="4546306"/>
            <a:ext cx="3935480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T와 R을 일치시킨 인터페이스들</a:t>
            </a:r>
            <a:endParaRPr sz="15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removeIf 메소드를 사용해 보자1</a:t>
            </a: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Google Shape;300;p23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1" name="Google Shape;301;p23"/>
          <p:cNvSpPr/>
          <p:nvPr/>
        </p:nvSpPr>
        <p:spPr>
          <a:xfrm>
            <a:off x="1344529" y="1786593"/>
            <a:ext cx="7733210" cy="747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Collection&lt;E&gt; 인터페이스의 디폴트 메소드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default boolean removeIf(Predicate&lt;? super E&gt; filter)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23"/>
          <p:cNvSpPr/>
          <p:nvPr/>
        </p:nvSpPr>
        <p:spPr>
          <a:xfrm>
            <a:off x="1364919" y="3204576"/>
            <a:ext cx="771282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ArrayList&lt;</a:t>
            </a: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인스턴스의 removeIf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removeIf(Predicate&lt;? super </a:t>
            </a:r>
            <a:r>
              <a:rPr lang="en-US" sz="15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filter)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1364919" y="4659620"/>
            <a:ext cx="9528368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removeIf 메소드의 기능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“Removes all of the elements of this collection that satisfy the given predicate”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removeIf 메소드를 사용해 보자2</a:t>
            </a: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p24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24"/>
          <p:cNvSpPr/>
          <p:nvPr/>
        </p:nvSpPr>
        <p:spPr>
          <a:xfrm>
            <a:off x="1193531" y="1629384"/>
            <a:ext cx="8663681" cy="4017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List&lt;Integer&gt; ls1 = Arrays.asList(1, -2, 3, -4, 5);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ls1 = new ArrayList&lt;&gt;(ls1);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List&lt;Double&gt; ls2 = Arrays.asList(-1.1, 2.2, 3.3, -4.4, 5.5);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ls2 = new ArrayList&lt;&gt;(ls2);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Predicate&lt;Number&gt; p = </a:t>
            </a:r>
            <a:r>
              <a:rPr lang="en-US" sz="1400">
                <a:solidFill>
                  <a:srgbClr val="507FCC"/>
                </a:solidFill>
                <a:latin typeface="Consolas"/>
                <a:ea typeface="Consolas"/>
                <a:cs typeface="Consolas"/>
                <a:sym typeface="Consolas"/>
              </a:rPr>
              <a:t>n -&gt; n.doubleValue() &lt; 0.0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 // 삭제의 조건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ls1.removeIf(p);    // List&lt;Integer&gt; 인스턴스에 전달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ls2.removeIf(p);    // List&lt;Double&gt; 인스턴스에 전달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System.out.println(ls1);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System.out.println(ls2);</a:t>
            </a:r>
            <a:endParaRPr/>
          </a:p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1" name="Google Shape;3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7180" y="4447001"/>
            <a:ext cx="32385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458724" y="457200"/>
            <a:ext cx="11274552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5"/>
          <p:cNvSpPr/>
          <p:nvPr/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808" y="1926590"/>
            <a:ext cx="4320318" cy="2413978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5"/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27의 강의를 마칩니다.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인스턴스보다 기능 하나가 필요한 상황을 위한 람다</a:t>
            </a:r>
            <a:endParaRPr/>
          </a:p>
        </p:txBody>
      </p:sp>
      <p:cxnSp>
        <p:nvCxnSpPr>
          <p:cNvPr id="121" name="Google Shape;121;p3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3"/>
          <p:cNvSpPr/>
          <p:nvPr/>
        </p:nvSpPr>
        <p:spPr>
          <a:xfrm>
            <a:off x="1193531" y="1581835"/>
            <a:ext cx="60960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SLenComp implements Comparator&lt;String&gt;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int compare(String s1, String s2)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s1.length() - s2.length()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SLenComparator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List&lt;String&gt; list = new ArrayList&lt;&gt;();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list.add("Robot");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list.add("Lambda");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list.add("Box");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Collections.sort(list,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 SLenComp()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// 정렬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for(String s : list)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System.out.println(s);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9342" y="4620965"/>
            <a:ext cx="27527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매개변수가 있고 반환하지 않는 람다식</a:t>
            </a:r>
            <a:endParaRPr/>
          </a:p>
        </p:txBody>
      </p:sp>
      <p:cxnSp>
        <p:nvCxnSpPr>
          <p:cNvPr id="129" name="Google Shape;129;p4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4"/>
          <p:cNvSpPr/>
          <p:nvPr/>
        </p:nvSpPr>
        <p:spPr>
          <a:xfrm>
            <a:off x="1193531" y="1497355"/>
            <a:ext cx="7699513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Printable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void print(String s);  // 매개변수 하나, 반환형 void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OneParamNoReturn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Printable 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 = (String s) -&gt; { System.out.println(s); };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줄임 없는 표현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p.print("Lambda exp one.");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 = (String s) -&gt; System.out.println(s);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중괄호 생략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p.print("Lambda exp two.");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 = (s) -&gt; System.out.println(s);   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매개변수 형 생략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p.print("Lambda exp three.");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 = s -&gt; System.out.println(s);   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// 매개변수 소괄호 생략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p.print("Lambda exp four.");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5043287" y="5529228"/>
            <a:ext cx="6096000" cy="7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메소드 몸체가 둘 이상의 문장으로 이뤄져 있거나, 매개변수의 수가 둘 이상인 경우에는 각각 중괄호와 소괄호의 생략이 불가능하다.</a:t>
            </a:r>
            <a:endParaRPr sz="14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매개변수가 둘 인 람다식</a:t>
            </a:r>
            <a:endParaRPr/>
          </a:p>
        </p:txBody>
      </p:sp>
      <p:cxnSp>
        <p:nvCxnSpPr>
          <p:cNvPr id="137" name="Google Shape;137;p5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5"/>
          <p:cNvSpPr/>
          <p:nvPr/>
        </p:nvSpPr>
        <p:spPr>
          <a:xfrm>
            <a:off x="1193531" y="1433186"/>
            <a:ext cx="7950469" cy="4867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Calculate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void cal(int a, int b); // 매개변수 둘, 반환형 void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TwoParamNoReturn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Calculate c;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 = 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(a, b) -&gt; System.out.println(a + b);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c.cal(4, 3);    // 이번엔 덧셈이 진행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 = 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(a, b) -&gt; System.out.println(a - b);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c.cal(4, 3);    // 이번엔 뺄셈이 진행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 = 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(a, b) -&gt; System.out.println(a * b);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c.cal(4, 3);    // 이번엔 곱셈이 진행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9242" y="4919547"/>
            <a:ext cx="33813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매개변수가 있고 반환하는 람다식1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6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6"/>
          <p:cNvSpPr/>
          <p:nvPr/>
        </p:nvSpPr>
        <p:spPr>
          <a:xfrm>
            <a:off x="1193532" y="1848681"/>
            <a:ext cx="6638504" cy="4021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Calculate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cal(int a, int b); // 값을 반환하는 추상 메소드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TwoParamAndReturn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Calculate c;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 = (a, b) -&gt; 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{ return a + b; };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System.out.println(c.cal(4, 3));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 = (a, b) -&gt; 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 + b;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System.out.println(c.cal(4, 3));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5280" y="1546621"/>
            <a:ext cx="320040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/>
          <p:nvPr/>
        </p:nvSpPr>
        <p:spPr>
          <a:xfrm>
            <a:off x="4042575" y="4712621"/>
            <a:ext cx="55129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연산 결과가 남으면, 별도로 명시하지 않아도 반환 대상이 됨!</a:t>
            </a:r>
            <a:endParaRPr sz="1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5315619" y="3856383"/>
            <a:ext cx="30465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return문의 중괄호는 생략 불가!</a:t>
            </a:r>
            <a:endParaRPr sz="1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매개변수가 있고 반환하는 람다식2</a:t>
            </a:r>
            <a:endParaRPr sz="3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7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7"/>
          <p:cNvSpPr/>
          <p:nvPr/>
        </p:nvSpPr>
        <p:spPr>
          <a:xfrm>
            <a:off x="1193531" y="1785805"/>
            <a:ext cx="609600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HowLong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len(String s);   // 값을 반환하는 메소드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OneParamAndReturn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HowLong hl =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 -&gt; s.length()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System.out.println(hl.len("I am so happy"));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3311" y="3979792"/>
            <a:ext cx="33147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매개변수가 없는 람다식</a:t>
            </a:r>
            <a:endParaRPr/>
          </a:p>
        </p:txBody>
      </p:sp>
      <p:cxnSp>
        <p:nvCxnSpPr>
          <p:cNvPr id="163" name="Google Shape;163;p8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8"/>
          <p:cNvSpPr/>
          <p:nvPr/>
        </p:nvSpPr>
        <p:spPr>
          <a:xfrm>
            <a:off x="1365731" y="1369867"/>
            <a:ext cx="7950600" cy="4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Generator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rand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// 매개변수 없는 메소드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NoParamAndReturn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Generator gen = 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-&gt;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Random rand = new Random();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rand.nextInt(50);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System.out.println(gen.rand());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2201" y="4546944"/>
            <a:ext cx="31432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함수형 인터페이스(Functional Interfaces)와 어노테이션</a:t>
            </a: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9"/>
          <p:cNvCxnSpPr/>
          <p:nvPr/>
        </p:nvCxnSpPr>
        <p:spPr>
          <a:xfrm>
            <a:off x="1193531" y="1289950"/>
            <a:ext cx="99669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9"/>
          <p:cNvSpPr/>
          <p:nvPr/>
        </p:nvSpPr>
        <p:spPr>
          <a:xfrm>
            <a:off x="1193531" y="2408409"/>
            <a:ext cx="6096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Calculate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cal(int a, int b);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1193531" y="1508798"/>
            <a:ext cx="8122747" cy="461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함수형 인터페이스: 추상 메소드가 딱 하나만 존재하는 인터페이스</a:t>
            </a:r>
            <a:endParaRPr/>
          </a:p>
        </p:txBody>
      </p:sp>
      <p:sp>
        <p:nvSpPr>
          <p:cNvPr id="174" name="Google Shape;174;p9"/>
          <p:cNvSpPr/>
          <p:nvPr/>
        </p:nvSpPr>
        <p:spPr>
          <a:xfrm>
            <a:off x="4775323" y="2077262"/>
            <a:ext cx="6949141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함수형 인터페이스의 조건을 갖추었는지에 대한 검사를 컴파일러에게 요청!</a:t>
            </a:r>
            <a:endParaRPr sz="15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1193531" y="4197360"/>
            <a:ext cx="8361286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@FunctionalInterface</a:t>
            </a:r>
            <a:endParaRPr/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Calculate {</a:t>
            </a:r>
            <a:endParaRPr/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cal(int a, int b);</a:t>
            </a:r>
            <a:endParaRPr/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default int add(int a, int b) { return a + b; }</a:t>
            </a:r>
            <a:endParaRPr/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static int sub(int a, int b) { return a - b; }</a:t>
            </a:r>
            <a:endParaRPr/>
          </a:p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1193531" y="5902952"/>
            <a:ext cx="6949141" cy="399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추상 메소드가 하나이니, 함수형 인터페이스 조건에 부합!</a:t>
            </a:r>
            <a:endParaRPr sz="15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추억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2017-07-09T08:11:09Z</dcterms:created>
  <dc:creator>윤성우</dc:creator>
</cp:coreProperties>
</file>