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4hWF3h1fofYXbcYKZlLAfqSuT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8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3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3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3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5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6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6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7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5447071" y="4343400"/>
            <a:ext cx="5636107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스크린샷이(가) 표시된 사진&#10;&#10;높은 신뢰도로 생성된 설명"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99" y="928815"/>
            <a:ext cx="4001315" cy="447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br>
              <a:rPr lang="en-US" sz="4800"/>
            </a:br>
            <a:r>
              <a:rPr lang="en-US" sz="4800"/>
              <a:t>열혈 Java 프로그래밍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5447071" y="4455621"/>
            <a:ext cx="6112029" cy="123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 sz="2100" cap="none">
                <a:solidFill>
                  <a:srgbClr val="262626"/>
                </a:solidFill>
              </a:rPr>
              <a:t>Chapter 28. 메소드 참조와 Optional	</a:t>
            </a:r>
            <a:endParaRPr b="1" sz="2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생성자 참조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1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10"/>
          <p:cNvSpPr/>
          <p:nvPr/>
        </p:nvSpPr>
        <p:spPr>
          <a:xfrm>
            <a:off x="3868729" y="413631"/>
            <a:ext cx="728695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람다식을 작성 시 인스턴스 생성 후 이의 참조 값을 반환하는 경우가 있다.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이 경우 메소드 참조 방식을 쓸 수 있음. 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1193531" y="1662763"/>
            <a:ext cx="5590727" cy="3175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StringMaker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Function&lt;char[], String&gt; f = ar -&gt;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   return new String(ar);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};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char[] src = {'R', 'o', 'b', 'o', 't'};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f.apply(src);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System.out.println(str);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Function&lt;T, R&gt;    R apply(T t)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6402242" y="3666242"/>
            <a:ext cx="5644805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Function&lt;char[], String&gt; f = ar -&gt; new String(ar);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6402242" y="4866147"/>
            <a:ext cx="452239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Function&lt;char[], String&gt; f = String::new;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8002918" y="4273648"/>
            <a:ext cx="300429" cy="3500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6324491" y="2085059"/>
            <a:ext cx="5104572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Function&lt;char[], String&gt; f = ar -&gt;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   return new String(ar);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};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8002918" y="3153931"/>
            <a:ext cx="300429" cy="3500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28-2. Optional 클래스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NullPointerException 예외의 발생 상황1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12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12"/>
          <p:cNvSpPr/>
          <p:nvPr/>
        </p:nvSpPr>
        <p:spPr>
          <a:xfrm>
            <a:off x="1097280" y="1289950"/>
            <a:ext cx="5392010" cy="509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 // 친구 정보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name;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cmp;  // </a:t>
            </a:r>
            <a:r>
              <a:rPr lang="en-US" sz="13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null 일 수 있음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Friend(String n, Company c) {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name = n;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cmp = c;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getName() { return name; 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Company getCmp() { return cmp; 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 // '친구 정보'에 속하는 '회사 정보'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cName;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ContInfo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cInfo;  // </a:t>
            </a:r>
            <a:r>
              <a:rPr lang="en-US" sz="13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null 일 수 있음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Company(String cn, ContInfo ci) {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cName = cn;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cInfo = ci;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getCName() { return cName; 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ContInfo getCInfo() { return cInfo; 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12"/>
          <p:cNvSpPr/>
          <p:nvPr/>
        </p:nvSpPr>
        <p:spPr>
          <a:xfrm>
            <a:off x="6018325" y="1343811"/>
            <a:ext cx="5137355" cy="2478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ContInfo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 // '회사 정보'에 속하는 '회사 연락처'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phone;  // </a:t>
            </a:r>
            <a:r>
              <a:rPr lang="en-US" sz="13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null 일 수 있음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adrs;  // </a:t>
            </a:r>
            <a:r>
              <a:rPr lang="en-US" sz="13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null 일 수 있음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ContInfo(String ph, String ad) {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phone = ph;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adrs = ad;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getPhone() { return phone; 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getAdrs() { return adrs; 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6177011" y="4711336"/>
            <a:ext cx="5894704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가장 좋은 것은 null로 초기화 할 인스턴스 변수가 없는 것!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그러나 허용해야 하는 경우도 있다.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NullPointerException 예외의 발생 상황2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3"/>
          <p:cNvSpPr/>
          <p:nvPr/>
        </p:nvSpPr>
        <p:spPr>
          <a:xfrm>
            <a:off x="1401331" y="1527078"/>
            <a:ext cx="66084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showCompAddr(Friend f) {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addr = null;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if(f != null) { // 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인자로 전달된 것이 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 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 수도 있으니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Company com = f.getCmp();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if(com != null) { // 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회사 정보가 없을 수도 있으니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ContInfo info = com.getCInfo();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if(info != null) // 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회사의 연락처 정보가 없을 수도 있으니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addr = info.getAdrs();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if(addr != null) // 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위의 코드에서 주소 정보를 얻지 못했을 수 있으니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System.out.println(addr);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System.out.println("There's no address information.");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6946225" y="1451503"/>
            <a:ext cx="485838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 가능성에 대비하는 코드의 작성은 번거롭고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그 코드 스타일도 만족스러운 편은 아니다.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이를 해결하기 위해 등장한 것이 Optional 클래스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Optional 클래스의 기본적인 사용 방법1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1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4"/>
          <p:cNvSpPr/>
          <p:nvPr/>
        </p:nvSpPr>
        <p:spPr>
          <a:xfrm>
            <a:off x="1193531" y="1495717"/>
            <a:ext cx="8990617" cy="1100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final class Optional&lt;T&gt; extends Object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final T value;  // 이 참조변수를 통해 저장을 하는 일종의 래퍼 클래스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....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1193530" y="2890991"/>
            <a:ext cx="10074237" cy="2890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Optional&lt;String&gt; os1 = Optional.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String("Toy1")); 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of는 null을 허용하지 않음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Optional&lt;String&gt; os2 = Optional.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ofNullable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String("Toy2")); 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ofNullable은 null 허용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if(os1.isPresent())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System.out.println(os1.get());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if(os2.isPresent())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System.out.println(os2.get());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7265" y="4336098"/>
            <a:ext cx="31432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Optional 클래스의 기본적인 사용 방법2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1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15"/>
          <p:cNvSpPr/>
          <p:nvPr/>
        </p:nvSpPr>
        <p:spPr>
          <a:xfrm>
            <a:off x="1193530" y="1676595"/>
            <a:ext cx="8083205" cy="2626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StringOptional2 {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Optional&lt;String&gt; os1 = Optional.of(new String("Toy1"));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Optional&lt;String&gt; os2 = Optional.ofNullable(new String("Toy2"));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os1.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ifPresent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 -&gt; System.out.println(s)); 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람다식 버전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os2.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ifPresent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(System.out::println); 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메소드 참조 버전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2" name="Google Shape;2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530" y="4512747"/>
            <a:ext cx="354330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5"/>
          <p:cNvSpPr/>
          <p:nvPr/>
        </p:nvSpPr>
        <p:spPr>
          <a:xfrm>
            <a:off x="5059680" y="4380630"/>
            <a:ext cx="645881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ifPresent(Consumer&lt;? super T&gt; consumer)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Consumer&lt;T&gt; void accept(T 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Optional 클래스를 사용하면 if ~ else문을 대신할 수 있다: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			이러한 if ~ else 문들…</a:t>
            </a:r>
            <a:endParaRPr sz="259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1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16"/>
          <p:cNvSpPr/>
          <p:nvPr/>
        </p:nvSpPr>
        <p:spPr>
          <a:xfrm>
            <a:off x="1193532" y="1461134"/>
            <a:ext cx="4794314" cy="2895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ContInfo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phone;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null 일 수 있음 (가정)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adrs;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null 일 수 있음 (가정)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ContInfo(String ph, String ad)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phone = ph;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adrs = ad;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getPhone() { return phone;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getAdrs() { return adrs;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5820697" y="1488766"/>
            <a:ext cx="5845277" cy="469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ContInfo ci = new ContInfo(null, "Republic of Korea");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phone;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addr;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(ci.phone != null)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phone = ci.getPhone();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phone = "There is no phone number.";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(ci.adrs != null)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addr = ci.getAdrs();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addr = "There is no address.";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System.out.println(phone);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System.out.println(addr);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492" y="4527981"/>
            <a:ext cx="30575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Optional 클래스를 사용하면 if ~ else문을 대신할 수 있다: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			map 메소드의 소개</a:t>
            </a:r>
            <a:endParaRPr/>
          </a:p>
        </p:txBody>
      </p:sp>
      <p:cxnSp>
        <p:nvCxnSpPr>
          <p:cNvPr id="258" name="Google Shape;258;p1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17"/>
          <p:cNvSpPr/>
          <p:nvPr/>
        </p:nvSpPr>
        <p:spPr>
          <a:xfrm>
            <a:off x="1193530" y="1661846"/>
            <a:ext cx="9174585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Optional&lt;String&gt; os1 = Optional.of("Optional String");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Optional&lt;String&gt; os2 = os1.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 -&gt; s.toUpperCase());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System.out.println(os2.get());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Optional&lt;String&gt; os3 = os1.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 -&gt; s.replace(' ', '_'))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.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 -&gt; s.toLowerCase());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System.out.println(os3.get());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public &lt;U&gt; Optional&lt;U&gt; map(Function&lt;? super T, ? extends U&gt; mapper)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Function&lt;T, U&gt; U apply(T t)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1193530" y="5511616"/>
            <a:ext cx="839183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 메소드는 apply 메소드가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반환하는 대상을 Optional 인스턴스에 담아서 반환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한다.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1" name="Google Shape;2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3273" y="1675915"/>
            <a:ext cx="29241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Optional 클래스를 사용하면 if ~ else문을 대신할 수 있다: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			orElse 메소드의 소개</a:t>
            </a:r>
            <a:endParaRPr/>
          </a:p>
        </p:txBody>
      </p:sp>
      <p:cxnSp>
        <p:nvCxnSpPr>
          <p:cNvPr id="267" name="Google Shape;267;p1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18"/>
          <p:cNvSpPr/>
          <p:nvPr/>
        </p:nvSpPr>
        <p:spPr>
          <a:xfrm>
            <a:off x="1193531" y="1443841"/>
            <a:ext cx="7950469" cy="406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Optional&lt;String&gt; os1 = Optional.empty();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Optional&lt;String&gt; os2 = Optional.of("So Basic");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s1 = os1.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 -&gt; s.toString())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.</a:t>
            </a:r>
            <a:r>
              <a:rPr lang="en-US" sz="15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orElse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("Empty");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s2 = os2.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 -&gt; s.toString())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.</a:t>
            </a:r>
            <a:r>
              <a:rPr lang="en-US" sz="15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orElse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("Empty");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System.out.println(s1);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System.out.println(s2);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0579" y="1443841"/>
            <a:ext cx="31527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8"/>
          <p:cNvSpPr/>
          <p:nvPr/>
        </p:nvSpPr>
        <p:spPr>
          <a:xfrm>
            <a:off x="5064491" y="4683912"/>
            <a:ext cx="657198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Optional 인스턴스를 대상으로 orElse 메소드를 호출하면,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orElse를 호출하면서 전달된 인스턴스가 대신 반환된다.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Optional 클래스를 사용하면 if ~ else문을 대신할 수 있다: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			            최종 결론</a:t>
            </a:r>
            <a:endParaRPr/>
          </a:p>
        </p:txBody>
      </p:sp>
      <p:cxnSp>
        <p:nvCxnSpPr>
          <p:cNvPr id="276" name="Google Shape;276;p1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19"/>
          <p:cNvSpPr/>
          <p:nvPr/>
        </p:nvSpPr>
        <p:spPr>
          <a:xfrm>
            <a:off x="1193531" y="1459269"/>
            <a:ext cx="5845277" cy="469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ContInfo ci = new ContInfo(null, "Republic of Korea");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phone;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addr;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(ci.phone != null)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phone = ci.getPhone();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phone = "There is no phone number.";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(ci.adrs != null)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addr = ci.getAdrs();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addr = "There is no address.";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System.out.println(phone);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System.out.println(addr);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5879691" y="2894270"/>
            <a:ext cx="6096000" cy="3302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Optional&lt;ContInfo&gt; ci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= Optional.of(new ContInfo(null, "Republic of Korea"));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phone = ci.map(c -&gt; c.getPhone())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.orElse("There is no phone number.");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addr = ci.map(c -&gt; c.getAdrs())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.orElse("There is no address.");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System.out.println(phone);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System.out.println(addr);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5633884" y="4129548"/>
            <a:ext cx="245807" cy="2802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28-1. 메소드 참조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showCompAddr 메소드의 개선 결과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2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20"/>
          <p:cNvSpPr/>
          <p:nvPr/>
        </p:nvSpPr>
        <p:spPr>
          <a:xfrm>
            <a:off x="1193531" y="1436755"/>
            <a:ext cx="6608366" cy="469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showCompAddr(Friend f) {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addr = null;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if(f != null) {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Company com = f.getCmp();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if(com != null) {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ContInfo info = com.getCInfo();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if(info != null)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addr = info.getAdrs();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if(addr != null)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System.out.println(addr);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System.out.println("There's no...");</a:t>
            </a:r>
            <a:endParaRPr/>
          </a:p>
          <a:p>
            <a:pPr indent="0" lvl="0" marL="0" marR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6024717" y="1436755"/>
            <a:ext cx="5820697" cy="397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showCompAddr(Optional&lt;Friend&gt; f)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String addr = f.map(Friend::getCmp)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            .map(Company::getCInfo)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            .map(ContInfo::getAdrs)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            .orElse("There's no...");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System.out.println(addr);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ContInfo ci = 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new ContInfo("321-444-577", "Republic of Korea");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Company cp = new Company("YaHo Co., Ltd.", ci);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Friend frn = new Friend("LEE SU", cp);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showCompAddr(Optional.of(frn));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5510980" y="2256503"/>
            <a:ext cx="245807" cy="2802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Optional 클래스의 flatMap 메소드: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	Optional 클래스를 코드 전반에 사용하기1</a:t>
            </a:r>
            <a:endParaRPr sz="259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4" name="Google Shape;294;p21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21"/>
          <p:cNvSpPr/>
          <p:nvPr/>
        </p:nvSpPr>
        <p:spPr>
          <a:xfrm>
            <a:off x="1193531" y="1579121"/>
            <a:ext cx="867314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Optional&lt;String&gt; os1 = Optional.of("Optional String");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Optional&lt;String&gt; os2 = os1.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 -&gt; s.toUpperCase());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System.out.println(os2.get());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Optional&lt;String&gt; os3 = os1.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 -&gt;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Optional.of(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s.toLowerCase()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System.out.println(os3.get());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227" y="4694578"/>
            <a:ext cx="31432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1"/>
          <p:cNvSpPr/>
          <p:nvPr/>
        </p:nvSpPr>
        <p:spPr>
          <a:xfrm>
            <a:off x="4749965" y="4441443"/>
            <a:ext cx="6827520" cy="948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map은 람다식이 반환하는 내용물을 Optional로 감싸서 반환!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flatMap은 그냥 반환! 따라서 필요하면 직접 Optional로 감싸야 한다.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Optional 클래스의 flatMap 메소드: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	Optional 클래스를 코드 전반에 사용하기2</a:t>
            </a:r>
            <a:endParaRPr sz="259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3" name="Google Shape;303;p22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22"/>
          <p:cNvSpPr/>
          <p:nvPr/>
        </p:nvSpPr>
        <p:spPr>
          <a:xfrm>
            <a:off x="1097279" y="1304019"/>
            <a:ext cx="7633765" cy="4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ContInfo {</a:t>
            </a:r>
            <a:endParaRPr/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Optional&lt;String&gt; phone;  // null 일 수 있음</a:t>
            </a:r>
            <a:endParaRPr/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Optional&lt;String&gt; adrs;  // null 일 수 있음</a:t>
            </a:r>
            <a:endParaRPr/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ContInfo(Optional&lt;String&gt; ph, Optional&lt;String&gt; ad) {</a:t>
            </a:r>
            <a:endParaRPr/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phone = ph;</a:t>
            </a:r>
            <a:endParaRPr/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adrs = ad;</a:t>
            </a:r>
            <a:endParaRPr/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Optional&lt;String&gt; getPhone() { </a:t>
            </a:r>
            <a:endParaRPr/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phone; </a:t>
            </a:r>
            <a:endParaRPr/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Optional&lt;String&gt; getAdrs() { </a:t>
            </a:r>
            <a:endParaRPr/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adrs; </a:t>
            </a:r>
            <a:endParaRPr/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5501149" y="3266733"/>
            <a:ext cx="6415548" cy="2999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Optional&lt;ContInfo&gt; ci = Optional.of(</a:t>
            </a:r>
            <a:endParaRPr/>
          </a:p>
          <a:p>
            <a:pPr indent="0" lvl="0" marL="0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new ContInfo(Optional.ofNullable(null), Optional.of("Korea"))</a:t>
            </a:r>
            <a:endParaRPr/>
          </a:p>
          <a:p>
            <a:pPr indent="0" lvl="0" marL="0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);</a:t>
            </a:r>
            <a:endParaRPr/>
          </a:p>
          <a:p>
            <a:pPr indent="0" lvl="0" marL="0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phone = ci.flatMap(c -&gt; c.getPhone())</a:t>
            </a:r>
            <a:endParaRPr/>
          </a:p>
          <a:p>
            <a:pPr indent="0" lvl="0" marL="0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.orElse("There is no phone number.");</a:t>
            </a:r>
            <a:endParaRPr/>
          </a:p>
          <a:p>
            <a:pPr indent="0" lvl="0" marL="0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addr = ci.flatMap(c -&gt; c.getAdrs())</a:t>
            </a:r>
            <a:endParaRPr/>
          </a:p>
          <a:p>
            <a:pPr indent="0" lvl="0" marL="0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.orElse("There is no address.");</a:t>
            </a:r>
            <a:endParaRPr/>
          </a:p>
          <a:p>
            <a:pPr indent="0" lvl="0" marL="0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System.out.println(phone);</a:t>
            </a:r>
            <a:endParaRPr/>
          </a:p>
          <a:p>
            <a:pPr indent="0" lvl="0" marL="0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System.out.println(addr);</a:t>
            </a:r>
            <a:endParaRPr/>
          </a:p>
          <a:p>
            <a:pPr indent="0" lvl="0" marL="0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9185" y="1416612"/>
            <a:ext cx="34194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Optional 클래스의 flatMap 메소드: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	Optional 클래스를 코드 전반에 사용하기3</a:t>
            </a:r>
            <a:endParaRPr sz="259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2" name="Google Shape;312;p2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23"/>
          <p:cNvSpPr/>
          <p:nvPr/>
        </p:nvSpPr>
        <p:spPr>
          <a:xfrm>
            <a:off x="1193531" y="2639651"/>
            <a:ext cx="967013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예제 NullPointerCaseStudy3.java를 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       Optional 사용의 모델로 제공을 하니 적절히 참고하기 바랍니다.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28-3. </a:t>
            </a:r>
            <a:r>
              <a:rPr lang="en-US" sz="4200">
                <a:solidFill>
                  <a:schemeClr val="dk2"/>
                </a:solidFill>
              </a:rPr>
              <a:t>OptionalInt, OptionalLong, OptionalDouble 클래스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Optional과 OptionalXXX와의 차이점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2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25"/>
          <p:cNvSpPr/>
          <p:nvPr/>
        </p:nvSpPr>
        <p:spPr>
          <a:xfrm>
            <a:off x="1193531" y="1517583"/>
            <a:ext cx="4668135" cy="426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Optional&lt;Integer&gt; oi1 =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Optional.of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Optional&lt;Integer&gt; oi2 =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Optional.empty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System.out.print("[Step 1.] : 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oi1.ifPresent(i -&gt; System.out.print(i + "\t"));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oi2.ifPresent(i -&gt; System.out.print(i));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System.out.print("[Step 2.] : 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System.out.print(oi1.orElse(100) + "\t");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System.out.print(oi2.orElse(100) + "\t");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6381136" y="1517583"/>
            <a:ext cx="4916129" cy="426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OptionalInt oi1 =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OptionalInt.of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OptionalInt oi2 =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OptionalInt.empty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System.out.print("[Step 1.] : 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oi1.ifPresent(i -&gt; System.out.print(i + "\t"));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oi2.ifPresent(i -&gt; System.out.print(i));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System.out.print("[Step 2.] : 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System.out.print(oi1.orElse(100) + "\t");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System.out.print(oi2.orElse(100) + "\t");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2792361" y="5918885"/>
            <a:ext cx="604683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OptionalXXX 클래스들은 Optional 클래스보다 그 기능이 제한적이다!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458724" y="457200"/>
            <a:ext cx="11274552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808" y="1926590"/>
            <a:ext cx="4320318" cy="241397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6"/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28의 강의를 마칩니다.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메소드 참조의 4가지 유형과 메소드 참조의 장점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3"/>
          <p:cNvSpPr/>
          <p:nvPr/>
        </p:nvSpPr>
        <p:spPr>
          <a:xfrm>
            <a:off x="1194366" y="1583131"/>
            <a:ext cx="6096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static 메소드의 참조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참조변수를 통한 인스턴스 메소드 참조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클래스 이름을 통한 인스턴스 메소드 참조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생성자 참조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313461" y="4738633"/>
            <a:ext cx="8731685" cy="747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기본적으로 람다식보다 조금 더 코드를 단순하게 할 수 있다는 장점이 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일부 람다식을 메소드 참조로 대신하게 할 수 있다.</a:t>
            </a:r>
            <a:endParaRPr b="0" i="0" sz="1500" u="none" cap="none" strike="noStrik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static 메소드의 참조: 람다식 기반 예제</a:t>
            </a:r>
            <a:endParaRPr/>
          </a:p>
        </p:txBody>
      </p:sp>
      <p:cxnSp>
        <p:nvCxnSpPr>
          <p:cNvPr id="129" name="Google Shape;129;p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4"/>
          <p:cNvSpPr/>
          <p:nvPr/>
        </p:nvSpPr>
        <p:spPr>
          <a:xfrm>
            <a:off x="1193530" y="2409953"/>
            <a:ext cx="1065391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ArrangeList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List&lt;Integer&gt; ls = Arrays.asList(1, 3, 5, 7, 9);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ls = new ArrayList&lt;&gt;(ls);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Consumer&lt;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List&lt;Integer&gt;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c =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-&gt;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Collections.reverse(l)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reverse 메소드 호출 중심의 람다식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c.accept(ls); // 순서 뒤집기 진행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System.out.println(ls); // 출력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193530" y="1484600"/>
            <a:ext cx="8334783" cy="7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Collections 클래스의 reverse 메소드 기반 예제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reverse(List&lt;?&gt; list) // 저장 순서를 뒤집는다.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Consumer&lt;T&gt;    void accept(T t)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515" y="4657615"/>
            <a:ext cx="27813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static 메소드의 참조: 메소드 참조 기반으로 수정</a:t>
            </a:r>
            <a:endParaRPr/>
          </a:p>
        </p:txBody>
      </p:sp>
      <p:cxnSp>
        <p:nvCxnSpPr>
          <p:cNvPr id="139" name="Google Shape;139;p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5"/>
          <p:cNvSpPr/>
          <p:nvPr/>
        </p:nvSpPr>
        <p:spPr>
          <a:xfrm>
            <a:off x="1193531" y="2219236"/>
            <a:ext cx="903714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Consumer&lt;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List&lt;Integer&gt;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c = l -&gt; Collections.reverse(l);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Consumer&lt;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List&lt;Integer&gt;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c =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Collections::reverse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Consumer&lt;T&gt;    void accept(T t)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1216549" y="4506580"/>
            <a:ext cx="1032609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 메소드 호출 시 전달되는 인자를 reverse 메소드를 호출하면서 그대로 전달한다는 약속에 근거한 수정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6653427" y="4829745"/>
            <a:ext cx="3219444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0C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void accept(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t</a:t>
            </a:r>
            <a:r>
              <a:rPr lang="en-US" sz="14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C0C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void reverse(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List&lt;?&gt; list</a:t>
            </a:r>
            <a:r>
              <a:rPr lang="en-US" sz="14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6693183" y="5799240"/>
            <a:ext cx="4371722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accept로 전달된 것 reverse로 그대로. . .</a:t>
            </a:r>
            <a:endParaRPr sz="15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인스턴스 메소드 참조1 : effectively final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6"/>
          <p:cNvSpPr/>
          <p:nvPr/>
        </p:nvSpPr>
        <p:spPr>
          <a:xfrm>
            <a:off x="1193531" y="1319387"/>
            <a:ext cx="8944382" cy="4864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JustSort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sort(List&lt;?&gt; lst) { // 인스턴스 메소드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Collections.reverse(lst);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ArrangeList3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List&lt;Integer&gt; ls = Arrays.asList(1, 3, 5, 7, 9);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ls = new ArrayList&lt;&gt;(ls);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JustSort js = new JustSort();   // js는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effectively final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Consumer&lt;List&lt;Integer&gt;&gt; c = e -&gt; js.sort(e); // 람다식 기반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c.accept(ls);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System.out.println(ls);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2480" y="4948651"/>
            <a:ext cx="27432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Consumer&lt;T&gt;    void accept(T t)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인스턴스 메소드 참조1 : 인스턴스 존재 상황에서 참조</a:t>
            </a:r>
            <a:endParaRPr/>
          </a:p>
        </p:txBody>
      </p:sp>
      <p:cxnSp>
        <p:nvCxnSpPr>
          <p:cNvPr id="159" name="Google Shape;159;p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7"/>
          <p:cNvSpPr/>
          <p:nvPr/>
        </p:nvSpPr>
        <p:spPr>
          <a:xfrm>
            <a:off x="1193531" y="1319387"/>
            <a:ext cx="8944382" cy="4888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JustSort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sort(List&lt;?&gt; lst) { // 인스턴스 메소드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Collections.reverse(lst);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ArrangeList3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List&lt;Integer&gt; ls = Arrays.asList(1, 3, 5, 7, 9);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ls = new ArrayList&lt;&gt;(ls);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JustSort js = new JustSort();   // js는 effective final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Consumer&lt;List&lt;Integer&gt;&gt; c = </a:t>
            </a: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 -&gt; js.sort(e)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// 람다식 기반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→ Consumer&lt;List&lt;Integer&gt;&gt; c =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js::sort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 . .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2480" y="4948651"/>
            <a:ext cx="27432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>
            <a:off x="7808833" y="2605370"/>
            <a:ext cx="3219444" cy="1027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0C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void accept(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t</a:t>
            </a:r>
            <a:r>
              <a:rPr lang="en-US" sz="14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void sort(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List&lt;?&gt; list</a:t>
            </a:r>
            <a:r>
              <a:rPr lang="en-US" sz="14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Consumer&lt;T&gt;    void accept(T t)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7820278" y="3665640"/>
            <a:ext cx="4371722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accept로 전달된 것 sort로 그대로. . .</a:t>
            </a:r>
            <a:endParaRPr sz="15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인스턴스 메소드 참조1 : forEach 메소드</a:t>
            </a:r>
            <a:endParaRPr/>
          </a:p>
        </p:txBody>
      </p:sp>
      <p:cxnSp>
        <p:nvCxnSpPr>
          <p:cNvPr id="170" name="Google Shape;170;p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8"/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Consumer&lt;T&gt;    void accept(T t)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1097280" y="1544996"/>
            <a:ext cx="10229843" cy="2516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ForEachDemo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List&lt;String&gt; ls = Arrays.asList("Box", "Robot");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ls.forEach(</a:t>
            </a: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 -&gt; System.out.println(s)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 // 람다식 기반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ls.forEach(</a:t>
            </a: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System.out::println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 // 메소드 참조 기반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1571" y="2045794"/>
            <a:ext cx="28479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/>
          <p:nvPr/>
        </p:nvSpPr>
        <p:spPr>
          <a:xfrm>
            <a:off x="1193531" y="4831323"/>
            <a:ext cx="935862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default void forEach(Consumer&lt;? super T&gt; action) {    //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Iterable&lt;T&gt;의 디폴트 메소드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(T t : this)    // this는 이 메소드가 속한 컬렉션 인스턴스를 의미함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action.accept(t);    // 모든 저장된 데이터들에 대해 이 문장 반복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2047668" y="3700672"/>
            <a:ext cx="68274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Consumer&lt;? super T&gt; action = System.out::println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2995690" y="4093876"/>
            <a:ext cx="4371722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accept로 전달된 것 그대로 println으로. . .</a:t>
            </a:r>
            <a:endParaRPr sz="15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7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인스턴스 메소드 참조2: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7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인스턴스 없이 인스턴스 메소드 참조</a:t>
            </a:r>
            <a:endParaRPr/>
          </a:p>
        </p:txBody>
      </p:sp>
      <p:cxnSp>
        <p:nvCxnSpPr>
          <p:cNvPr id="182" name="Google Shape;182;p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9"/>
          <p:cNvSpPr/>
          <p:nvPr/>
        </p:nvSpPr>
        <p:spPr>
          <a:xfrm>
            <a:off x="1097280" y="1573769"/>
            <a:ext cx="3739763" cy="27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IBox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n;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IBox(int i) { n = i;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int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larger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IBox b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if(n &gt; b.n)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n;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else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b.n;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4940411" y="1573769"/>
            <a:ext cx="6549224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IBox ib1 = new IBox(5);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IBox ib2 = new IBox(7);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두 상자에 저장된 값 비교하여 더 큰 값 반환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ToIntBiFunction&lt;IBox, IBox&gt; bf = (b1, b2) -&gt; b1.larger(b2);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bigNum = bf.applyAsInt(ib1, ib2);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System.out.println(bigNum);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ToIntBiFunction&lt;T, U&gt;     int applyAsInt(T t, U u)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3670002" y="3090530"/>
            <a:ext cx="1551355" cy="2072439"/>
          </a:xfrm>
          <a:custGeom>
            <a:rect b="b" l="l" r="r" t="t"/>
            <a:pathLst>
              <a:path extrusionOk="0" h="2072439" w="1551355">
                <a:moveTo>
                  <a:pt x="1551355" y="0"/>
                </a:moveTo>
                <a:cubicBezTo>
                  <a:pt x="790459" y="702365"/>
                  <a:pt x="29563" y="1404731"/>
                  <a:pt x="850" y="1749287"/>
                </a:cubicBezTo>
                <a:cubicBezTo>
                  <a:pt x="-27863" y="2093843"/>
                  <a:pt x="675606" y="2080591"/>
                  <a:pt x="1379076" y="2067339"/>
                </a:cubicBezTo>
              </a:path>
            </a:pathLst>
          </a:custGeom>
          <a:noFill/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5145701" y="4978303"/>
            <a:ext cx="6009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ToIntBiFunction&lt;IBox, IBox&gt; bf = IBox::larger;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8954038" y="5433413"/>
            <a:ext cx="2652942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약속에 근거한 줄인 표현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추억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2017-07-09T08:11:09Z</dcterms:created>
  <dc:creator>윤성우</dc:creator>
</cp:coreProperties>
</file>