
<file path=[Content_Types].xml><?xml version="1.0" encoding="utf-8"?>
<Types xmlns="http://schemas.openxmlformats.org/package/2006/content-types">
  <Default ContentType="image/jpeg" Extension="jpg"/>
  <Default ContentType="image/png" Extension="png"/>
  <Default ContentType="image/png" Extension="png&amp;ehk=3weqWkwsoIkENulL6sH1zA&amp;r=0&amp;pid=OfficeInsert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autoCompressPictures="0">
  <p:sldMasterIdLst>
    <p:sldMasterId r:id="rId4" id="2147483648"/>
  </p:sldMasterIdLst>
  <p:sldIdLst>
    <p:sldId r:id="rId5" id="256"/>
    <p:sldId r:id="rId6" id="257"/>
    <p:sldId r:id="rId7" id="258"/>
    <p:sldId r:id="rId8" id="259"/>
    <p:sldId r:id="rId9" id="260"/>
    <p:sldId r:id="rId10" id="261"/>
    <p:sldId r:id="rId11" id="262"/>
    <p:sldId r:id="rId12" id="263"/>
    <p:sldId r:id="rId13" id="264"/>
    <p:sldId r:id="rId14" id="265"/>
    <p:sldId r:id="rId15" id="266"/>
    <p:sldId r:id="rId16" id="267"/>
    <p:sldId r:id="rId17" id="268"/>
    <p:sldId r:id="rId18" id="269"/>
    <p:sldId r:id="rId19" id="270"/>
    <p:sldId r:id="rId20" id="271"/>
    <p:sldId r:id="rId21" id="272"/>
  </p:sldIdLst>
  <p:sldSz cx="12192000" cy="6858000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>
      <a:defRPr lang="en-US">
        <a:uFillTx/>
      </a:defRPr>
    </a:defPPr>
    <a:lvl1pPr algn="l" defTabSz="4572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 horzBarState="maximized">
    <p:restoredLeft autoAdjust="0" sz="19013"/>
    <p:restoredTop sz="94660"/>
  </p:normalViewPr>
  <p:slideViewPr>
    <p:cSldViewPr snapToGrid="0"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72"/>
          <a:sy d="100" n="72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492" y="60"/>
      </p:cViewPr>
    </p:cSldViewPr>
  </p:slideViewPr>
  <p:notesText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" n="1"/>
        <a:sy d="1" n="1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notesTextViewPr>
  <p:sorter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00" n="100"/>
        <a:sy d="100" n="100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sorter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2008" cy="72008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slides/slide5.xml" Type="http://schemas.openxmlformats.org/officeDocument/2006/relationships/slide"></Relationship><Relationship Id="rId10" Target="slides/slide6.xml" Type="http://schemas.openxmlformats.org/officeDocument/2006/relationships/slide"></Relationship><Relationship Id="rId11" Target="slides/slide7.xml" Type="http://schemas.openxmlformats.org/officeDocument/2006/relationships/slide"></Relationship><Relationship Id="rId12" Target="slides/slide8.xml" Type="http://schemas.openxmlformats.org/officeDocument/2006/relationships/slide"></Relationship><Relationship Id="rId13" Target="slides/slide9.xml" Type="http://schemas.openxmlformats.org/officeDocument/2006/relationships/slide"></Relationship><Relationship Id="rId14" Target="slides/slide10.xml" Type="http://schemas.openxmlformats.org/officeDocument/2006/relationships/slide"></Relationship><Relationship Id="rId15" Target="slides/slide11.xml" Type="http://schemas.openxmlformats.org/officeDocument/2006/relationships/slide"></Relationship><Relationship Id="rId16" Target="slides/slide12.xml" Type="http://schemas.openxmlformats.org/officeDocument/2006/relationships/slide"></Relationship><Relationship Id="rId17" Target="slides/slide13.xml" Type="http://schemas.openxmlformats.org/officeDocument/2006/relationships/slide"></Relationship><Relationship Id="rId18" Target="slides/slide14.xml" Type="http://schemas.openxmlformats.org/officeDocument/2006/relationships/slide"></Relationship><Relationship Id="rId19" Target="slides/slide15.xml" Type="http://schemas.openxmlformats.org/officeDocument/2006/relationships/slide"></Relationship><Relationship Id="rId20" Target="slides/slide16.xml" Type="http://schemas.openxmlformats.org/officeDocument/2006/relationships/slide"></Relationship><Relationship Id="rId21" Target="slides/slide17.xml" Type="http://schemas.openxmlformats.org/officeDocument/2006/relationships/slide"></Relationship><Relationship Id="rId22" Target="theme/theme1.xml" Type="http://schemas.openxmlformats.org/officeDocument/2006/relationships/theme"></Relationship></Relationship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media/image1.jpg" Type="http://schemas.openxmlformats.org/officeDocument/2006/relationships/image"></Relationship><Relationship Id="rId2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title">
  <p:cSld name="제목 슬라이드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758952"/>
            <a:ext cx="10058400" cy="356616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>
            <a:lvl1pPr algn="l">
              <a:lnSpc>
                <a:spcPct val="85000"/>
              </a:lnSpc>
              <a:defRPr baseline="0" spc="-50" sz="800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</a:lstStyle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0051" y="4455620"/>
            <a:ext cx="100584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lIns="91440" rIns="91440">
            <a:normAutofit/>
          </a:bodyPr>
          <a:lstStyle>
            <a:lvl1pPr algn="l" indent="0" marL="0">
              <a:buNone/>
              <a:defRPr baseline="0" cap="all" spc="200" sz="2400">
                <a:solidFill>
                  <a:schemeClr val="tx2"/>
                </a:solidFill>
                <a:uFillTx/>
                <a:latin typeface="+mj-lt"/>
              </a:defRPr>
            </a:lvl1pPr>
            <a:lvl2pPr algn="ctr" indent="0" marL="457200">
              <a:buNone/>
              <a:defRPr sz="2400">
                <a:uFillTx/>
              </a:defRPr>
            </a:lvl2pPr>
            <a:lvl3pPr algn="ctr" indent="0" marL="914400">
              <a:buNone/>
              <a:defRPr sz="2400">
                <a:uFillTx/>
              </a:defRPr>
            </a:lvl3pPr>
            <a:lvl4pPr algn="ctr" indent="0" marL="1371600">
              <a:buNone/>
              <a:defRPr sz="2000">
                <a:uFillTx/>
              </a:defRPr>
            </a:lvl4pPr>
            <a:lvl5pPr algn="ctr" indent="0" marL="1828800">
              <a:buNone/>
              <a:defRPr sz="2000">
                <a:uFillTx/>
              </a:defRPr>
            </a:lvl5pPr>
            <a:lvl6pPr algn="ctr" indent="0" marL="2286000">
              <a:buNone/>
              <a:defRPr sz="2000">
                <a:uFillTx/>
              </a:defRPr>
            </a:lvl6pPr>
            <a:lvl7pPr algn="ctr" indent="0" marL="2743200">
              <a:buNone/>
              <a:defRPr sz="2000">
                <a:uFillTx/>
              </a:defRPr>
            </a:lvl7pPr>
            <a:lvl8pPr algn="ctr" indent="0" marL="3200400">
              <a:buNone/>
              <a:defRPr sz="2000">
                <a:uFillTx/>
              </a:defRPr>
            </a:lvl8pPr>
            <a:lvl9pPr algn="ctr" indent="0" marL="3657600">
              <a:buNone/>
              <a:defRPr sz="2000">
                <a:uFillTx/>
              </a:defRPr>
            </a:lvl9pPr>
          </a:lstStyle>
          <a:p>
            <a:r>
              <a:rPr altLang="en-US" lang="ko-KR">
                <a:uFillTx/>
              </a:rPr>
              <a:t>클릭하여 마스터 부제목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BDF68E2-58F2-4D09-BE8B-E3BD06533059}" type="datetimeFigureOut">
              <a:rPr dirty="0" lang="en-US">
                <a:uFillTx/>
              </a:rPr>
              <a:t>11/10/2017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FAB73BC-B049-4115-A692-8D63A059BFB8}" type="slidenum">
              <a:rPr dirty="0" lang="en-US">
                <a:uFillTx/>
              </a:rPr>
              <a:t>‹#›</a:t>
            </a:fld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traight Connector 8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제목 및 세로 텍스트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0" lIns="45720" rIns="45720" tIns="0" vert="eaVert"/>
          <a:lstStyle/>
          <a:p>
            <a:pPr lvl="0"/>
            <a:r>
              <a:rPr altLang="en-US" lang="ko-KR">
                <a:uFillTx/>
              </a:rPr>
              <a:t>마스터 텍스트 스타일 편집</a:t>
            </a:r>
          </a:p>
          <a:p>
            <a:pPr lvl="1"/>
            <a:r>
              <a:rPr altLang="en-US" lang="ko-KR">
                <a:uFillTx/>
              </a:rPr>
              <a:t>둘째 수준</a:t>
            </a:r>
          </a:p>
          <a:p>
            <a:pPr lvl="2"/>
            <a:r>
              <a:rPr altLang="en-US" lang="ko-KR">
                <a:uFillTx/>
              </a:rPr>
              <a:t>셋째 수준</a:t>
            </a:r>
          </a:p>
          <a:p>
            <a:pPr lvl="3"/>
            <a:r>
              <a:rPr altLang="en-US" lang="ko-KR">
                <a:uFillTx/>
              </a:rPr>
              <a:t>넷째 수준</a:t>
            </a:r>
          </a:p>
          <a:p>
            <a:pPr lvl="4"/>
            <a:r>
              <a:rPr altLang="en-US" lang="ko-KR">
                <a:uFillTx/>
              </a:rPr>
              <a:t>다섯째 수준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2E2D6473-DF6D-4702-B328-E0DD40540A4E}" type="datetimeFigureOut">
              <a:rPr dirty="0" lang="en-US">
                <a:uFillTx/>
              </a:rPr>
              <a:t>11/10/2017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FAB73BC-B049-4115-A692-8D63A059BFB8}" type="slidenum">
              <a:rPr dirty="0" lang="en-US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vertTitleAndTx">
  <p:cSld name="세로 제목 및 텍스트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Vertical 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orient="vert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724900" y="414778"/>
            <a:ext cx="2628900" cy="5757421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414778"/>
            <a:ext cx="7734300" cy="575742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0" lIns="45720" rIns="45720" tIns="0" vert="eaVert"/>
          <a:lstStyle/>
          <a:p>
            <a:pPr lvl="0"/>
            <a:r>
              <a:rPr altLang="en-US" lang="ko-KR">
                <a:uFillTx/>
              </a:rPr>
              <a:t>마스터 텍스트 스타일 편집</a:t>
            </a:r>
          </a:p>
          <a:p>
            <a:pPr lvl="1"/>
            <a:r>
              <a:rPr altLang="en-US" lang="ko-KR">
                <a:uFillTx/>
              </a:rPr>
              <a:t>둘째 수준</a:t>
            </a:r>
          </a:p>
          <a:p>
            <a:pPr lvl="2"/>
            <a:r>
              <a:rPr altLang="en-US" lang="ko-KR">
                <a:uFillTx/>
              </a:rPr>
              <a:t>셋째 수준</a:t>
            </a:r>
          </a:p>
          <a:p>
            <a:pPr lvl="3"/>
            <a:r>
              <a:rPr altLang="en-US" lang="ko-KR">
                <a:uFillTx/>
              </a:rPr>
              <a:t>넷째 수준</a:t>
            </a:r>
          </a:p>
          <a:p>
            <a:pPr lvl="4"/>
            <a:r>
              <a:rPr altLang="en-US" lang="ko-KR">
                <a:uFillTx/>
              </a:rPr>
              <a:t>다섯째 수준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E26F7E3A-B166-407D-9866-32884E7D5B37}" type="datetimeFigureOut">
              <a:rPr dirty="0" lang="en-US">
                <a:uFillTx/>
              </a:rPr>
              <a:t>11/10/2017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FAB73BC-B049-4115-A692-8D63A059BFB8}" type="slidenum">
              <a:rPr dirty="0" lang="en-US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제목 및 내용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marL="0">
              <a:defRPr>
                <a:uFillTx/>
              </a:defRPr>
            </a:lvl1pPr>
          </a:lstStyle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ko-KR">
                <a:uFillTx/>
              </a:rPr>
              <a:t>마스터 텍스트 스타일 편집</a:t>
            </a:r>
          </a:p>
          <a:p>
            <a:pPr lvl="1"/>
            <a:r>
              <a:rPr altLang="en-US" lang="ko-KR">
                <a:uFillTx/>
              </a:rPr>
              <a:t>둘째 수준</a:t>
            </a:r>
          </a:p>
          <a:p>
            <a:pPr lvl="2"/>
            <a:r>
              <a:rPr altLang="en-US" lang="ko-KR">
                <a:uFillTx/>
              </a:rPr>
              <a:t>셋째 수준</a:t>
            </a:r>
          </a:p>
          <a:p>
            <a:pPr lvl="3"/>
            <a:r>
              <a:rPr altLang="en-US" lang="ko-KR">
                <a:uFillTx/>
              </a:rPr>
              <a:t>넷째 수준</a:t>
            </a:r>
          </a:p>
          <a:p>
            <a:pPr lvl="4"/>
            <a:r>
              <a:rPr altLang="en-US" lang="ko-KR">
                <a:uFillTx/>
              </a:rPr>
              <a:t>다섯째 수준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28FC5F6-F338-4AE4-BB23-26385BCFC423}" type="datetimeFigureOut">
              <a:rPr dirty="0" lang="en-US">
                <a:uFillTx/>
              </a:rPr>
              <a:t>11/10/2017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113E31D-E2AB-40D1-8B51-AFA5AFEF393A}" type="slidenum">
              <a:rPr dirty="0" lang="en-US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secHead">
  <p:cSld name="구역 머리글"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758952"/>
            <a:ext cx="10058400" cy="356616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>
            <a:normAutofit/>
          </a:bodyPr>
          <a:lstStyle>
            <a:lvl1pPr>
              <a:lnSpc>
                <a:spcPct val="85000"/>
              </a:lnSpc>
              <a:defRPr b="0" sz="800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</a:lstStyle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4453128"/>
            <a:ext cx="100584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lIns="91440" rIns="91440">
            <a:normAutofit/>
          </a:bodyPr>
          <a:lstStyle>
            <a:lvl1pPr indent="0" marL="0">
              <a:buNone/>
              <a:defRPr baseline="0" cap="all" spc="200" sz="2400">
                <a:solidFill>
                  <a:schemeClr val="tx2"/>
                </a:solidFill>
                <a:uFillTx/>
                <a:latin typeface="+mj-lt"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altLang="en-US" lang="ko-KR">
                <a:uFillTx/>
              </a:rPr>
              <a:t>마스터 텍스트 스타일 편집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20EBB0C4-6273-4C6E-B9BD-2EDC30F1CD52}" type="datetimeFigureOut">
              <a:rPr dirty="0" lang="en-US">
                <a:uFillTx/>
              </a:rPr>
              <a:t>11/10/2017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FAB73BC-B049-4115-A692-8D63A059BFB8}" type="slidenum">
              <a:rPr dirty="0" lang="en-US">
                <a:uFillTx/>
              </a:rPr>
              <a:t>‹#›</a:t>
            </a:fld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traight Connector 8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콘텐츠 2개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Tit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286603"/>
            <a:ext cx="10058400" cy="145075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79" y="1845734"/>
            <a:ext cx="4937760" cy="402336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ko-KR">
                <a:uFillTx/>
              </a:rPr>
              <a:t>마스터 텍스트 스타일 편집</a:t>
            </a:r>
          </a:p>
          <a:p>
            <a:pPr lvl="1"/>
            <a:r>
              <a:rPr altLang="en-US" lang="ko-KR">
                <a:uFillTx/>
              </a:rPr>
              <a:t>둘째 수준</a:t>
            </a:r>
          </a:p>
          <a:p>
            <a:pPr lvl="2"/>
            <a:r>
              <a:rPr altLang="en-US" lang="ko-KR">
                <a:uFillTx/>
              </a:rPr>
              <a:t>셋째 수준</a:t>
            </a:r>
          </a:p>
          <a:p>
            <a:pPr lvl="3"/>
            <a:r>
              <a:rPr altLang="en-US" lang="ko-KR">
                <a:uFillTx/>
              </a:rPr>
              <a:t>넷째 수준</a:t>
            </a:r>
          </a:p>
          <a:p>
            <a:pPr lvl="4"/>
            <a:r>
              <a:rPr altLang="en-US" lang="ko-KR">
                <a:uFillTx/>
              </a:rPr>
              <a:t>다섯째 수준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17920" y="1845735"/>
            <a:ext cx="4937760" cy="402336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ko-KR">
                <a:uFillTx/>
              </a:rPr>
              <a:t>마스터 텍스트 스타일 편집</a:t>
            </a:r>
          </a:p>
          <a:p>
            <a:pPr lvl="1"/>
            <a:r>
              <a:rPr altLang="en-US" lang="ko-KR">
                <a:uFillTx/>
              </a:rPr>
              <a:t>둘째 수준</a:t>
            </a:r>
          </a:p>
          <a:p>
            <a:pPr lvl="2"/>
            <a:r>
              <a:rPr altLang="en-US" lang="ko-KR">
                <a:uFillTx/>
              </a:rPr>
              <a:t>셋째 수준</a:t>
            </a:r>
          </a:p>
          <a:p>
            <a:pPr lvl="3"/>
            <a:r>
              <a:rPr altLang="en-US" lang="ko-KR">
                <a:uFillTx/>
              </a:rPr>
              <a:t>넷째 수준</a:t>
            </a:r>
          </a:p>
          <a:p>
            <a:pPr lvl="4"/>
            <a:r>
              <a:rPr altLang="en-US" lang="ko-KR">
                <a:uFillTx/>
              </a:rPr>
              <a:t>다섯째 수준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19AB4D41-86C1-4908-B66A-0B50CEB3BF29}" type="datetimeFigureOut">
              <a:rPr dirty="0" lang="en-US">
                <a:uFillTx/>
              </a:rPr>
              <a:t>11/10/2017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FAB73BC-B049-4115-A692-8D63A059BFB8}" type="slidenum">
              <a:rPr dirty="0" lang="en-US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비교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itle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286603"/>
            <a:ext cx="10058400" cy="145075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1846052"/>
            <a:ext cx="4937760" cy="73628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lIns="91440" rIns="91440">
            <a:normAutofit/>
          </a:bodyPr>
          <a:lstStyle>
            <a:lvl1pPr indent="0" marL="0">
              <a:buNone/>
              <a:defRPr b="0" baseline="0" cap="all" sz="2000">
                <a:solidFill>
                  <a:schemeClr val="tx2"/>
                </a:solidFill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altLang="en-US" lang="ko-KR">
                <a:uFillTx/>
              </a:rPr>
              <a:t>마스터 텍스트 스타일 편집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2582334"/>
            <a:ext cx="4937760" cy="3378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ko-KR">
                <a:uFillTx/>
              </a:rPr>
              <a:t>마스터 텍스트 스타일 편집</a:t>
            </a:r>
          </a:p>
          <a:p>
            <a:pPr lvl="1"/>
            <a:r>
              <a:rPr altLang="en-US" lang="ko-KR">
                <a:uFillTx/>
              </a:rPr>
              <a:t>둘째 수준</a:t>
            </a:r>
          </a:p>
          <a:p>
            <a:pPr lvl="2"/>
            <a:r>
              <a:rPr altLang="en-US" lang="ko-KR">
                <a:uFillTx/>
              </a:rPr>
              <a:t>셋째 수준</a:t>
            </a:r>
          </a:p>
          <a:p>
            <a:pPr lvl="3"/>
            <a:r>
              <a:rPr altLang="en-US" lang="ko-KR">
                <a:uFillTx/>
              </a:rPr>
              <a:t>넷째 수준</a:t>
            </a:r>
          </a:p>
          <a:p>
            <a:pPr lvl="4"/>
            <a:r>
              <a:rPr altLang="en-US" lang="ko-KR">
                <a:uFillTx/>
              </a:rPr>
              <a:t>다섯째 수준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17920" y="1846052"/>
            <a:ext cx="4937760" cy="73628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lIns="91440" rIns="91440">
            <a:normAutofit/>
          </a:bodyPr>
          <a:lstStyle>
            <a:lvl1pPr indent="0" marL="0">
              <a:buNone/>
              <a:defRPr b="0" baseline="0" cap="all" sz="2000">
                <a:solidFill>
                  <a:schemeClr val="tx2"/>
                </a:solidFill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altLang="en-US" lang="ko-KR">
                <a:uFillTx/>
              </a:rPr>
              <a:t>마스터 텍스트 스타일 편집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17920" y="2582334"/>
            <a:ext cx="4937760" cy="3378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ko-KR">
                <a:uFillTx/>
              </a:rPr>
              <a:t>마스터 텍스트 스타일 편집</a:t>
            </a:r>
          </a:p>
          <a:p>
            <a:pPr lvl="1"/>
            <a:r>
              <a:rPr altLang="en-US" lang="ko-KR">
                <a:uFillTx/>
              </a:rPr>
              <a:t>둘째 수준</a:t>
            </a:r>
          </a:p>
          <a:p>
            <a:pPr lvl="2"/>
            <a:r>
              <a:rPr altLang="en-US" lang="ko-KR">
                <a:uFillTx/>
              </a:rPr>
              <a:t>셋째 수준</a:t>
            </a:r>
          </a:p>
          <a:p>
            <a:pPr lvl="3"/>
            <a:r>
              <a:rPr altLang="en-US" lang="ko-KR">
                <a:uFillTx/>
              </a:rPr>
              <a:t>넷째 수준</a:t>
            </a:r>
          </a:p>
          <a:p>
            <a:pPr lvl="4"/>
            <a:r>
              <a:rPr altLang="en-US" lang="ko-KR">
                <a:uFillTx/>
              </a:rPr>
              <a:t>다섯째 수준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E6426E2C-56C1-4E0D-A793-0088A7FDD37E}" type="datetimeFigureOut">
              <a:rPr dirty="0" lang="en-US">
                <a:uFillTx/>
              </a:rPr>
              <a:t>11/10/2017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oot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lide Numb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FAB73BC-B049-4115-A692-8D63A059BFB8}" type="slidenum">
              <a:rPr dirty="0" lang="en-US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제목만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8C39B41-D8B5-4052-B551-9B5525EAA8B6}" type="datetimeFigureOut">
              <a:rPr dirty="0" lang="en-US">
                <a:uFillTx/>
              </a:rPr>
              <a:t>11/10/2017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FAB73BC-B049-4115-A692-8D63A059BFB8}" type="slidenum">
              <a:rPr dirty="0" lang="en-US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blank">
  <p:cSld name="빈 화면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Rectang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Rectangle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D94136C-8742-45B2-AF27-D93DF72833A9}" type="datetimeFigureOut">
              <a:rPr dirty="0" lang="en-US">
                <a:uFillTx/>
              </a:rPr>
              <a:t>11/10/2017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oot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solidFill>
                  <a:srgbClr val="FFFFFF"/>
                </a:solidFill>
                <a:uFillTx/>
              </a:defRPr>
            </a:lvl1pPr>
          </a:lstStyle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lide Numb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FAB73BC-B049-4115-A692-8D63A059BFB8}" type="slidenum">
              <a:rPr dirty="0" lang="en-US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objTx">
  <p:cSld name="캡션 있는 콘텐츠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594359"/>
            <a:ext cx="3200400" cy="2286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>
            <a:lvl1pPr>
              <a:defRPr b="0" sz="3600">
                <a:solidFill>
                  <a:srgbClr val="FFFFFF"/>
                </a:solidFill>
                <a:uFillTx/>
              </a:defRPr>
            </a:lvl1pPr>
          </a:lstStyle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00600" y="731520"/>
            <a:ext cx="6492240" cy="52578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ko-KR">
                <a:uFillTx/>
              </a:rPr>
              <a:t>마스터 텍스트 스타일 편집</a:t>
            </a:r>
          </a:p>
          <a:p>
            <a:pPr lvl="1"/>
            <a:r>
              <a:rPr altLang="en-US" lang="ko-KR">
                <a:uFillTx/>
              </a:rPr>
              <a:t>둘째 수준</a:t>
            </a:r>
          </a:p>
          <a:p>
            <a:pPr lvl="2"/>
            <a:r>
              <a:rPr altLang="en-US" lang="ko-KR">
                <a:uFillTx/>
              </a:rPr>
              <a:t>셋째 수준</a:t>
            </a:r>
          </a:p>
          <a:p>
            <a:pPr lvl="3"/>
            <a:r>
              <a:rPr altLang="en-US" lang="ko-KR">
                <a:uFillTx/>
              </a:rPr>
              <a:t>넷째 수준</a:t>
            </a:r>
          </a:p>
          <a:p>
            <a:pPr lvl="4"/>
            <a:r>
              <a:rPr altLang="en-US" lang="ko-KR">
                <a:uFillTx/>
              </a:rPr>
              <a:t>다섯째 수준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926080"/>
            <a:ext cx="3200400" cy="337912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lIns="91440" rIns="91440">
            <a:normAutofit/>
          </a:bodyPr>
          <a:lstStyle>
            <a:lvl1pPr indent="0" marL="0">
              <a:buNone/>
              <a:defRPr sz="1500">
                <a:solidFill>
                  <a:srgbClr val="FFFFFF"/>
                </a:solidFill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altLang="en-US" lang="ko-KR">
                <a:uFillTx/>
              </a:rPr>
              <a:t>마스터 텍스트 스타일 편집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5512" y="6459785"/>
            <a:ext cx="2618510" cy="3651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algn="l">
              <a:defRPr>
                <a:uFillTx/>
              </a:defRPr>
            </a:lvl1pPr>
          </a:lstStyle>
          <a:p>
            <a:fld id="{32ABBEA6-7C60-4B02-AE87-00D78D8422AF}" type="datetimeFigureOut">
              <a:rPr dirty="0" lang="en-US">
                <a:uFillTx/>
              </a:rPr>
              <a:t>11/10/2017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00600" y="6459785"/>
            <a:ext cx="4648200" cy="3651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algn="l">
              <a:defRPr>
                <a:solidFill>
                  <a:schemeClr val="tx2"/>
                </a:solidFill>
                <a:uFillTx/>
              </a:defRPr>
            </a:lvl1pPr>
          </a:lstStyle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solidFill>
                  <a:schemeClr val="tx2"/>
                </a:solidFill>
                <a:uFillTx/>
              </a:defRPr>
            </a:lvl1pPr>
          </a:lstStyle>
          <a:p>
            <a:fld id="{4FAB73BC-B049-4115-A692-8D63A059BFB8}" type="slidenum">
              <a:rPr dirty="0" lang="en-US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picTx">
  <p:cSld name="캡션 있는 그림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5074920"/>
            <a:ext cx="10113264" cy="82296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0" lIns="91440" rIns="91440" tIns="0">
            <a:noAutofit/>
          </a:bodyPr>
          <a:lstStyle>
            <a:lvl1pPr>
              <a:defRPr b="0" sz="3600">
                <a:solidFill>
                  <a:srgbClr val="FFFFFF"/>
                </a:solidFill>
                <a:uFillTx/>
              </a:defRPr>
            </a:lvl1pPr>
          </a:lstStyle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Pictur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/>
          </p:cNvSpPr>
          <p:nvPr>
            <p:ph idx="1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" y="0"/>
            <a:ext cx="12191985" cy="4915076"/>
          </a:xfrm>
          <a:blipFill>
            <a:blip r:embed="rId1"/>
            <a:stretch>
              <a:fillRect/>
            </a:stretch>
          </a:blip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lIns="457200" tIns="457200"/>
          <a:lstStyle>
            <a:lvl1pPr indent="0" marL="0">
              <a:buNone/>
              <a:defRPr sz="3200">
                <a:solidFill>
                  <a:schemeClr val="bg1"/>
                </a:solidFill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r>
              <a:rPr altLang="en-US" lang="ko-KR">
                <a:uFillTx/>
              </a:rPr>
              <a:t>그림을 추가하려면 아이콘을 클릭하십시오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5907023"/>
            <a:ext cx="10113264" cy="59436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0" lIns="91440" rIns="91440" tIns="0">
            <a:normAutofit/>
          </a:bodyPr>
          <a:lstStyle>
            <a:lvl1pPr indent="0" marL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altLang="en-US" lang="ko-KR">
                <a:uFillTx/>
              </a:rPr>
              <a:t>마스터 텍스트 스타일 편집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9CAD897-D46E-4AD2-BD9B-49DD3E640873}" type="datetimeFigureOut">
              <a:rPr dirty="0" lang="en-US">
                <a:uFillTx/>
              </a:rPr>
              <a:t>11/10/2017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FAB73BC-B049-4115-A692-8D63A059BFB8}" type="slidenum">
              <a:rPr dirty="0" lang="en-US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286603"/>
            <a:ext cx="10058400" cy="145075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/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1845734"/>
            <a:ext cx="10058400" cy="402336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0" rIns="0" rtlCol="0" tIns="45720" vert="horz">
            <a:normAutofit/>
          </a:bodyPr>
          <a:lstStyle/>
          <a:p>
            <a:pPr lvl="0"/>
            <a:r>
              <a:rPr altLang="en-US" lang="ko-KR">
                <a:uFillTx/>
              </a:rPr>
              <a:t>마스터 텍스트 스타일 편집</a:t>
            </a:r>
          </a:p>
          <a:p>
            <a:pPr lvl="1"/>
            <a:r>
              <a:rPr altLang="en-US" lang="ko-KR">
                <a:uFillTx/>
              </a:rPr>
              <a:t>둘째 수준</a:t>
            </a:r>
          </a:p>
          <a:p>
            <a:pPr lvl="2"/>
            <a:r>
              <a:rPr altLang="en-US" lang="ko-KR">
                <a:uFillTx/>
              </a:rPr>
              <a:t>셋째 수준</a:t>
            </a:r>
          </a:p>
          <a:p>
            <a:pPr lvl="3"/>
            <a:r>
              <a:rPr altLang="en-US" lang="ko-KR">
                <a:uFillTx/>
              </a:rPr>
              <a:t>넷째 수준</a:t>
            </a:r>
          </a:p>
          <a:p>
            <a:pPr lvl="4"/>
            <a:r>
              <a:rPr altLang="en-US" lang="ko-KR">
                <a:uFillTx/>
              </a:rPr>
              <a:t>다섯째 수준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6459785"/>
            <a:ext cx="2472271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l">
              <a:defRPr sz="900">
                <a:solidFill>
                  <a:srgbClr val="FFFFFF"/>
                </a:solidFill>
                <a:uFillTx/>
              </a:defRPr>
            </a:lvl1pPr>
          </a:lstStyle>
          <a:p>
            <a:fld id="{98624D31-43A5-475A-80CF-332C9F6DCF35}" type="datetimeFigureOut">
              <a:rPr dirty="0" lang="en-US">
                <a:uFillTx/>
              </a:rPr>
              <a:t>11/10/2017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86185" y="6459785"/>
            <a:ext cx="4822804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ctr">
              <a:defRPr baseline="0" cap="all" sz="900">
                <a:solidFill>
                  <a:srgbClr val="FFFFFF"/>
                </a:solidFill>
                <a:uFillTx/>
              </a:defRPr>
            </a:lvl1pPr>
          </a:lstStyle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900458" y="6459785"/>
            <a:ext cx="1312025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r">
              <a:defRPr sz="1050">
                <a:solidFill>
                  <a:srgbClr val="FFFFFF"/>
                </a:solidFill>
                <a:uFillTx/>
              </a:defRPr>
            </a:lvl1pPr>
          </a:lstStyle>
          <a:p>
            <a:fld id="{4FAB73BC-B049-4115-A692-8D63A059BFB8}" type="slidenum">
              <a:rPr dirty="0" lang="en-US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Straight Connector 9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hf dt="0" ftr="0" hdr="0" sldNum="0"/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latinLnBrk="1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indent="-91440" latinLnBrk="1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182880" latinLnBrk="1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182880" latinLnBrk="1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182880" latinLnBrk="1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182880" latinLnBrk="1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1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1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1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1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>
        <a:defRPr lang="en-US">
          <a:uFillTx/>
        </a:defRPr>
      </a:defPPr>
      <a:lvl1pPr algn="l" defTabSz="914400" eaLnBrk="1" hangingPunct="1" latinLnBrk="1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media/image2.jpg" Type="http://schemas.openxmlformats.org/officeDocument/2006/relationships/image"></Relationship></Relationships>
</file>

<file path=ppt/slides/_rels/slide10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7.png" Type="http://schemas.openxmlformats.org/officeDocument/2006/relationships/image"></Relationship></Relationships>
</file>

<file path=ppt/slides/_rels/slide11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8.png" Type="http://schemas.openxmlformats.org/officeDocument/2006/relationships/image"></Relationship></Relationships>
</file>

<file path=ppt/slides/_rels/slide12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9.png" Type="http://schemas.openxmlformats.org/officeDocument/2006/relationships/image"></Relationship></Relationships>
</file>

<file path=ppt/slides/_rels/slide13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0.png" Type="http://schemas.openxmlformats.org/officeDocument/2006/relationships/image"></Relationship></Relationships>
</file>

<file path=ppt/slides/_rels/slide14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15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1.png" Type="http://schemas.openxmlformats.org/officeDocument/2006/relationships/image"></Relationship><Relationship Id="rId3" Target="../media/image12.png" Type="http://schemas.openxmlformats.org/officeDocument/2006/relationships/image"></Relationship></Relationships>
</file>

<file path=ppt/slides/_rels/slide16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3.png" Type="http://schemas.openxmlformats.org/officeDocument/2006/relationships/image"></Relationship><Relationship Id="rId3" Target="../media/image14.png" Type="http://schemas.openxmlformats.org/officeDocument/2006/relationships/image"></Relationship></Relationships>
</file>

<file path=ppt/slides/_rels/slide17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5.png&amp;ehk=3weqWkwsoIkENulL6sH1zA&amp;r=0&amp;pid=OfficeInsert" Type="http://schemas.openxmlformats.org/officeDocument/2006/relationships/image"></Relationship></Relationships>
</file>

<file path=ppt/slides/_rels/slide2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3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/Relationships>
</file>

<file path=ppt/slides/_rels/slide4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3.png" Type="http://schemas.openxmlformats.org/officeDocument/2006/relationships/image"></Relationship></Relationships>
</file>

<file path=ppt/slides/_rels/slide5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/Relationships>
</file>

<file path=ppt/slides/_rels/slide6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4.png" Type="http://schemas.openxmlformats.org/officeDocument/2006/relationships/image"></Relationship><Relationship Id="rId3" Target="file:///D:\docs\api\java\util\function\Consumer.html" TargetMode="External" Type="http://schemas.openxmlformats.org/officeDocument/2006/relationships/hyperlink"></Relationship><Relationship Id="rId4" Target="file:///D:\docs\api\java\util\stream\Stream.html" TargetMode="External" Type="http://schemas.openxmlformats.org/officeDocument/2006/relationships/hyperlink"></Relationship></Relationships>
</file>

<file path=ppt/slides/_rels/slide7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5.png" Type="http://schemas.openxmlformats.org/officeDocument/2006/relationships/image"></Relationship></Relationships>
</file>

<file path=ppt/slides/_rels/slide8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6.png" Type="http://schemas.openxmlformats.org/officeDocument/2006/relationships/image"></Relationship></Relationships>
</file>

<file path=ppt/slides/_rels/slide9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 useBgFill="1"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Rectangle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Rectangle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Rectangle 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Straight Connector 15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스크린샷이(가) 표시된 사진  높은 신뢰도로 생성된 설명" id="5" name="그림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289754" y="639097"/>
            <a:ext cx="6253317" cy="368601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br>
              <a:rPr altLang="ko-KR" dirty="0" lang="en-US" sz="4800">
                <a:uFillTx/>
              </a:rPr>
            </a:br>
            <a:r>
              <a:rPr altLang="en-US" dirty="0" lang="ko-KR" sz="4800">
                <a:uFillTx/>
              </a:rPr>
              <a:t>열혈 </a:t>
            </a:r>
            <a:r>
              <a:rPr altLang="ko-KR" dirty="0" lang="en-US" sz="4800">
                <a:uFillTx/>
              </a:rPr>
              <a:t>Java </a:t>
            </a:r>
            <a:r>
              <a:rPr altLang="en-US" dirty="0" lang="ko-KR" sz="4800">
                <a:uFillTx/>
              </a:rPr>
              <a:t>프로그래밍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부제목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447071" y="4455621"/>
            <a:ext cx="6112029" cy="123861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altLang="ko-KR" b="1" cap="none" dirty="0" lang="en-US" sz="2100">
                <a:solidFill>
                  <a:schemeClr val="tx1">
                    <a:lumMod val="85000"/>
                    <a:lumOff val="15000"/>
                  </a:schemeClr>
                </a:solidFill>
                <a:uFillTx/>
                <a:cs charset="0" panose="020F0502020204030204" pitchFamily="34" typeface="Calibri"/>
              </a:rPr>
              <a:t>Chapter 29. </a:t>
            </a:r>
            <a:r>
              <a:rPr altLang="en-US" b="1" cap="none" dirty="0" lang="ko-KR" sz="2100">
                <a:solidFill>
                  <a:schemeClr val="tx1">
                    <a:lumMod val="85000"/>
                    <a:lumOff val="15000"/>
                  </a:schemeClr>
                </a:solidFill>
                <a:uFillTx/>
                <a:cs charset="0" panose="020F0502020204030204" pitchFamily="34" typeface="Calibri"/>
              </a:rPr>
              <a:t>스트림 </a:t>
            </a:r>
            <a:r>
              <a:rPr altLang="ko-KR" b="1" cap="none" dirty="0" lang="en-US" sz="2100">
                <a:solidFill>
                  <a:schemeClr val="tx1">
                    <a:lumMod val="85000"/>
                    <a:lumOff val="15000"/>
                  </a:schemeClr>
                </a:solidFill>
                <a:uFillTx/>
                <a:cs charset="0" panose="020F0502020204030204" pitchFamily="34" typeface="Calibri"/>
              </a:rPr>
              <a:t>1	</a:t>
            </a:r>
            <a:endParaRPr altLang="ko-KR" b="1" dirty="0" lang="en-US" sz="2100">
              <a:solidFill>
                <a:schemeClr val="tx1">
                  <a:lumMod val="85000"/>
                  <a:lumOff val="15000"/>
                </a:schemeClr>
              </a:solidFill>
              <a:uFillTx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TextBox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127580"/>
            <a:ext cx="10058400" cy="114830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altLang="en-US" dirty="0" lang="ko-KR" spc="-50" sz="39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필터링</a:t>
            </a: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직선 연결선 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직사각형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1" y="1386040"/>
            <a:ext cx="9115592" cy="109401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en-US" dirty="0" lang="ko-KR" sz="1500">
                <a:uFillTx/>
                <a:latin charset="0" panose="020B0609020204030204" pitchFamily="49" typeface="Consolas"/>
              </a:rPr>
              <a:t>필터링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: 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스트림을 구성하는 데이터 중 일부를 조건에 따라 걸러내는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 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연산</a:t>
            </a:r>
            <a:endParaRPr altLang="ko-KR" dirty="0" lang="en-US" sz="1500">
              <a:uFillTx/>
              <a:latin charset="0" panose="020B0609020204030204" pitchFamily="49" typeface="Consolas"/>
            </a:endParaRP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Stream&lt;T&gt; filter(Predicate&lt;? super T&gt; predicate)     // Stream&lt;T&gt;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에 존재  </a:t>
            </a:r>
            <a:endParaRPr altLang="ko-KR" dirty="0" lang="en-US" sz="1500">
              <a:uFillTx/>
              <a:latin charset="0" panose="020B0609020204030204" pitchFamily="49" typeface="Consolas"/>
            </a:endParaRP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   // Predicate&lt;T&gt; boolean test(T t)</a:t>
            </a:r>
            <a:endParaRPr altLang="en-US" dirty="0" lang="ko-KR" sz="15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직사각형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08279" y="2833872"/>
            <a:ext cx="8260185" cy="3245119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altLang="ko-KR" dirty="0" lang="pt-BR" sz="1400">
                <a:uFillTx/>
                <a:latin charset="0" panose="020B0609020204030204" pitchFamily="49" typeface="Consolas"/>
              </a:rPr>
              <a:t>   int[] ar = {1, 2, 3, 4, 5};</a:t>
            </a:r>
          </a:p>
          <a:p>
            <a:pPr>
              <a:lnSpc>
                <a:spcPts val="19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   Arrays.stream(ar)   // </a:t>
            </a:r>
            <a:r>
              <a:rPr altLang="en-US" dirty="0" lang="ko-KR" sz="1400">
                <a:uFillTx/>
                <a:latin charset="0" panose="020B0609020204030204" pitchFamily="49" typeface="Consolas"/>
              </a:rPr>
              <a:t>배열 기반 스트림 생성</a:t>
            </a:r>
          </a:p>
          <a:p>
            <a:pPr>
              <a:lnSpc>
                <a:spcPts val="19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         </a:t>
            </a:r>
            <a:r>
              <a:rPr altLang="ko-KR" dirty="0" lang="en-US" sz="1400">
                <a:solidFill>
                  <a:srgbClr val="0070C0"/>
                </a:solidFill>
                <a:uFillTx/>
                <a:latin charset="0" panose="020B0609020204030204" pitchFamily="49" typeface="Consolas"/>
              </a:rPr>
              <a:t>.filter(n -&gt; n%2 == 1)   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// </a:t>
            </a:r>
            <a:r>
              <a:rPr altLang="en-US" dirty="0" lang="ko-KR" sz="1400">
                <a:uFillTx/>
                <a:latin charset="0" panose="020B0609020204030204" pitchFamily="49" typeface="Consolas"/>
              </a:rPr>
              <a:t>홀수만 통과시킨다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.</a:t>
            </a:r>
          </a:p>
          <a:p>
            <a:pPr>
              <a:lnSpc>
                <a:spcPts val="1900"/>
              </a:lnSpc>
            </a:pPr>
            <a:r>
              <a:rPr altLang="ko-KR" dirty="0" lang="de-DE" sz="1400">
                <a:uFillTx/>
                <a:latin charset="0" panose="020B0609020204030204" pitchFamily="49" typeface="Consolas"/>
              </a:rPr>
              <a:t>         .forEach(n -&gt; System.out.print(n + "\t"));</a:t>
            </a:r>
          </a:p>
          <a:p>
            <a:pPr>
              <a:lnSpc>
                <a:spcPts val="19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   System.out.println();</a:t>
            </a:r>
          </a:p>
          <a:p>
            <a:pPr>
              <a:lnSpc>
                <a:spcPts val="1900"/>
              </a:lnSpc>
            </a:pPr>
            <a:endParaRPr altLang="ko-KR" dirty="0" lang="en-US" sz="1400">
              <a:uFillTx/>
              <a:latin charset="0" panose="020B0609020204030204" pitchFamily="49" typeface="Consolas"/>
            </a:endParaRPr>
          </a:p>
          <a:p>
            <a:pPr>
              <a:lnSpc>
                <a:spcPts val="19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   List&lt;String&gt; sl = Arrays.asList("Toy", "Robot", "Box");</a:t>
            </a:r>
          </a:p>
          <a:p>
            <a:pPr>
              <a:lnSpc>
                <a:spcPts val="19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   </a:t>
            </a:r>
            <a:r>
              <a:rPr altLang="ko-KR" dirty="0" err="1" lang="en-US" sz="1400">
                <a:uFillTx/>
                <a:latin charset="0" panose="020B0609020204030204" pitchFamily="49" typeface="Consolas"/>
              </a:rPr>
              <a:t>sl.stream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()   // </a:t>
            </a:r>
            <a:r>
              <a:rPr altLang="en-US" dirty="0" lang="ko-KR" sz="1400">
                <a:uFillTx/>
                <a:latin charset="0" panose="020B0609020204030204" pitchFamily="49" typeface="Consolas"/>
              </a:rPr>
              <a:t>컬렉션 인스턴스 기반 스트림 생성</a:t>
            </a:r>
          </a:p>
          <a:p>
            <a:pPr>
              <a:lnSpc>
                <a:spcPts val="19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     </a:t>
            </a:r>
            <a:r>
              <a:rPr altLang="ko-KR" dirty="0" lang="en-US" sz="1400">
                <a:solidFill>
                  <a:srgbClr val="0070C0"/>
                </a:solidFill>
                <a:uFillTx/>
                <a:latin charset="0" panose="020B0609020204030204" pitchFamily="49" typeface="Consolas"/>
              </a:rPr>
              <a:t>.filter(s -&gt; s.length() == 3)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   // </a:t>
            </a:r>
            <a:r>
              <a:rPr altLang="en-US" dirty="0" lang="ko-KR" sz="1400">
                <a:uFillTx/>
                <a:latin charset="0" panose="020B0609020204030204" pitchFamily="49" typeface="Consolas"/>
              </a:rPr>
              <a:t>길이가 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3</a:t>
            </a:r>
            <a:r>
              <a:rPr altLang="en-US" dirty="0" lang="ko-KR" sz="1400">
                <a:uFillTx/>
                <a:latin charset="0" panose="020B0609020204030204" pitchFamily="49" typeface="Consolas"/>
              </a:rPr>
              <a:t>이면 통과시킨다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.</a:t>
            </a:r>
          </a:p>
          <a:p>
            <a:pPr>
              <a:lnSpc>
                <a:spcPts val="19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     .forEach(s -&gt; System.out.print(s + "\t"));</a:t>
            </a:r>
          </a:p>
          <a:p>
            <a:pPr>
              <a:lnSpc>
                <a:spcPts val="19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   System.out.println();</a:t>
            </a:r>
          </a:p>
          <a:p>
            <a:pPr>
              <a:lnSpc>
                <a:spcPts val="19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}</a:t>
            </a:r>
            <a:endParaRPr altLang="en-US" dirty="0" lang="ko-KR" sz="1400">
              <a:uFillTx/>
              <a:latin charset="0" panose="020B0609020204030204" pitchFamily="49" typeface="Consolas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그림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53976" y="2833872"/>
            <a:ext cx="3228975" cy="123825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TextBox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127580"/>
            <a:ext cx="10058400" cy="114830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altLang="en-US" dirty="0" lang="ko-KR" spc="-50" sz="39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맵핑</a:t>
            </a:r>
            <a:r>
              <a:rPr altLang="ko-KR" dirty="0" lang="en-US" spc="-50" sz="39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1</a:t>
            </a:r>
            <a:endParaRPr altLang="en-US" dirty="0" lang="ko-KR" spc="-50" sz="39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직선 연결선 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사각형: 둥근 모서리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34984" y="1475159"/>
            <a:ext cx="3342495" cy="589935"/>
          </a:xfrm>
          <a:prstGeom prst="roundRect">
            <a:avLst>
              <a:gd fmla="val 6667" name="adj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사각형: 둥근 모서리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48524" y="1475472"/>
            <a:ext cx="1381432" cy="589935"/>
          </a:xfrm>
          <a:prstGeom prst="roundRect">
            <a:avLst>
              <a:gd fmla="val 6667" name="adj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직사각형 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8368" y="1607273"/>
            <a:ext cx="3223959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ko-KR" dirty="0" lang="en-US">
                <a:uFillTx/>
                <a:latin charset="0" panose="020B0609020204030204" pitchFamily="49" typeface="Consolas"/>
              </a:rPr>
              <a:t>"Box", "Robot", "Simple"</a:t>
            </a:r>
            <a:endParaRPr altLang="en-US" dirty="0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직사각형 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03676" y="1585773"/>
            <a:ext cx="1071127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ko-KR" dirty="0" lang="en-US">
                <a:uFillTx/>
                <a:latin charset="0" panose="020B0609020204030204" pitchFamily="49" typeface="Consolas"/>
              </a:rPr>
              <a:t>3, 5, 6</a:t>
            </a:r>
            <a:endParaRPr altLang="en-US" dirty="0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화살표: 오른쪽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955458" y="1607273"/>
            <a:ext cx="368707" cy="347832"/>
          </a:xfrm>
          <a:prstGeom prst="right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직사각형 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34983" y="2234933"/>
            <a:ext cx="7705777" cy="251607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List&lt;String&gt; ls = Arrays.asList("Box", "Robot", "Simple");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</a:t>
            </a:r>
            <a:r>
              <a:rPr altLang="ko-KR" dirty="0" err="1" lang="en-US" sz="1500">
                <a:uFillTx/>
                <a:latin charset="0" panose="020B0609020204030204" pitchFamily="49" typeface="Consolas"/>
              </a:rPr>
              <a:t>ls.stream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()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  .</a:t>
            </a:r>
            <a:r>
              <a:rPr altLang="ko-KR" dirty="0" lang="en-US" sz="1500">
                <a:solidFill>
                  <a:srgbClr val="FF0000"/>
                </a:solidFill>
                <a:uFillTx/>
                <a:latin charset="0" panose="020B0609020204030204" pitchFamily="49" typeface="Consolas"/>
              </a:rPr>
              <a:t>map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(s -&gt; s.length())</a:t>
            </a:r>
          </a:p>
          <a:p>
            <a:pPr>
              <a:lnSpc>
                <a:spcPct val="150000"/>
              </a:lnSpc>
            </a:pPr>
            <a:r>
              <a:rPr altLang="ko-KR" dirty="0" lang="de-DE" sz="1500">
                <a:uFillTx/>
                <a:latin charset="0" panose="020B0609020204030204" pitchFamily="49" typeface="Consolas"/>
              </a:rPr>
              <a:t>     .forEach(n -&gt; System.out.print(n + "\t"));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System.out.println();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}</a:t>
            </a:r>
            <a:endParaRPr altLang="en-US" dirty="0" lang="ko-KR" sz="1500">
              <a:uFillTx/>
              <a:latin charset="0" panose="020B0609020204030204" pitchFamily="49" typeface="Consolas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그림 1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93975" y="4809998"/>
            <a:ext cx="2819400" cy="114300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직사각형 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22327" y="4595836"/>
            <a:ext cx="6524215" cy="95410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&lt;R&gt; Stream&lt;R&gt; map(Function&lt;? super T, ? extends R&gt; mapper)</a:t>
            </a:r>
          </a:p>
          <a:p>
            <a:pPr>
              <a:lnSpc>
                <a:spcPct val="20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  // </a:t>
            </a:r>
            <a:r>
              <a:rPr altLang="ko-KR" dirty="0" lang="fr-FR" sz="1500">
                <a:uFillTx/>
                <a:latin charset="0" panose="020B0609020204030204" pitchFamily="49" typeface="Consolas"/>
              </a:rPr>
              <a:t>Function&lt;T, R&gt; 		R apply(T t)</a:t>
            </a:r>
            <a:endParaRPr altLang="en-US" dirty="0" lang="ko-KR" sz="1500">
              <a:uFillTx/>
              <a:latin charset="0" panose="020B0609020204030204" pitchFamily="49" typeface="Consola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TextBox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127580"/>
            <a:ext cx="10058400" cy="114830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altLang="en-US" dirty="0" lang="ko-KR" spc="-50" sz="39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맵핑</a:t>
            </a:r>
            <a:r>
              <a:rPr altLang="ko-KR" dirty="0" lang="en-US" spc="-50" sz="39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1: map</a:t>
            </a:r>
            <a:r>
              <a:rPr altLang="en-US" dirty="0" lang="ko-KR" spc="-50" sz="39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의 친구들</a:t>
            </a: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직선 연결선 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직사각형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1" y="1365530"/>
            <a:ext cx="7787148" cy="141141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IntStream </a:t>
            </a:r>
            <a:r>
              <a:rPr altLang="ko-KR" dirty="0" err="1" lang="en-US" sz="1500">
                <a:uFillTx/>
                <a:latin charset="0" panose="020B0609020204030204" pitchFamily="49" typeface="Consolas"/>
              </a:rPr>
              <a:t>mapToInt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(</a:t>
            </a:r>
            <a:r>
              <a:rPr altLang="ko-KR" dirty="0" err="1" lang="en-US" sz="1500">
                <a:uFillTx/>
                <a:latin charset="0" panose="020B0609020204030204" pitchFamily="49" typeface="Consolas"/>
              </a:rPr>
              <a:t>ToIntFunction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&lt;? super T&gt; mapper)</a:t>
            </a:r>
          </a:p>
          <a:p>
            <a:pPr>
              <a:lnSpc>
                <a:spcPct val="20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LongStream </a:t>
            </a:r>
            <a:r>
              <a:rPr altLang="ko-KR" dirty="0" err="1" lang="en-US" sz="1500">
                <a:uFillTx/>
                <a:latin charset="0" panose="020B0609020204030204" pitchFamily="49" typeface="Consolas"/>
              </a:rPr>
              <a:t>mapToLong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(</a:t>
            </a:r>
            <a:r>
              <a:rPr altLang="ko-KR" dirty="0" err="1" lang="en-US" sz="1500">
                <a:uFillTx/>
                <a:latin charset="0" panose="020B0609020204030204" pitchFamily="49" typeface="Consolas"/>
              </a:rPr>
              <a:t>ToLongFunction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&lt;? super T&gt; mapper)</a:t>
            </a:r>
          </a:p>
          <a:p>
            <a:pPr>
              <a:lnSpc>
                <a:spcPct val="20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DoubleStream </a:t>
            </a:r>
            <a:r>
              <a:rPr altLang="ko-KR" dirty="0" err="1" lang="en-US" sz="1500">
                <a:uFillTx/>
                <a:latin charset="0" panose="020B0609020204030204" pitchFamily="49" typeface="Consolas"/>
              </a:rPr>
              <a:t>mapToDouble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(</a:t>
            </a:r>
            <a:r>
              <a:rPr altLang="ko-KR" dirty="0" err="1" lang="en-US" sz="1500">
                <a:uFillTx/>
                <a:latin charset="0" panose="020B0609020204030204" pitchFamily="49" typeface="Consolas"/>
              </a:rPr>
              <a:t>ToDoubleFunction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&lt;? super T&gt; mapper)</a:t>
            </a:r>
            <a:endParaRPr altLang="en-US" dirty="0" lang="ko-KR" sz="15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직사각형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1" y="3176401"/>
            <a:ext cx="7419528" cy="2229969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List&lt;String&gt; ls = Arrays.asList("Box", "Robot", "Simple");</a:t>
            </a:r>
          </a:p>
          <a:p>
            <a:pPr>
              <a:lnSpc>
                <a:spcPts val="21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</a:t>
            </a:r>
          </a:p>
          <a:p>
            <a:pPr>
              <a:lnSpc>
                <a:spcPts val="21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</a:t>
            </a:r>
            <a:r>
              <a:rPr altLang="ko-KR" dirty="0" err="1" lang="en-US" sz="1500">
                <a:uFillTx/>
                <a:latin charset="0" panose="020B0609020204030204" pitchFamily="49" typeface="Consolas"/>
              </a:rPr>
              <a:t>ls.stream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()</a:t>
            </a:r>
          </a:p>
          <a:p>
            <a:pPr>
              <a:lnSpc>
                <a:spcPts val="21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  .</a:t>
            </a:r>
            <a:r>
              <a:rPr altLang="ko-KR" dirty="0" err="1" lang="en-US" sz="1500">
                <a:uFillTx/>
                <a:latin charset="0" panose="020B0609020204030204" pitchFamily="49" typeface="Consolas"/>
              </a:rPr>
              <a:t>mapToInt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(s -&gt; s.length())</a:t>
            </a:r>
          </a:p>
          <a:p>
            <a:pPr>
              <a:lnSpc>
                <a:spcPts val="2100"/>
              </a:lnSpc>
            </a:pPr>
            <a:r>
              <a:rPr altLang="ko-KR" dirty="0" lang="de-DE" sz="1500">
                <a:uFillTx/>
                <a:latin charset="0" panose="020B0609020204030204" pitchFamily="49" typeface="Consolas"/>
              </a:rPr>
              <a:t>     .forEach(n -&gt; System.out.print(n + "\t"));</a:t>
            </a:r>
          </a:p>
          <a:p>
            <a:pPr>
              <a:lnSpc>
                <a:spcPts val="21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System.out.println();</a:t>
            </a:r>
          </a:p>
          <a:p>
            <a:pPr>
              <a:lnSpc>
                <a:spcPts val="21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}</a:t>
            </a:r>
            <a:endParaRPr altLang="en-US" dirty="0" lang="ko-KR" sz="1500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그림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26292" y="5039521"/>
            <a:ext cx="3000375" cy="110490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TextBox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127580"/>
            <a:ext cx="10058400" cy="114830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altLang="en-US" dirty="0" lang="ko-KR" spc="-50" sz="39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맵핑</a:t>
            </a:r>
            <a:r>
              <a:rPr altLang="ko-KR" dirty="0" lang="en-US" spc="-50" sz="39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2: </a:t>
            </a:r>
            <a:r>
              <a:rPr altLang="en-US" dirty="0" lang="ko-KR" spc="-50" sz="39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필터링</a:t>
            </a:r>
            <a:r>
              <a:rPr altLang="ko-KR" dirty="0" lang="en-US" spc="-50" sz="39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altLang="en-US" dirty="0" lang="ko-KR" spc="-50" sz="39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후 맵핑의 예</a:t>
            </a: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직선 연결선 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직사각형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1" y="1529111"/>
            <a:ext cx="6096000" cy="267765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class </a:t>
            </a:r>
            <a:r>
              <a:rPr altLang="ko-KR" dirty="0" err="1" lang="en-US" sz="1400">
                <a:uFillTx/>
                <a:latin charset="0" panose="020B0609020204030204" pitchFamily="49" typeface="Consolas"/>
              </a:rPr>
              <a:t>ToyPriceInfo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 {    // </a:t>
            </a:r>
            <a:r>
              <a:rPr altLang="en-US" dirty="0" lang="ko-KR" sz="1400">
                <a:uFillTx/>
                <a:latin typeface="YDVYMjOStd12"/>
              </a:rPr>
              <a:t>장난감 모델 별 가격 정보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private String model;    // </a:t>
            </a:r>
            <a:r>
              <a:rPr altLang="en-US" dirty="0" lang="ko-KR" sz="1400">
                <a:uFillTx/>
                <a:latin typeface="YDVYMjOStd12"/>
              </a:rPr>
              <a:t>모델 명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private int price;    // </a:t>
            </a:r>
            <a:r>
              <a:rPr altLang="en-US" dirty="0" lang="ko-KR" sz="1400">
                <a:uFillTx/>
                <a:latin typeface="YDVYMjOStd12"/>
              </a:rPr>
              <a:t>가격</a:t>
            </a:r>
          </a:p>
          <a:p>
            <a:endParaRPr altLang="ko-KR" dirty="0" lang="en-US" sz="1400">
              <a:uFillTx/>
              <a:latin charset="0" panose="020B0609020204030204" pitchFamily="49" typeface="Consolas"/>
            </a:endParaRP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public </a:t>
            </a:r>
            <a:r>
              <a:rPr altLang="ko-KR" dirty="0" err="1" lang="en-US" sz="1400">
                <a:uFillTx/>
                <a:latin charset="0" panose="020B0609020204030204" pitchFamily="49" typeface="Consolas"/>
              </a:rPr>
              <a:t>ToyPriceInfo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(String m, int p) {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   model = m;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   price = p;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}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public int </a:t>
            </a:r>
            <a:r>
              <a:rPr altLang="ko-KR" dirty="0" err="1" lang="en-US" sz="1400">
                <a:uFillTx/>
                <a:latin charset="0" panose="020B0609020204030204" pitchFamily="49" typeface="Consolas"/>
              </a:rPr>
              <a:t>getPrice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() {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   return price;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}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}</a:t>
            </a:r>
            <a:endParaRPr altLang="en-US" dirty="0" lang="ko-KR" sz="14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직사각형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216013" y="3021924"/>
            <a:ext cx="6096000" cy="33037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lnSpc>
                <a:spcPts val="21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   List&lt;</a:t>
            </a:r>
            <a:r>
              <a:rPr altLang="ko-KR" dirty="0" err="1" lang="en-US" sz="1400">
                <a:uFillTx/>
                <a:latin charset="0" panose="020B0609020204030204" pitchFamily="49" typeface="Consolas"/>
              </a:rPr>
              <a:t>ToyPriceInfo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&gt; ls = new ArrayList&lt;&gt;();</a:t>
            </a:r>
          </a:p>
          <a:p>
            <a:pPr>
              <a:lnSpc>
                <a:spcPts val="21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   </a:t>
            </a:r>
            <a:r>
              <a:rPr altLang="ko-KR" dirty="0" err="1" lang="en-US" sz="1400">
                <a:uFillTx/>
                <a:latin charset="0" panose="020B0609020204030204" pitchFamily="49" typeface="Consolas"/>
              </a:rPr>
              <a:t>ls.add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(new </a:t>
            </a:r>
            <a:r>
              <a:rPr altLang="ko-KR" dirty="0" err="1" lang="en-US" sz="1400">
                <a:uFillTx/>
                <a:latin charset="0" panose="020B0609020204030204" pitchFamily="49" typeface="Consolas"/>
              </a:rPr>
              <a:t>ToyPriceInfo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("GUN_LR_45", 200));</a:t>
            </a:r>
          </a:p>
          <a:p>
            <a:pPr>
              <a:lnSpc>
                <a:spcPts val="21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   </a:t>
            </a:r>
            <a:r>
              <a:rPr altLang="ko-KR" dirty="0" err="1" lang="en-US" sz="1400">
                <a:uFillTx/>
                <a:latin charset="0" panose="020B0609020204030204" pitchFamily="49" typeface="Consolas"/>
              </a:rPr>
              <a:t>ls.add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(new </a:t>
            </a:r>
            <a:r>
              <a:rPr altLang="ko-KR" dirty="0" err="1" lang="en-US" sz="1400">
                <a:uFillTx/>
                <a:latin charset="0" panose="020B0609020204030204" pitchFamily="49" typeface="Consolas"/>
              </a:rPr>
              <a:t>ToyPriceInfo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("TEDDY_BEAR_S_014", 350));</a:t>
            </a:r>
          </a:p>
          <a:p>
            <a:pPr>
              <a:lnSpc>
                <a:spcPts val="21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   </a:t>
            </a:r>
            <a:r>
              <a:rPr altLang="ko-KR" dirty="0" err="1" lang="en-US" sz="1400">
                <a:uFillTx/>
                <a:latin charset="0" panose="020B0609020204030204" pitchFamily="49" typeface="Consolas"/>
              </a:rPr>
              <a:t>ls.add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(new </a:t>
            </a:r>
            <a:r>
              <a:rPr altLang="ko-KR" dirty="0" err="1" lang="en-US" sz="1400">
                <a:uFillTx/>
                <a:latin charset="0" panose="020B0609020204030204" pitchFamily="49" typeface="Consolas"/>
              </a:rPr>
              <a:t>ToyPriceInfo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("CAR_TRANSFORM_VER_7719", 550));</a:t>
            </a:r>
          </a:p>
          <a:p>
            <a:pPr>
              <a:lnSpc>
                <a:spcPts val="2100"/>
              </a:lnSpc>
            </a:pPr>
            <a:endParaRPr altLang="ko-KR" dirty="0" lang="en-US" sz="1400">
              <a:uFillTx/>
              <a:latin charset="0" panose="020B0609020204030204" pitchFamily="49" typeface="Consolas"/>
            </a:endParaRPr>
          </a:p>
          <a:p>
            <a:pPr>
              <a:lnSpc>
                <a:spcPts val="21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   int sum = </a:t>
            </a:r>
            <a:r>
              <a:rPr altLang="ko-KR" dirty="0" err="1" lang="en-US" sz="1400">
                <a:uFillTx/>
                <a:latin charset="0" panose="020B0609020204030204" pitchFamily="49" typeface="Consolas"/>
              </a:rPr>
              <a:t>ls.stream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()</a:t>
            </a:r>
          </a:p>
          <a:p>
            <a:pPr>
              <a:lnSpc>
                <a:spcPts val="21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               </a:t>
            </a:r>
            <a:r>
              <a:rPr altLang="ko-KR" dirty="0" lang="en-US" sz="1400">
                <a:solidFill>
                  <a:srgbClr val="507FCC"/>
                </a:solidFill>
                <a:uFillTx/>
                <a:latin charset="0" panose="020B0609020204030204" pitchFamily="49" typeface="Consolas"/>
              </a:rPr>
              <a:t>.filter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(p -&gt; </a:t>
            </a:r>
            <a:r>
              <a:rPr altLang="ko-KR" dirty="0" err="1" lang="en-US" sz="1400">
                <a:uFillTx/>
                <a:latin charset="0" panose="020B0609020204030204" pitchFamily="49" typeface="Consolas"/>
              </a:rPr>
              <a:t>p.getPrice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() &lt; 500)</a:t>
            </a:r>
          </a:p>
          <a:p>
            <a:pPr>
              <a:lnSpc>
                <a:spcPts val="2100"/>
              </a:lnSpc>
            </a:pPr>
            <a:r>
              <a:rPr altLang="ko-KR" dirty="0" lang="fr-FR" sz="1400">
                <a:uFillTx/>
                <a:latin charset="0" panose="020B0609020204030204" pitchFamily="49" typeface="Consolas"/>
              </a:rPr>
              <a:t>               </a:t>
            </a:r>
            <a:r>
              <a:rPr altLang="ko-KR" dirty="0" lang="fr-FR" sz="1400">
                <a:solidFill>
                  <a:srgbClr val="507FCC"/>
                </a:solidFill>
                <a:uFillTx/>
                <a:latin charset="0" panose="020B0609020204030204" pitchFamily="49" typeface="Consolas"/>
              </a:rPr>
              <a:t>.mapToInt</a:t>
            </a:r>
            <a:r>
              <a:rPr altLang="ko-KR" dirty="0" lang="fr-FR" sz="1400">
                <a:uFillTx/>
                <a:latin charset="0" panose="020B0609020204030204" pitchFamily="49" typeface="Consolas"/>
              </a:rPr>
              <a:t>(t -&gt; t.getPrice())</a:t>
            </a:r>
          </a:p>
          <a:p>
            <a:pPr>
              <a:lnSpc>
                <a:spcPts val="21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               .sum();</a:t>
            </a:r>
          </a:p>
          <a:p>
            <a:pPr>
              <a:lnSpc>
                <a:spcPts val="21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   System.out.println("sum = " + sum);</a:t>
            </a:r>
          </a:p>
          <a:p>
            <a:pPr>
              <a:lnSpc>
                <a:spcPts val="21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}</a:t>
            </a:r>
            <a:endParaRPr altLang="en-US" dirty="0" lang="ko-KR" sz="1400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그림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95795" y="5113082"/>
            <a:ext cx="3038475" cy="108585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 useBgFill="1"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Rectangle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909625" y="965200"/>
            <a:ext cx="6879101" cy="4927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altLang="ko-KR" dirty="0" lang="en-US" sz="4400">
                <a:solidFill>
                  <a:schemeClr val="tx2"/>
                </a:solidFill>
                <a:uFillTx/>
              </a:rPr>
              <a:t>29-3. </a:t>
            </a:r>
            <a:r>
              <a:rPr altLang="en-US" dirty="0" lang="ko-KR" sz="4200">
                <a:solidFill>
                  <a:schemeClr val="tx2"/>
                </a:solidFill>
                <a:uFillTx/>
              </a:rPr>
              <a:t>리덕션</a:t>
            </a:r>
            <a:r>
              <a:rPr altLang="ko-KR" dirty="0" lang="en-US" sz="4200">
                <a:solidFill>
                  <a:schemeClr val="tx2"/>
                </a:solidFill>
                <a:uFillTx/>
              </a:rPr>
              <a:t>, </a:t>
            </a:r>
            <a:r>
              <a:rPr altLang="en-US" dirty="0" lang="ko-KR" sz="4200">
                <a:solidFill>
                  <a:schemeClr val="tx2"/>
                </a:solidFill>
                <a:uFillTx/>
              </a:rPr>
              <a:t>병렬 스트림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TextBox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127580"/>
            <a:ext cx="10058400" cy="114830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altLang="en-US" dirty="0" lang="ko-KR" spc="-50" sz="3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리덕션과 </a:t>
            </a:r>
            <a:r>
              <a:rPr altLang="ko-KR" dirty="0" lang="en-US" spc="-50" sz="3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reduce </a:t>
            </a:r>
            <a:r>
              <a:rPr altLang="en-US" dirty="0" lang="ko-KR" spc="-50" sz="3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메소드</a:t>
            </a:r>
            <a:r>
              <a:rPr altLang="ko-KR" dirty="0" lang="en-US" spc="-50" sz="3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: </a:t>
            </a:r>
            <a:r>
              <a:rPr altLang="en-US" dirty="0" lang="ko-KR" spc="-50" sz="3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최종 연산</a:t>
            </a:r>
            <a:endParaRPr altLang="en-US" dirty="0" lang="ko-KR" spc="-50" sz="33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직선 연결선 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직사각형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1" y="1415535"/>
            <a:ext cx="9256089" cy="1131079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en-US" dirty="0" lang="ko-KR" sz="1500">
                <a:solidFill>
                  <a:srgbClr val="002060"/>
                </a:solidFill>
                <a:uFillTx/>
                <a:latin charset="0" panose="020B0609020204030204" pitchFamily="49" typeface="Consolas"/>
              </a:rPr>
              <a:t>리덕션</a:t>
            </a:r>
            <a:r>
              <a:rPr altLang="ko-KR" dirty="0" lang="en-US" sz="1500">
                <a:solidFill>
                  <a:srgbClr val="002060"/>
                </a:solidFill>
                <a:uFillTx/>
                <a:latin charset="0" panose="020B0609020204030204" pitchFamily="49" typeface="Consolas"/>
              </a:rPr>
              <a:t>(Reduction)		</a:t>
            </a:r>
            <a:r>
              <a:rPr altLang="en-US" dirty="0" lang="ko-KR" sz="1500">
                <a:solidFill>
                  <a:srgbClr val="002060"/>
                </a:solidFill>
                <a:uFillTx/>
                <a:latin charset="0" panose="020B0609020204030204" pitchFamily="49" typeface="Consolas"/>
              </a:rPr>
              <a:t>데이터를 축소하는 연산</a:t>
            </a:r>
            <a:endParaRPr altLang="ko-KR" dirty="0" lang="en-US" sz="1500">
              <a:solidFill>
                <a:srgbClr val="002060"/>
              </a:solidFill>
              <a:uFillTx/>
              <a:latin charset="0" panose="020B0609020204030204" pitchFamily="49" typeface="Consolas"/>
            </a:endParaRPr>
          </a:p>
          <a:p>
            <a:pPr>
              <a:lnSpc>
                <a:spcPct val="150000"/>
              </a:lnSpc>
            </a:pPr>
            <a:r>
              <a:rPr altLang="ko-KR" dirty="0" lang="en-US" sz="1500">
                <a:solidFill>
                  <a:srgbClr val="0070C0"/>
                </a:solidFill>
                <a:uFillTx/>
                <a:latin charset="0" panose="020B0609020204030204" pitchFamily="49" typeface="Consolas"/>
              </a:rPr>
              <a:t>T reduce(T identity, </a:t>
            </a:r>
            <a:r>
              <a:rPr altLang="ko-KR" dirty="0" err="1" lang="en-US" sz="1500">
                <a:solidFill>
                  <a:srgbClr val="0070C0"/>
                </a:solidFill>
                <a:uFillTx/>
                <a:latin charset="0" panose="020B0609020204030204" pitchFamily="49" typeface="Consolas"/>
              </a:rPr>
              <a:t>BinaryOperator</a:t>
            </a:r>
            <a:r>
              <a:rPr altLang="ko-KR" dirty="0" lang="en-US" sz="1500">
                <a:solidFill>
                  <a:srgbClr val="0070C0"/>
                </a:solidFill>
                <a:uFillTx/>
                <a:latin charset="0" panose="020B0609020204030204" pitchFamily="49" typeface="Consolas"/>
              </a:rPr>
              <a:t>&lt;T&gt; accumulator)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    // Stream&lt;T&gt;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에 존재</a:t>
            </a:r>
            <a:endParaRPr altLang="ko-KR" dirty="0" lang="en-US" sz="1500">
              <a:uFillTx/>
              <a:latin charset="0" panose="020B0609020204030204" pitchFamily="49" typeface="Consolas"/>
            </a:endParaRPr>
          </a:p>
          <a:p>
            <a:pPr>
              <a:lnSpc>
                <a:spcPct val="150000"/>
              </a:lnSpc>
            </a:pPr>
            <a:r>
              <a:rPr altLang="ko-KR" dirty="0" lang="en-US" sz="1500">
                <a:solidFill>
                  <a:srgbClr val="002060"/>
                </a:solidFill>
                <a:uFillTx/>
                <a:latin charset="0" panose="020B0609020204030204" pitchFamily="49" typeface="Consolas"/>
              </a:rPr>
              <a:t>   // </a:t>
            </a:r>
            <a:r>
              <a:rPr altLang="ko-KR" dirty="0" err="1" lang="en-US" sz="1500">
                <a:uFillTx/>
                <a:latin charset="0" panose="020B0609020204030204" pitchFamily="49" typeface="Consolas"/>
              </a:rPr>
              <a:t>BinaryOperator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&lt;T&gt;    T apply(T t1, T t2)</a:t>
            </a:r>
            <a:endParaRPr altLang="en-US" dirty="0" lang="ko-KR" sz="1500">
              <a:solidFill>
                <a:srgbClr val="002060"/>
              </a:solidFill>
              <a:uFillTx/>
              <a:latin charset="0" panose="020B0609020204030204" pitchFamily="49" typeface="Consolas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그림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89783" y="2672198"/>
            <a:ext cx="3948328" cy="222861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직사각형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18484" y="2427070"/>
            <a:ext cx="5942458" cy="332398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public static void main(String[] args) {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List&lt;String&gt; ls 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  = Arrays.asList("Box", "Simple", "Complex", "Robot");</a:t>
            </a:r>
          </a:p>
          <a:p>
            <a:endParaRPr altLang="ko-KR" dirty="0" lang="en-US" sz="1400">
              <a:uFillTx/>
              <a:latin charset="0" panose="020B0609020204030204" pitchFamily="49" typeface="Consolas"/>
            </a:endParaRP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</a:t>
            </a:r>
            <a:r>
              <a:rPr altLang="ko-KR" dirty="0" err="1" lang="en-US" sz="1400">
                <a:uFillTx/>
                <a:latin charset="0" panose="020B0609020204030204" pitchFamily="49" typeface="Consolas"/>
              </a:rPr>
              <a:t>BinaryOperator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&lt;String&gt; lc = (s1, s2) -&gt; {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   if(s1.length() &gt; s2.length())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      return s1;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   else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      return s2;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};</a:t>
            </a:r>
          </a:p>
          <a:p>
            <a:endParaRPr altLang="ko-KR" dirty="0" lang="en-US" sz="1400">
              <a:uFillTx/>
              <a:latin charset="0" panose="020B0609020204030204" pitchFamily="49" typeface="Consolas"/>
            </a:endParaRP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String str = </a:t>
            </a:r>
            <a:r>
              <a:rPr altLang="ko-KR" dirty="0" err="1" lang="en-US" sz="1400">
                <a:uFillTx/>
                <a:latin charset="0" panose="020B0609020204030204" pitchFamily="49" typeface="Consolas"/>
              </a:rPr>
              <a:t>ls.stream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()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               </a:t>
            </a:r>
            <a:r>
              <a:rPr altLang="ko-KR" dirty="0" lang="en-US" sz="1400">
                <a:solidFill>
                  <a:srgbClr val="0070C0"/>
                </a:solidFill>
                <a:uFillTx/>
                <a:latin charset="0" panose="020B0609020204030204" pitchFamily="49" typeface="Consolas"/>
              </a:rPr>
              <a:t>.reduce("", lc)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; // </a:t>
            </a:r>
            <a:r>
              <a:rPr altLang="en-US" dirty="0" lang="ko-KR" sz="1400">
                <a:uFillTx/>
                <a:latin charset="0" panose="020B0609020204030204" pitchFamily="49" typeface="Consolas"/>
              </a:rPr>
              <a:t>스트림 빈 경우 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"" </a:t>
            </a:r>
            <a:r>
              <a:rPr altLang="en-US" dirty="0" lang="ko-KR" sz="1400">
                <a:uFillTx/>
                <a:latin charset="0" panose="020B0609020204030204" pitchFamily="49" typeface="Consolas"/>
              </a:rPr>
              <a:t>반환</a:t>
            </a:r>
            <a:endParaRPr altLang="ko-KR" dirty="0" lang="en-US" sz="1400">
              <a:uFillTx/>
              <a:latin charset="0" panose="020B0609020204030204" pitchFamily="49" typeface="Consolas"/>
            </a:endParaRP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System.out.println(str);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}</a:t>
            </a:r>
            <a:endParaRPr altLang="en-US" dirty="0" lang="ko-KR" sz="1400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그림 1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01947" y="5026394"/>
            <a:ext cx="2905125" cy="109537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직사각형 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18484" y="5824797"/>
            <a:ext cx="5942458" cy="39241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ko-KR" dirty="0" lang="en-US" sz="1300">
                <a:solidFill>
                  <a:srgbClr val="FF0000"/>
                </a:solidFill>
                <a:uFillTx/>
                <a:latin charset="0" panose="020B0609020204030204" pitchFamily="49" typeface="Consolas"/>
              </a:rPr>
              <a:t>reduce</a:t>
            </a:r>
            <a:r>
              <a:rPr altLang="en-US" dirty="0" lang="ko-KR" sz="1300">
                <a:solidFill>
                  <a:srgbClr val="FF0000"/>
                </a:solidFill>
                <a:uFillTx/>
                <a:latin charset="0" panose="020B0609020204030204" pitchFamily="49" typeface="Consolas"/>
              </a:rPr>
              <a:t>의 첫 번째 전달 인자를 스트림의 첫 번째 데이터로 간주함에 주의</a:t>
            </a:r>
            <a:r>
              <a:rPr altLang="ko-KR" dirty="0" lang="en-US" sz="1300">
                <a:solidFill>
                  <a:srgbClr val="FF0000"/>
                </a:solidFill>
                <a:uFillTx/>
                <a:latin charset="0" panose="020B0609020204030204" pitchFamily="49" typeface="Consolas"/>
              </a:rPr>
              <a:t>!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TextBox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127580"/>
            <a:ext cx="10058400" cy="114830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altLang="en-US" dirty="0" lang="ko-KR" spc="-50" sz="3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병렬 스트림</a:t>
            </a:r>
            <a:endParaRPr altLang="en-US" dirty="0" lang="ko-KR" spc="-50" sz="33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직선 연결선 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직사각형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0" y="1697785"/>
            <a:ext cx="9159837" cy="310854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public static void main(String[] args) {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List&lt;String&gt; ls = Arrays.asList("Box", "Simple", "Complex", "Robot");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</a:t>
            </a:r>
            <a:r>
              <a:rPr altLang="ko-KR" dirty="0" err="1" lang="en-US" sz="1400">
                <a:uFillTx/>
                <a:latin charset="0" panose="020B0609020204030204" pitchFamily="49" typeface="Consolas"/>
              </a:rPr>
              <a:t>BinaryOperator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&lt;String&gt; lc = (s1, s2) -&gt; {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   if(s1.length() &gt; s2.length())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      return s1;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   else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      return s2;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};</a:t>
            </a:r>
          </a:p>
          <a:p>
            <a:endParaRPr altLang="ko-KR" dirty="0" lang="en-US" sz="1400">
              <a:uFillTx/>
              <a:latin charset="0" panose="020B0609020204030204" pitchFamily="49" typeface="Consolas"/>
            </a:endParaRP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String str = ls.</a:t>
            </a:r>
            <a:r>
              <a:rPr altLang="ko-KR" dirty="0" lang="en-US" sz="1400">
                <a:solidFill>
                  <a:srgbClr val="0070C0"/>
                </a:solidFill>
                <a:uFillTx/>
                <a:latin charset="0" panose="020B0609020204030204" pitchFamily="49" typeface="Consolas"/>
              </a:rPr>
              <a:t>parallelStream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()   // </a:t>
            </a:r>
            <a:r>
              <a:rPr altLang="en-US" dirty="0" lang="ko-KR" sz="1400">
                <a:uFillTx/>
                <a:latin charset="0" panose="020B0609020204030204" pitchFamily="49" typeface="Consolas"/>
              </a:rPr>
              <a:t>병렬 처리를 위한 스트림 생성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               .reduce("", lc);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System.out.println(str);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}</a:t>
            </a:r>
            <a:endParaRPr altLang="en-US" dirty="0" lang="ko-KR" sz="1400">
              <a:uFillTx/>
              <a:latin charset="0" panose="020B0609020204030204" pitchFamily="49" typeface="Consolas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그림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0" y="5024130"/>
            <a:ext cx="3495675" cy="1057275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그림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86666" y="4234477"/>
            <a:ext cx="4350160" cy="195937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Rectangle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Rectangle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그림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Box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19754" y="5178614"/>
            <a:ext cx="6752491" cy="615553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altLang="ko-KR" dirty="0" lang="en-US" sz="3400">
                <a:uFillTx/>
              </a:rPr>
              <a:t>Chapter 29</a:t>
            </a:r>
            <a:r>
              <a:rPr altLang="en-US" dirty="0" lang="ko-KR" sz="3400">
                <a:uFillTx/>
              </a:rPr>
              <a:t>의 강의를 마칩니다</a:t>
            </a:r>
            <a:r>
              <a:rPr altLang="ko-KR" dirty="0" lang="en-US" sz="3400">
                <a:uFillTx/>
              </a:rPr>
              <a:t>.</a:t>
            </a:r>
            <a:endParaRPr altLang="en-US" dirty="0" lang="ko-KR" sz="34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 useBgFill="1"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Rectangle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909625" y="965200"/>
            <a:ext cx="6879101" cy="4927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altLang="ko-KR" dirty="0" lang="en-US" sz="4400">
                <a:solidFill>
                  <a:schemeClr val="tx2"/>
                </a:solidFill>
                <a:uFillTx/>
              </a:rPr>
              <a:t>29-1. </a:t>
            </a:r>
            <a:r>
              <a:rPr altLang="en-US" dirty="0" lang="ko-KR" sz="4400">
                <a:solidFill>
                  <a:schemeClr val="tx2"/>
                </a:solidFill>
                <a:uFillTx/>
              </a:rPr>
              <a:t>스트림의 이해와 </a:t>
            </a:r>
            <a:br>
              <a:rPr altLang="ko-KR" dirty="0" lang="en-US" sz="4400">
                <a:solidFill>
                  <a:schemeClr val="tx2"/>
                </a:solidFill>
                <a:uFillTx/>
              </a:rPr>
            </a:br>
            <a:r>
              <a:rPr altLang="ko-KR" dirty="0" lang="en-US" sz="4400">
                <a:solidFill>
                  <a:schemeClr val="tx2"/>
                </a:solidFill>
                <a:uFillTx/>
              </a:rPr>
              <a:t>			</a:t>
            </a:r>
            <a:r>
              <a:rPr altLang="en-US" dirty="0" lang="ko-KR" sz="4400">
                <a:solidFill>
                  <a:schemeClr val="tx2"/>
                </a:solidFill>
                <a:uFillTx/>
              </a:rPr>
              <a:t>스트림의 생성</a:t>
            </a:r>
            <a:endParaRPr altLang="en-US" dirty="0" lang="ko-KR" sz="4200">
              <a:solidFill>
                <a:schemeClr val="tx2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TextBox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127580"/>
            <a:ext cx="10058400" cy="114830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altLang="en-US" dirty="0" lang="ko-KR" spc="-50" sz="3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스트림</a:t>
            </a:r>
            <a:r>
              <a:rPr altLang="ko-KR" dirty="0" lang="en-US" spc="-50" sz="3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(Stream)</a:t>
            </a:r>
            <a:r>
              <a:rPr altLang="en-US" dirty="0" lang="ko-KR" spc="-50" sz="3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의 이해</a:t>
            </a: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직선 연결선 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직사각형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20035" y="1643415"/>
            <a:ext cx="8107680" cy="147732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• 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정화 파이프 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A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형 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		24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종의 유기 화합물을 걸러낸다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.</a:t>
            </a:r>
          </a:p>
          <a:p>
            <a:pPr>
              <a:lnSpc>
                <a:spcPct val="20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• 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정화 파이프 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C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형 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		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일반 세균과 대장균 그리고 입자상의 불순물을 제거한다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.</a:t>
            </a:r>
          </a:p>
          <a:p>
            <a:pPr>
              <a:lnSpc>
                <a:spcPct val="20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• 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플랑크 파이프 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		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물고기가 살도록 적정량의 플랑크톤을 공급하는 파이프이다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.</a:t>
            </a:r>
            <a:endParaRPr altLang="en-US" dirty="0" lang="ko-KR" sz="15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직사각형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70751" y="3385288"/>
            <a:ext cx="3115991" cy="1009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직사각형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54983" y="3385288"/>
            <a:ext cx="1265591" cy="1009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직사각형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56003" y="3474207"/>
            <a:ext cx="5525322" cy="323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en-US" dirty="0" lang="ko-KR" sz="1500">
                <a:uFillTx/>
                <a:latin typeface="YDVYMjOStd12"/>
              </a:rPr>
              <a:t>정화 파이프 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A</a:t>
            </a:r>
            <a:r>
              <a:rPr altLang="en-US" dirty="0" lang="ko-KR" sz="1500">
                <a:uFillTx/>
                <a:latin typeface="YDVYMjOStd12"/>
              </a:rPr>
              <a:t>형  ⇨  정화 파이프 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C</a:t>
            </a:r>
            <a:r>
              <a:rPr altLang="en-US" dirty="0" lang="ko-KR" sz="1500">
                <a:uFillTx/>
                <a:latin typeface="YDVYMjOStd12"/>
              </a:rPr>
              <a:t>형  ⇨  플랑크 파이프</a:t>
            </a:r>
            <a:endParaRPr altLang="en-US" dirty="0" lang="ko-KR" sz="15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직사각형 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56003" y="4012337"/>
            <a:ext cx="5525322" cy="323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en-US" dirty="0" lang="ko-KR" sz="1500">
                <a:uFillTx/>
                <a:latin typeface="YDVYMjOStd12"/>
              </a:rPr>
              <a:t>정화 파이프 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C</a:t>
            </a:r>
            <a:r>
              <a:rPr altLang="en-US" dirty="0" lang="ko-KR" sz="1500">
                <a:uFillTx/>
                <a:latin typeface="YDVYMjOStd12"/>
              </a:rPr>
              <a:t>형  ⇨  정화 파이프 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A</a:t>
            </a:r>
            <a:r>
              <a:rPr altLang="en-US" dirty="0" lang="ko-KR" sz="1500">
                <a:uFillTx/>
                <a:latin typeface="YDVYMjOStd12"/>
              </a:rPr>
              <a:t>형  ⇨  플랑크 파이프</a:t>
            </a:r>
            <a:endParaRPr altLang="en-US" dirty="0" lang="ko-KR" sz="15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직사각형 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09859" y="4451398"/>
            <a:ext cx="2155838" cy="323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algn="ctr"/>
            <a:r>
              <a:rPr altLang="en-US" dirty="0" lang="ko-KR" sz="1500">
                <a:uFillTx/>
                <a:latin typeface="YDVYMjOStd12"/>
              </a:rPr>
              <a:t>최종</a:t>
            </a:r>
            <a:r>
              <a:rPr altLang="ko-KR" dirty="0" lang="en-US" sz="1500">
                <a:uFillTx/>
                <a:latin typeface="YDVYMjOStd12"/>
              </a:rPr>
              <a:t> </a:t>
            </a:r>
            <a:r>
              <a:rPr altLang="en-US" dirty="0" lang="ko-KR" sz="1500">
                <a:uFillTx/>
                <a:latin typeface="YDVYMjOStd12"/>
              </a:rPr>
              <a:t>파이프</a:t>
            </a:r>
            <a:r>
              <a:rPr altLang="ko-KR" dirty="0" lang="en-US" sz="1500">
                <a:uFillTx/>
                <a:latin typeface="YDVYMjOStd12"/>
              </a:rPr>
              <a:t>(</a:t>
            </a:r>
            <a:r>
              <a:rPr altLang="en-US" dirty="0" lang="ko-KR" sz="1500">
                <a:uFillTx/>
                <a:latin typeface="YDVYMjOStd12"/>
              </a:rPr>
              <a:t>최종 연산</a:t>
            </a:r>
            <a:r>
              <a:rPr altLang="ko-KR" dirty="0" lang="en-US" sz="1500">
                <a:uFillTx/>
                <a:latin typeface="YDVYMjOStd12"/>
              </a:rPr>
              <a:t>)</a:t>
            </a:r>
            <a:endParaRPr altLang="en-US" dirty="0" lang="ko-KR" sz="15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직사각형 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52426" y="4451398"/>
            <a:ext cx="2152639" cy="323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algn="ctr"/>
            <a:r>
              <a:rPr altLang="en-US" dirty="0" lang="ko-KR" sz="1500">
                <a:uFillTx/>
                <a:latin typeface="YDVYMjOStd12"/>
              </a:rPr>
              <a:t>중간</a:t>
            </a:r>
            <a:r>
              <a:rPr altLang="ko-KR" dirty="0" lang="en-US" sz="1500">
                <a:uFillTx/>
                <a:latin typeface="YDVYMjOStd12"/>
              </a:rPr>
              <a:t> </a:t>
            </a:r>
            <a:r>
              <a:rPr altLang="en-US" dirty="0" lang="ko-KR" sz="1500">
                <a:uFillTx/>
                <a:latin typeface="YDVYMjOStd12"/>
              </a:rPr>
              <a:t>파이프</a:t>
            </a:r>
            <a:r>
              <a:rPr altLang="ko-KR" dirty="0" lang="en-US" sz="1500">
                <a:uFillTx/>
                <a:latin typeface="YDVYMjOStd12"/>
              </a:rPr>
              <a:t>(</a:t>
            </a:r>
            <a:r>
              <a:rPr altLang="en-US" dirty="0" lang="ko-KR" sz="1500">
                <a:uFillTx/>
                <a:latin typeface="YDVYMjOStd12"/>
              </a:rPr>
              <a:t>중간 연산</a:t>
            </a:r>
            <a:r>
              <a:rPr altLang="ko-KR" dirty="0" lang="en-US" sz="1500">
                <a:uFillTx/>
                <a:latin typeface="YDVYMjOStd12"/>
              </a:rPr>
              <a:t>)</a:t>
            </a:r>
            <a:endParaRPr altLang="en-US" dirty="0" lang="ko-KR" sz="15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직사각형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3882" y="4704253"/>
            <a:ext cx="9738017" cy="101566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altLang="en-US" dirty="0" lang="ko-KR" sz="1500">
                <a:solidFill>
                  <a:srgbClr val="002060"/>
                </a:solidFill>
                <a:uFillTx/>
                <a:latin charset="0" panose="020B0609020204030204" pitchFamily="49" typeface="Consolas"/>
              </a:rPr>
              <a:t>스트림을 생성하고 이를 대상으로 ‘중간 </a:t>
            </a:r>
            <a:r>
              <a:rPr altLang="en-US" dirty="0" err="1" lang="ko-KR" sz="1500">
                <a:solidFill>
                  <a:srgbClr val="002060"/>
                </a:solidFill>
                <a:uFillTx/>
                <a:latin charset="0" panose="020B0609020204030204" pitchFamily="49" typeface="Consolas"/>
              </a:rPr>
              <a:t>연산’과</a:t>
            </a:r>
            <a:r>
              <a:rPr altLang="en-US" dirty="0" lang="ko-KR" sz="1500">
                <a:solidFill>
                  <a:srgbClr val="002060"/>
                </a:solidFill>
                <a:uFillTx/>
                <a:latin charset="0" panose="020B0609020204030204" pitchFamily="49" typeface="Consolas"/>
              </a:rPr>
              <a:t> ‘최종 </a:t>
            </a:r>
            <a:r>
              <a:rPr altLang="en-US" dirty="0" err="1" lang="ko-KR" sz="1500">
                <a:solidFill>
                  <a:srgbClr val="002060"/>
                </a:solidFill>
                <a:uFillTx/>
                <a:latin charset="0" panose="020B0609020204030204" pitchFamily="49" typeface="Consolas"/>
              </a:rPr>
              <a:t>연산’을</a:t>
            </a:r>
            <a:r>
              <a:rPr altLang="en-US" dirty="0" lang="ko-KR" sz="1500">
                <a:solidFill>
                  <a:srgbClr val="002060"/>
                </a:solidFill>
                <a:uFillTx/>
                <a:latin charset="0" panose="020B0609020204030204" pitchFamily="49" typeface="Consolas"/>
              </a:rPr>
              <a:t> 진행하면</a:t>
            </a:r>
            <a:r>
              <a:rPr altLang="ko-KR" dirty="0" lang="en-US" sz="1500">
                <a:solidFill>
                  <a:srgbClr val="002060"/>
                </a:solidFill>
                <a:uFillTx/>
                <a:latin charset="0" panose="020B0609020204030204" pitchFamily="49" typeface="Consolas"/>
              </a:rPr>
              <a:t>, </a:t>
            </a:r>
            <a:r>
              <a:rPr altLang="en-US" dirty="0" lang="ko-KR" sz="1500">
                <a:solidFill>
                  <a:srgbClr val="002060"/>
                </a:solidFill>
                <a:uFillTx/>
                <a:latin charset="0" panose="020B0609020204030204" pitchFamily="49" typeface="Consolas"/>
              </a:rPr>
              <a:t>원하는 기준으로 데이터를 필</a:t>
            </a:r>
          </a:p>
          <a:p>
            <a:pPr>
              <a:lnSpc>
                <a:spcPct val="200000"/>
              </a:lnSpc>
            </a:pPr>
            <a:r>
              <a:rPr altLang="en-US" dirty="0" lang="ko-KR" sz="1500">
                <a:solidFill>
                  <a:srgbClr val="002060"/>
                </a:solidFill>
                <a:uFillTx/>
                <a:latin charset="0" panose="020B0609020204030204" pitchFamily="49" typeface="Consolas"/>
              </a:rPr>
              <a:t>터링하고 필터링 된 데이터의 가공된 결과를 얻을 수 있다</a:t>
            </a:r>
            <a:r>
              <a:rPr altLang="ko-KR" dirty="0" lang="en-US" sz="1500">
                <a:solidFill>
                  <a:srgbClr val="002060"/>
                </a:solidFill>
                <a:uFillTx/>
                <a:latin charset="0" panose="020B0609020204030204" pitchFamily="49" typeface="Consolas"/>
              </a:rPr>
              <a:t>. </a:t>
            </a:r>
            <a:r>
              <a:rPr altLang="en-US" dirty="0" lang="ko-KR" sz="1500">
                <a:solidFill>
                  <a:srgbClr val="002060"/>
                </a:solidFill>
                <a:uFillTx/>
                <a:latin charset="0" panose="020B0609020204030204" pitchFamily="49" typeface="Consolas"/>
              </a:rPr>
              <a:t>그것도 매우 적은 양의 코드로 말이다</a:t>
            </a:r>
            <a:r>
              <a:rPr altLang="ko-KR" dirty="0" lang="en-US" sz="1500">
                <a:solidFill>
                  <a:srgbClr val="002060"/>
                </a:solidFill>
                <a:uFillTx/>
                <a:latin charset="0" panose="020B0609020204030204" pitchFamily="49" typeface="Consolas"/>
              </a:rPr>
              <a:t>.</a:t>
            </a:r>
            <a:endParaRPr altLang="en-US" dirty="0" lang="ko-KR" sz="1500">
              <a:solidFill>
                <a:srgbClr val="002060"/>
              </a:solidFill>
              <a:uFillTx/>
              <a:latin charset="0" panose="020B0609020204030204" pitchFamily="49" typeface="Consola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TextBox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127580"/>
            <a:ext cx="10058400" cy="114830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altLang="en-US" dirty="0" lang="ko-KR" spc="-50" sz="3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스트림의 첫 번째 예제와 이해</a:t>
            </a: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직선 연결선 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직사각형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1" y="1399685"/>
            <a:ext cx="9351566" cy="251607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altLang="ko-KR" dirty="0" lang="pt-BR" sz="1500">
                <a:uFillTx/>
                <a:latin charset="0" panose="020B0609020204030204" pitchFamily="49" typeface="Consolas"/>
              </a:rPr>
              <a:t>   int[] ar = {1, 2, 3, 4, 5};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IntStream stm1 = </a:t>
            </a:r>
            <a:r>
              <a:rPr altLang="ko-KR" dirty="0" lang="en-US" sz="1500">
                <a:solidFill>
                  <a:srgbClr val="0070C0"/>
                </a:solidFill>
                <a:uFillTx/>
                <a:latin charset="0" panose="020B0609020204030204" pitchFamily="49" typeface="Consolas"/>
              </a:rPr>
              <a:t>Arrays.stream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(ar);   // 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배열 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ar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로부터 스트림 생성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IntStream stm2 = stm1.</a:t>
            </a:r>
            <a:r>
              <a:rPr altLang="ko-KR" dirty="0" lang="en-US" sz="1500">
                <a:solidFill>
                  <a:srgbClr val="0070C0"/>
                </a:solidFill>
                <a:uFillTx/>
                <a:latin charset="0" panose="020B0609020204030204" pitchFamily="49" typeface="Consolas"/>
              </a:rPr>
              <a:t>filter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(n -&gt; n%2 == 1);   // </a:t>
            </a:r>
            <a:r>
              <a:rPr altLang="en-US" dirty="0" lang="ko-KR" sz="1500">
                <a:solidFill>
                  <a:srgbClr val="0070C0"/>
                </a:solidFill>
                <a:uFillTx/>
                <a:latin charset="0" panose="020B0609020204030204" pitchFamily="49" typeface="Consolas"/>
              </a:rPr>
              <a:t>중간 연산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 진행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int sum = stm2.</a:t>
            </a:r>
            <a:r>
              <a:rPr altLang="ko-KR" dirty="0" lang="en-US" sz="1500">
                <a:solidFill>
                  <a:srgbClr val="0070C0"/>
                </a:solidFill>
                <a:uFillTx/>
                <a:latin charset="0" panose="020B0609020204030204" pitchFamily="49" typeface="Consolas"/>
              </a:rPr>
              <a:t>sum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();   // </a:t>
            </a:r>
            <a:r>
              <a:rPr altLang="en-US" dirty="0" lang="ko-KR" sz="1500">
                <a:solidFill>
                  <a:srgbClr val="0070C0"/>
                </a:solidFill>
                <a:uFillTx/>
                <a:latin charset="0" panose="020B0609020204030204" pitchFamily="49" typeface="Consolas"/>
              </a:rPr>
              <a:t>최종 연산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 진행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System.out.println(sum);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}</a:t>
            </a:r>
            <a:endParaRPr altLang="en-US" dirty="0" lang="ko-KR" sz="1500">
              <a:uFillTx/>
              <a:latin charset="0" panose="020B0609020204030204" pitchFamily="49" typeface="Consolas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그림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9158" y="5090426"/>
            <a:ext cx="3314700" cy="112395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직사각형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719485" y="3735364"/>
            <a:ext cx="6607278" cy="251607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altLang="ko-KR" dirty="0" lang="pt-BR" sz="1500">
                <a:uFillTx/>
                <a:latin charset="0" panose="020B0609020204030204" pitchFamily="49" typeface="Consolas"/>
              </a:rPr>
              <a:t>   int[] ar = {1, 2, 3, 4, 5};</a:t>
            </a:r>
            <a:endParaRPr altLang="ko-KR" dirty="0" lang="en-US" sz="1500">
              <a:uFillTx/>
              <a:latin charset="0" panose="020B0609020204030204" pitchFamily="49" typeface="Consolas"/>
            </a:endParaRP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int sum = </a:t>
            </a:r>
            <a:r>
              <a:rPr altLang="ko-KR" dirty="0" lang="en-US" sz="1500">
                <a:solidFill>
                  <a:srgbClr val="0070C0"/>
                </a:solidFill>
                <a:uFillTx/>
                <a:latin charset="0" panose="020B0609020204030204" pitchFamily="49" typeface="Consolas"/>
              </a:rPr>
              <a:t>Arrays.stream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(ar)  // 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스트림 생성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,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                </a:t>
            </a:r>
            <a:r>
              <a:rPr altLang="ko-KR" dirty="0" lang="en-US" sz="1500">
                <a:solidFill>
                  <a:srgbClr val="0070C0"/>
                </a:solidFill>
                <a:uFillTx/>
                <a:latin charset="0" panose="020B0609020204030204" pitchFamily="49" typeface="Consolas"/>
              </a:rPr>
              <a:t>.filter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(n -&gt; n%2 == 1)  // filter 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통과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,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                </a:t>
            </a:r>
            <a:r>
              <a:rPr altLang="ko-KR" dirty="0" lang="en-US" sz="1500">
                <a:solidFill>
                  <a:srgbClr val="0070C0"/>
                </a:solidFill>
                <a:uFillTx/>
                <a:latin charset="0" panose="020B0609020204030204" pitchFamily="49" typeface="Consolas"/>
              </a:rPr>
              <a:t>.sum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();  // sum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 통과 결과 반환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System.out.println(sum);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}</a:t>
            </a:r>
            <a:endParaRPr altLang="en-US" dirty="0" lang="ko-KR" sz="15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자유형: 도형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1649" y="2890684"/>
            <a:ext cx="3908119" cy="1725561"/>
          </a:xfrm>
          <a:custGeom>
            <a:avLst/>
            <a:gdLst>
              <a:gd fmla="*/ 869951 w 3908119" name="connsiteX0"/>
              <a:gd fmla="*/ 0 h 1725561" name="connsiteY0"/>
              <a:gd fmla="*/ 191525 w 3908119" name="connsiteX1"/>
              <a:gd fmla="*/ 1371600 h 1725561" name="connsiteY1"/>
              <a:gd fmla="*/ 3908119 w 3908119" name="connsiteX2"/>
              <a:gd fmla="*/ 1725561 h 172556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1725561" w="3908119">
                <a:moveTo>
                  <a:pt x="869951" y="0"/>
                </a:moveTo>
                <a:cubicBezTo>
                  <a:pt x="277557" y="542003"/>
                  <a:pt x="-314836" y="1084006"/>
                  <a:pt x="191525" y="1371600"/>
                </a:cubicBezTo>
                <a:cubicBezTo>
                  <a:pt x="697886" y="1659194"/>
                  <a:pt x="2303002" y="1692377"/>
                  <a:pt x="3908119" y="1725561"/>
                </a:cubicBezTo>
              </a:path>
            </a:pathLst>
          </a:custGeom>
          <a:noFill/>
          <a:ln>
            <a:tailEnd len="lg" type="triangle" w="lg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직사각형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226829" y="3034877"/>
            <a:ext cx="4757829" cy="43858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en-US" dirty="0" lang="ko-KR" sz="1500">
                <a:solidFill>
                  <a:srgbClr val="FF0000"/>
                </a:solidFill>
                <a:uFillTx/>
                <a:latin charset="0" panose="020B0609020204030204" pitchFamily="49" typeface="Consolas"/>
              </a:rPr>
              <a:t>최종</a:t>
            </a:r>
            <a:r>
              <a:rPr altLang="ko-KR" dirty="0" lang="fr-FR" sz="1500">
                <a:solidFill>
                  <a:srgbClr val="FF0000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en-US" dirty="0" lang="ko-KR" sz="1500">
                <a:solidFill>
                  <a:srgbClr val="FF0000"/>
                </a:solidFill>
                <a:uFillTx/>
                <a:latin charset="0" panose="020B0609020204030204" pitchFamily="49" typeface="Consolas"/>
              </a:rPr>
              <a:t>연산 생략하면 아무 결과도 얻지 못한다</a:t>
            </a:r>
            <a:r>
              <a:rPr altLang="ko-KR" dirty="0" lang="en-US" sz="1500">
                <a:solidFill>
                  <a:srgbClr val="FF0000"/>
                </a:solidFill>
                <a:uFillTx/>
                <a:latin charset="0" panose="020B0609020204030204" pitchFamily="49" typeface="Consolas"/>
              </a:rPr>
              <a:t>.</a:t>
            </a:r>
            <a:endParaRPr altLang="en-US" dirty="0" lang="ko-KR" sz="1500">
              <a:solidFill>
                <a:srgbClr val="FF0000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TextBox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127580"/>
            <a:ext cx="10058400" cy="114830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altLang="en-US" dirty="0" lang="ko-KR" spc="-50" sz="3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본서에서 스트림을 설명하는 방향</a:t>
            </a: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직선 연결선 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직사각형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1" y="1519903"/>
            <a:ext cx="6096000" cy="206210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altLang="en-US" dirty="0" lang="ko-KR" sz="1600">
                <a:uFillTx/>
                <a:latin charset="0" panose="020B0609020204030204" pitchFamily="49" typeface="Consolas"/>
              </a:rPr>
              <a:t>스트림</a:t>
            </a:r>
            <a:r>
              <a:rPr altLang="ko-KR" dirty="0" lang="en-US" sz="1600">
                <a:uFillTx/>
                <a:latin charset="0" panose="020B0609020204030204" pitchFamily="49" typeface="Consolas"/>
              </a:rPr>
              <a:t> </a:t>
            </a:r>
            <a:r>
              <a:rPr altLang="en-US" dirty="0" lang="ko-KR" sz="1600">
                <a:uFillTx/>
                <a:latin charset="0" panose="020B0609020204030204" pitchFamily="49" typeface="Consolas"/>
              </a:rPr>
              <a:t>관련 전체 내용의 구분</a:t>
            </a:r>
            <a:endParaRPr altLang="ko-KR" dirty="0" lang="en-US" sz="1600">
              <a:uFillTx/>
              <a:latin charset="0" panose="020B0609020204030204" pitchFamily="49" typeface="Consolas"/>
            </a:endParaRPr>
          </a:p>
          <a:p>
            <a:pPr>
              <a:lnSpc>
                <a:spcPct val="200000"/>
              </a:lnSpc>
            </a:pPr>
            <a:r>
              <a:rPr altLang="ko-KR" dirty="0" lang="en-US" sz="1600">
                <a:uFillTx/>
                <a:latin charset="0" panose="020B0609020204030204" pitchFamily="49" typeface="Consolas"/>
              </a:rPr>
              <a:t> • </a:t>
            </a:r>
            <a:r>
              <a:rPr altLang="en-US" dirty="0" lang="ko-KR" sz="1600">
                <a:uFillTx/>
                <a:latin charset="0" panose="020B0609020204030204" pitchFamily="49" typeface="Consolas"/>
              </a:rPr>
              <a:t>스트림의 생성 방법</a:t>
            </a:r>
          </a:p>
          <a:p>
            <a:pPr>
              <a:lnSpc>
                <a:spcPct val="200000"/>
              </a:lnSpc>
            </a:pPr>
            <a:r>
              <a:rPr altLang="ko-KR" dirty="0" lang="en-US" sz="1600">
                <a:uFillTx/>
                <a:latin charset="0" panose="020B0609020204030204" pitchFamily="49" typeface="Consolas"/>
              </a:rPr>
              <a:t> • </a:t>
            </a:r>
            <a:r>
              <a:rPr altLang="en-US" dirty="0" lang="ko-KR" sz="1600">
                <a:uFillTx/>
                <a:latin charset="0" panose="020B0609020204030204" pitchFamily="49" typeface="Consolas"/>
              </a:rPr>
              <a:t>중간 연산의 종류와 내용</a:t>
            </a:r>
          </a:p>
          <a:p>
            <a:pPr>
              <a:lnSpc>
                <a:spcPct val="200000"/>
              </a:lnSpc>
            </a:pPr>
            <a:r>
              <a:rPr altLang="ko-KR" dirty="0" lang="en-US" sz="1600">
                <a:uFillTx/>
                <a:latin charset="0" panose="020B0609020204030204" pitchFamily="49" typeface="Consolas"/>
              </a:rPr>
              <a:t> • </a:t>
            </a:r>
            <a:r>
              <a:rPr altLang="en-US" dirty="0" lang="ko-KR" sz="1600">
                <a:uFillTx/>
                <a:latin charset="0" panose="020B0609020204030204" pitchFamily="49" typeface="Consolas"/>
              </a:rPr>
              <a:t>최종 연산의 종류와 내용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직사각형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492301" y="3110874"/>
            <a:ext cx="5996694" cy="286232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• 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스트림의 생성 방법</a:t>
            </a:r>
          </a:p>
          <a:p>
            <a:pPr>
              <a:lnSpc>
                <a:spcPct val="150000"/>
              </a:lnSpc>
            </a:pPr>
            <a:r>
              <a:rPr altLang="en-US" dirty="0" lang="ko-KR" sz="1500">
                <a:uFillTx/>
                <a:latin charset="0" panose="020B0609020204030204" pitchFamily="49" typeface="Consolas"/>
              </a:rPr>
              <a:t> 배열 및 컬렉션 인스턴스 대상으로 스트림을 생성하는 방법</a:t>
            </a:r>
            <a:endParaRPr altLang="ko-KR" dirty="0" lang="en-US" sz="1500">
              <a:uFillTx/>
              <a:latin charset="0" panose="020B0609020204030204" pitchFamily="49" typeface="Consolas"/>
            </a:endParaRPr>
          </a:p>
          <a:p>
            <a:pPr>
              <a:lnSpc>
                <a:spcPct val="150000"/>
              </a:lnSpc>
            </a:pPr>
            <a:endParaRPr altLang="ko-KR" dirty="0" lang="en-US" sz="1500">
              <a:uFillTx/>
              <a:latin charset="0" panose="020B0609020204030204" pitchFamily="49" typeface="Consolas"/>
            </a:endParaRP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• 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중간 연산의 종류와 내용</a:t>
            </a:r>
          </a:p>
          <a:p>
            <a:pPr>
              <a:lnSpc>
                <a:spcPct val="150000"/>
              </a:lnSpc>
            </a:pPr>
            <a:r>
              <a:rPr altLang="en-US" dirty="0" lang="ko-KR" sz="1500">
                <a:uFillTx/>
                <a:latin charset="0" panose="020B0609020204030204" pitchFamily="49" typeface="Consolas"/>
              </a:rPr>
              <a:t> 필터링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(Filtering) 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및 맵핑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(Mapping) 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관련 연산</a:t>
            </a:r>
            <a:endParaRPr altLang="ko-KR" dirty="0" lang="en-US" sz="1500">
              <a:uFillTx/>
              <a:latin charset="0" panose="020B0609020204030204" pitchFamily="49" typeface="Consolas"/>
            </a:endParaRPr>
          </a:p>
          <a:p>
            <a:pPr>
              <a:lnSpc>
                <a:spcPct val="150000"/>
              </a:lnSpc>
            </a:pPr>
            <a:endParaRPr altLang="en-US" dirty="0" lang="ko-KR" sz="1500">
              <a:uFillTx/>
              <a:latin charset="0" panose="020B0609020204030204" pitchFamily="49" typeface="Consolas"/>
            </a:endParaRP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• 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최종 연산의 종류와 내용</a:t>
            </a:r>
          </a:p>
          <a:p>
            <a:pPr>
              <a:lnSpc>
                <a:spcPct val="150000"/>
              </a:lnSpc>
            </a:pPr>
            <a:r>
              <a:rPr altLang="en-US" dirty="0" lang="ko-KR" sz="1500">
                <a:uFillTx/>
                <a:latin charset="0" panose="020B0609020204030204" pitchFamily="49" typeface="Consolas"/>
              </a:rPr>
              <a:t> 리덕션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(Reduction) 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관련 연산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자유형: 도형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05192" y="3766442"/>
            <a:ext cx="2706021" cy="884903"/>
          </a:xfrm>
          <a:custGeom>
            <a:avLst/>
            <a:gdLst>
              <a:gd fmla="*/ 567505 w 2706021" name="connsiteX0"/>
              <a:gd fmla="*/ 0 h 884903" name="connsiteY0"/>
              <a:gd fmla="*/ 139802 w 2706021" name="connsiteX1"/>
              <a:gd fmla="*/ 811161 h 884903" name="connsiteY1"/>
              <a:gd fmla="*/ 2706021 w 2706021" name="connsiteX2"/>
              <a:gd fmla="*/ 884903 h 884903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884903" w="2706021">
                <a:moveTo>
                  <a:pt x="567505" y="0"/>
                </a:moveTo>
                <a:cubicBezTo>
                  <a:pt x="175444" y="331838"/>
                  <a:pt x="-216617" y="663677"/>
                  <a:pt x="139802" y="811161"/>
                </a:cubicBezTo>
                <a:cubicBezTo>
                  <a:pt x="496221" y="958645"/>
                  <a:pt x="2364350" y="816077"/>
                  <a:pt x="2706021" y="884903"/>
                </a:cubicBezTo>
              </a:path>
            </a:pathLst>
          </a:custGeom>
          <a:noFill/>
          <a:ln>
            <a:tailEnd len="lg" type="triangle" w="lg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직사각형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64002" y="4835782"/>
            <a:ext cx="4757829" cy="74879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en-US" dirty="0" lang="ko-KR" sz="1500">
                <a:solidFill>
                  <a:srgbClr val="FF0000"/>
                </a:solidFill>
                <a:uFillTx/>
                <a:latin charset="0" panose="020B0609020204030204" pitchFamily="49" typeface="Consolas"/>
              </a:rPr>
              <a:t>이중 일부에 해당하는 다음 내용들만 이번 </a:t>
            </a:r>
            <a:r>
              <a:rPr altLang="ko-KR" dirty="0" lang="en-US" sz="1500">
                <a:solidFill>
                  <a:srgbClr val="FF0000"/>
                </a:solidFill>
                <a:uFillTx/>
                <a:latin charset="0" panose="020B0609020204030204" pitchFamily="49" typeface="Consolas"/>
              </a:rPr>
              <a:t>Chapter</a:t>
            </a:r>
            <a:r>
              <a:rPr altLang="en-US" dirty="0" lang="ko-KR" sz="1500">
                <a:solidFill>
                  <a:srgbClr val="FF0000"/>
                </a:solidFill>
                <a:uFillTx/>
                <a:latin charset="0" panose="020B0609020204030204" pitchFamily="49" typeface="Consolas"/>
              </a:rPr>
              <a:t>에서 설명 나머진 다음 </a:t>
            </a:r>
            <a:r>
              <a:rPr altLang="ko-KR" dirty="0" lang="en-US" sz="1500">
                <a:solidFill>
                  <a:srgbClr val="FF0000"/>
                </a:solidFill>
                <a:uFillTx/>
                <a:latin charset="0" panose="020B0609020204030204" pitchFamily="49" typeface="Consolas"/>
              </a:rPr>
              <a:t>Chapter</a:t>
            </a:r>
            <a:r>
              <a:rPr altLang="en-US" dirty="0" lang="ko-KR" sz="1500">
                <a:solidFill>
                  <a:srgbClr val="FF0000"/>
                </a:solidFill>
                <a:uFillTx/>
                <a:latin charset="0" panose="020B0609020204030204" pitchFamily="49" typeface="Consolas"/>
              </a:rPr>
              <a:t>에서 설명</a:t>
            </a:r>
            <a:endParaRPr altLang="en-US" dirty="0" lang="ko-KR" sz="1500">
              <a:solidFill>
                <a:srgbClr val="FF0000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TextBox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127580"/>
            <a:ext cx="10058400" cy="114830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altLang="en-US" dirty="0" lang="ko-KR" spc="-50" sz="3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스트림 생성하기</a:t>
            </a:r>
            <a:r>
              <a:rPr altLang="ko-KR" dirty="0" lang="en-US" spc="-50" sz="3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: </a:t>
            </a:r>
            <a:r>
              <a:rPr altLang="en-US" dirty="0" lang="ko-KR" spc="-50" sz="3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배열</a:t>
            </a: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직선 연결선 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직사각형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1" y="1527764"/>
            <a:ext cx="6096000" cy="33855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r>
              <a:rPr altLang="en-US" dirty="0" lang="ko-KR" sz="1600">
                <a:solidFill>
                  <a:srgbClr val="002060"/>
                </a:solidFill>
                <a:uFillTx/>
                <a:latin typeface="YDVYMjOStd125"/>
              </a:rPr>
              <a:t>배열 대상 스트림 생성 대표 메소드</a:t>
            </a:r>
            <a:endParaRPr altLang="en-US" dirty="0" lang="ko-KR" sz="1600">
              <a:solidFill>
                <a:srgbClr val="002060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직사각형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1" y="1913698"/>
            <a:ext cx="7954297" cy="323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ko-KR" dirty="0" lang="en-US" sz="1500">
                <a:solidFill>
                  <a:srgbClr val="002060"/>
                </a:solidFill>
                <a:uFillTx/>
                <a:latin charset="0" panose="020B0609020204030204" pitchFamily="49" typeface="Consolas"/>
              </a:rPr>
              <a:t>public static &lt;T&gt; Stream&lt;T&gt; stream(T[] array)   // Arrays </a:t>
            </a:r>
            <a:r>
              <a:rPr altLang="en-US" dirty="0" lang="ko-KR" sz="1500">
                <a:solidFill>
                  <a:srgbClr val="002060"/>
                </a:solidFill>
                <a:uFillTx/>
                <a:latin charset="0" panose="020B0609020204030204" pitchFamily="49" typeface="Consolas"/>
              </a:rPr>
              <a:t>클래스에 정의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직사각형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0" y="2490065"/>
            <a:ext cx="9322069" cy="182357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String[] names = {"YOON", "LEE", "PARK"};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Stream&lt;String&gt; </a:t>
            </a:r>
            <a:r>
              <a:rPr altLang="ko-KR" dirty="0" err="1" lang="en-US" sz="1500">
                <a:uFillTx/>
                <a:latin charset="0" panose="020B0609020204030204" pitchFamily="49" typeface="Consolas"/>
              </a:rPr>
              <a:t>stm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 = Arrays.stream(names);   // 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스트림 생성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</a:t>
            </a:r>
            <a:r>
              <a:rPr altLang="ko-KR" dirty="0" err="1" lang="en-US" sz="1500">
                <a:uFillTx/>
                <a:latin charset="0" panose="020B0609020204030204" pitchFamily="49" typeface="Consolas"/>
              </a:rPr>
              <a:t>stm.</a:t>
            </a:r>
            <a:r>
              <a:rPr altLang="ko-KR" dirty="0" err="1" lang="en-US" sz="1500">
                <a:solidFill>
                  <a:srgbClr val="0070C0"/>
                </a:solidFill>
                <a:uFillTx/>
                <a:latin charset="0" panose="020B0609020204030204" pitchFamily="49" typeface="Consolas"/>
              </a:rPr>
              <a:t>forEach</a:t>
            </a:r>
            <a:r>
              <a:rPr altLang="ko-KR" dirty="0" lang="en-US" sz="1500">
                <a:solidFill>
                  <a:srgbClr val="0070C0"/>
                </a:solidFill>
                <a:uFillTx/>
                <a:latin charset="0" panose="020B0609020204030204" pitchFamily="49" typeface="Consolas"/>
              </a:rPr>
              <a:t>(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s -&gt; System.out.println(s)</a:t>
            </a:r>
            <a:r>
              <a:rPr altLang="ko-KR" dirty="0" lang="en-US" sz="1500">
                <a:solidFill>
                  <a:srgbClr val="0070C0"/>
                </a:solidFill>
                <a:uFillTx/>
                <a:latin charset="0" panose="020B0609020204030204" pitchFamily="49" typeface="Consolas"/>
              </a:rPr>
              <a:t>)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;   // </a:t>
            </a:r>
            <a:r>
              <a:rPr altLang="en-US" dirty="0" lang="ko-KR" sz="1500">
                <a:uFillTx/>
                <a:latin charset="0" panose="020B0609020204030204" pitchFamily="49" typeface="Consolas"/>
              </a:rPr>
              <a:t>최종 연산 진행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}</a:t>
            </a:r>
            <a:endParaRPr altLang="en-US" dirty="0" lang="ko-KR" sz="1500">
              <a:uFillTx/>
              <a:latin charset="0" panose="020B0609020204030204" pitchFamily="49" typeface="Consolas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그림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0" y="4566843"/>
            <a:ext cx="3200400" cy="139065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직사각형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39086" y="127580"/>
            <a:ext cx="4416594" cy="101566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void forEach(</a:t>
            </a:r>
            <a:r>
              <a:rPr altLang="ko-KR" dirty="0" lang="en-US" sz="1500">
                <a:uFillTx/>
                <a:latin charset="0" panose="020B0609020204030204" pitchFamily="49" typeface="Consolas"/>
                <a:hlinkClick r:id="rId3" tooltip="interface in java.util.function"/>
              </a:rPr>
              <a:t>Consumer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&lt;? super </a:t>
            </a:r>
            <a:r>
              <a:rPr altLang="ko-KR" dirty="0" lang="en-US" sz="1500">
                <a:uFillTx/>
                <a:latin charset="0" panose="020B0609020204030204" pitchFamily="49" typeface="Consolas"/>
                <a:hlinkClick r:id="rId4" tooltip="type parameter in Stream"/>
              </a:rPr>
              <a:t>T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&gt; action)</a:t>
            </a:r>
          </a:p>
          <a:p>
            <a:pPr>
              <a:lnSpc>
                <a:spcPct val="20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// </a:t>
            </a:r>
            <a:r>
              <a:rPr altLang="ko-KR" dirty="0" lang="fr-FR" sz="1500">
                <a:uFillTx/>
                <a:latin charset="0" panose="020B0609020204030204" pitchFamily="49" typeface="Consolas"/>
              </a:rPr>
              <a:t>Consumer&lt;T&gt;     void accept(T t)</a:t>
            </a:r>
            <a:endParaRPr altLang="en-US" dirty="0" lang="ko-KR" sz="15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직사각형 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49615" y="4133917"/>
            <a:ext cx="6096000" cy="182357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String[] names = {"YOON", "LEE", "PARK"};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Arrays.stream(names)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      .forEach(s -&gt; System.out.println(s));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}</a:t>
            </a:r>
            <a:endParaRPr altLang="en-US" dirty="0" lang="ko-KR" sz="15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자유형: 도형 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45768" y="4026310"/>
            <a:ext cx="1396387" cy="1236851"/>
          </a:xfrm>
          <a:custGeom>
            <a:avLst/>
            <a:gdLst>
              <a:gd fmla="*/ 496735 w 1396387" name="connsiteX0"/>
              <a:gd fmla="*/ 0 h 1236851" name="connsiteY0"/>
              <a:gd fmla="*/ 39535 w 1396387" name="connsiteX1"/>
              <a:gd fmla="*/ 1061884 h 1236851" name="connsiteY1"/>
              <a:gd fmla="*/ 1396387 w 1396387" name="connsiteX2"/>
              <a:gd fmla="*/ 1224116 h 123685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1236851" w="1396387">
                <a:moveTo>
                  <a:pt x="496735" y="0"/>
                </a:moveTo>
                <a:cubicBezTo>
                  <a:pt x="193164" y="428932"/>
                  <a:pt x="-110407" y="857865"/>
                  <a:pt x="39535" y="1061884"/>
                </a:cubicBezTo>
                <a:cubicBezTo>
                  <a:pt x="189477" y="1265903"/>
                  <a:pt x="792932" y="1245009"/>
                  <a:pt x="1396387" y="1224116"/>
                </a:cubicBezTo>
              </a:path>
            </a:pathLst>
          </a:custGeom>
          <a:noFill/>
          <a:ln>
            <a:tailEnd len="lg" type="triangle" w="lg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직사각형 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90658" y="5262168"/>
            <a:ext cx="3062229" cy="43858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altLang="en-US" dirty="0" lang="ko-KR" sz="1500">
                <a:solidFill>
                  <a:srgbClr val="FF0000"/>
                </a:solidFill>
                <a:uFillTx/>
                <a:latin charset="0" panose="020B0609020204030204" pitchFamily="49" typeface="Consolas"/>
              </a:rPr>
              <a:t>실제로는 이러한 스타일로 코딩</a:t>
            </a:r>
            <a:endParaRPr altLang="en-US" dirty="0" lang="ko-KR" sz="1500">
              <a:solidFill>
                <a:srgbClr val="FF0000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TextBox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127580"/>
            <a:ext cx="10058400" cy="114830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altLang="en-US" dirty="0" lang="ko-KR" spc="-50" sz="3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스트림 생성하기</a:t>
            </a:r>
            <a:r>
              <a:rPr altLang="ko-KR" dirty="0" lang="en-US" spc="-50" sz="3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: </a:t>
            </a:r>
            <a:r>
              <a:rPr altLang="en-US" dirty="0" lang="ko-KR" spc="-50" sz="3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배열 대상 다양한 메소드들</a:t>
            </a: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직선 연결선 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직사각형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5405" y="1389264"/>
            <a:ext cx="9962149" cy="2246769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public static IntStream stream(int[] array)</a:t>
            </a:r>
          </a:p>
          <a:p>
            <a:pPr>
              <a:lnSpc>
                <a:spcPts val="24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public static IntStream stream(int[] array, int </a:t>
            </a:r>
            <a:r>
              <a:rPr altLang="ko-KR" dirty="0" err="1" lang="en-US" sz="1400">
                <a:uFillTx/>
                <a:latin charset="0" panose="020B0609020204030204" pitchFamily="49" typeface="Consolas"/>
              </a:rPr>
              <a:t>startInclusive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, int </a:t>
            </a:r>
            <a:r>
              <a:rPr altLang="ko-KR" dirty="0" err="1" lang="en-US" sz="1400">
                <a:uFillTx/>
                <a:latin charset="0" panose="020B0609020204030204" pitchFamily="49" typeface="Consolas"/>
              </a:rPr>
              <a:t>endExclusive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)</a:t>
            </a:r>
          </a:p>
          <a:p>
            <a:pPr>
              <a:lnSpc>
                <a:spcPts val="24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public static DoubleStream stream(double[] array)</a:t>
            </a:r>
          </a:p>
          <a:p>
            <a:pPr>
              <a:lnSpc>
                <a:spcPts val="24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public static DoubleStream stream(double[] array, int </a:t>
            </a:r>
            <a:r>
              <a:rPr altLang="ko-KR" dirty="0" err="1" lang="en-US" sz="1400">
                <a:uFillTx/>
                <a:latin charset="0" panose="020B0609020204030204" pitchFamily="49" typeface="Consolas"/>
              </a:rPr>
              <a:t>startInclusive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, int </a:t>
            </a:r>
            <a:r>
              <a:rPr altLang="ko-KR" dirty="0" err="1" lang="en-US" sz="1400">
                <a:uFillTx/>
                <a:latin charset="0" panose="020B0609020204030204" pitchFamily="49" typeface="Consolas"/>
              </a:rPr>
              <a:t>endExclusive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)</a:t>
            </a:r>
          </a:p>
          <a:p>
            <a:pPr>
              <a:lnSpc>
                <a:spcPts val="24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public static LongStream stream(double[] array)</a:t>
            </a:r>
          </a:p>
          <a:p>
            <a:pPr>
              <a:lnSpc>
                <a:spcPts val="24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public static LongStream stream(double[] array, int </a:t>
            </a:r>
            <a:r>
              <a:rPr altLang="ko-KR" dirty="0" err="1" lang="en-US" sz="1400">
                <a:uFillTx/>
                <a:latin charset="0" panose="020B0609020204030204" pitchFamily="49" typeface="Consolas"/>
              </a:rPr>
              <a:t>startInclusive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, int </a:t>
            </a:r>
            <a:r>
              <a:rPr altLang="ko-KR" dirty="0" err="1" lang="en-US" sz="1400">
                <a:uFillTx/>
                <a:latin charset="0" panose="020B0609020204030204" pitchFamily="49" typeface="Consolas"/>
              </a:rPr>
              <a:t>endExclusive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)</a:t>
            </a:r>
          </a:p>
          <a:p>
            <a:pPr>
              <a:lnSpc>
                <a:spcPts val="2400"/>
              </a:lnSpc>
            </a:pPr>
            <a:r>
              <a:rPr altLang="ko-KR" dirty="0" lang="en-US" sz="1400">
                <a:uFillTx/>
                <a:latin charset="0" panose="020B0609020204030204" pitchFamily="49" typeface="Consolas"/>
              </a:rPr>
              <a:t>														</a:t>
            </a:r>
            <a:r>
              <a:rPr altLang="en-US" dirty="0" lang="ko-KR" sz="1400">
                <a:solidFill>
                  <a:srgbClr val="002060"/>
                </a:solidFill>
                <a:uFillTx/>
                <a:latin charset="0" panose="020B0609020204030204" pitchFamily="49" typeface="Consolas"/>
              </a:rPr>
              <a:t>   </a:t>
            </a:r>
            <a:r>
              <a:rPr altLang="ko-KR" dirty="0" lang="en-US" sz="1400">
                <a:solidFill>
                  <a:srgbClr val="002060"/>
                </a:solidFill>
                <a:uFillTx/>
                <a:latin charset="0" panose="020B0609020204030204" pitchFamily="49" typeface="Consolas"/>
              </a:rPr>
              <a:t>Arrays</a:t>
            </a:r>
            <a:r>
              <a:rPr altLang="en-US" dirty="0" lang="ko-KR" sz="1400">
                <a:solidFill>
                  <a:srgbClr val="002060"/>
                </a:solidFill>
                <a:uFillTx/>
                <a:latin charset="0" panose="020B0609020204030204" pitchFamily="49" typeface="Consolas"/>
              </a:rPr>
              <a:t> 클래스에 정의된 메소드들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직사각형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1" y="3572439"/>
            <a:ext cx="9808766" cy="246221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public static void main(String[] args) {</a:t>
            </a:r>
          </a:p>
          <a:p>
            <a:r>
              <a:rPr altLang="ko-KR" dirty="0" lang="fr-FR" sz="1400">
                <a:uFillTx/>
                <a:latin charset="0" panose="020B0609020204030204" pitchFamily="49" typeface="Consolas"/>
              </a:rPr>
              <a:t>   double[] ds = {1.1, 2.2, 3.3, 4.4, 5.5};</a:t>
            </a:r>
          </a:p>
          <a:p>
            <a:endParaRPr altLang="ko-KR" dirty="0" lang="en-US" sz="1400">
              <a:uFillTx/>
              <a:latin charset="0" panose="020B0609020204030204" pitchFamily="49" typeface="Consolas"/>
            </a:endParaRP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Arrays.stream(ds)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      .forEach(d -&gt; System.out.print(d + "\t"));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System.out.println();</a:t>
            </a:r>
          </a:p>
          <a:p>
            <a:endParaRPr altLang="ko-KR" dirty="0" lang="en-US" sz="1400">
              <a:uFillTx/>
              <a:latin charset="0" panose="020B0609020204030204" pitchFamily="49" typeface="Consolas"/>
            </a:endParaRP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Arrays.stream(ds, 1, 4) // </a:t>
            </a:r>
            <a:r>
              <a:rPr altLang="en-US" dirty="0" lang="ko-KR" sz="1400">
                <a:uFillTx/>
                <a:latin charset="0" panose="020B0609020204030204" pitchFamily="49" typeface="Consolas"/>
              </a:rPr>
              <a:t>인덱스 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1</a:t>
            </a:r>
            <a:r>
              <a:rPr altLang="en-US" dirty="0" lang="ko-KR" sz="1400">
                <a:uFillTx/>
                <a:latin charset="0" panose="020B0609020204030204" pitchFamily="49" typeface="Consolas"/>
              </a:rPr>
              <a:t>부터 인덱스 </a:t>
            </a:r>
            <a:r>
              <a:rPr altLang="ko-KR" dirty="0" lang="en-US" sz="1400">
                <a:uFillTx/>
                <a:latin charset="0" panose="020B0609020204030204" pitchFamily="49" typeface="Consolas"/>
              </a:rPr>
              <a:t>4 </a:t>
            </a:r>
            <a:r>
              <a:rPr altLang="en-US" dirty="0" lang="ko-KR" sz="1400">
                <a:uFillTx/>
                <a:latin charset="0" panose="020B0609020204030204" pitchFamily="49" typeface="Consolas"/>
              </a:rPr>
              <a:t>이전까지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      .forEach(d -&gt; System.out.print(d + "\t"));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   System.out.println();</a:t>
            </a:r>
          </a:p>
          <a:p>
            <a:r>
              <a:rPr altLang="ko-KR" dirty="0" lang="en-US" sz="1400">
                <a:uFillTx/>
                <a:latin charset="0" panose="020B0609020204030204" pitchFamily="49" typeface="Consolas"/>
              </a:rPr>
              <a:t>}</a:t>
            </a:r>
            <a:endParaRPr altLang="en-US" dirty="0" lang="ko-KR" sz="1400">
              <a:uFillTx/>
              <a:latin charset="0" panose="020B0609020204030204" pitchFamily="49" typeface="Consolas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그림 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465910" y="4824977"/>
            <a:ext cx="3248025" cy="1209675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TextBox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127580"/>
            <a:ext cx="10058400" cy="114830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altLang="en-US" dirty="0" lang="ko-KR" spc="-50" sz="3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스트림 생성하기</a:t>
            </a:r>
            <a:r>
              <a:rPr altLang="ko-KR" dirty="0" lang="en-US" spc="-50" sz="3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: </a:t>
            </a:r>
            <a:r>
              <a:rPr altLang="en-US" dirty="0" lang="ko-KR" spc="-50" sz="3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컬렉션 인스턴스</a:t>
            </a: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직선 연결선 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직사각형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1638078"/>
            <a:ext cx="7757652" cy="1249509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altLang="en-US" dirty="0" lang="ko-KR" sz="1600">
                <a:uFillTx/>
                <a:latin charset="0" panose="020B0609020204030204" pitchFamily="49" typeface="Consolas"/>
              </a:rPr>
              <a:t>컬렉션 인스턴스를 대상으로 스트림 생성</a:t>
            </a:r>
            <a:r>
              <a:rPr altLang="ko-KR" dirty="0" lang="en-US" sz="1600">
                <a:uFillTx/>
                <a:latin charset="0" panose="020B0609020204030204" pitchFamily="49" typeface="Consolas"/>
              </a:rPr>
              <a:t> </a:t>
            </a:r>
            <a:r>
              <a:rPr altLang="en-US" dirty="0" lang="ko-KR" sz="1600">
                <a:uFillTx/>
                <a:latin charset="0" panose="020B0609020204030204" pitchFamily="49" typeface="Consolas"/>
              </a:rPr>
              <a:t>시 호출하는 메소드</a:t>
            </a:r>
            <a:endParaRPr altLang="ko-KR" dirty="0" lang="en-US" sz="1600">
              <a:uFillTx/>
              <a:latin charset="0" panose="020B0609020204030204" pitchFamily="49" typeface="Consolas"/>
            </a:endParaRPr>
          </a:p>
          <a:p>
            <a:pPr>
              <a:lnSpc>
                <a:spcPts val="2300"/>
              </a:lnSpc>
            </a:pPr>
            <a:endParaRPr altLang="ko-KR" dirty="0" lang="en-US" sz="1600">
              <a:uFillTx/>
              <a:latin charset="0" panose="020B0609020204030204" pitchFamily="49" typeface="Consolas"/>
            </a:endParaRPr>
          </a:p>
          <a:p>
            <a:pPr>
              <a:lnSpc>
                <a:spcPts val="2300"/>
              </a:lnSpc>
            </a:pPr>
            <a:r>
              <a:rPr altLang="ko-KR" dirty="0" lang="en-US" sz="1600">
                <a:uFillTx/>
                <a:latin charset="0" panose="020B0609020204030204" pitchFamily="49" typeface="Consolas"/>
              </a:rPr>
              <a:t>default Stream&lt;E&gt; stream()</a:t>
            </a:r>
            <a:endParaRPr altLang="en-US" dirty="0" lang="ko-KR" sz="1600">
              <a:uFillTx/>
              <a:latin charset="0" panose="020B0609020204030204" pitchFamily="49" typeface="Consolas"/>
            </a:endParaRPr>
          </a:p>
          <a:p>
            <a:pPr>
              <a:lnSpc>
                <a:spcPts val="2300"/>
              </a:lnSpc>
            </a:pPr>
            <a:r>
              <a:rPr altLang="ko-KR" dirty="0" lang="en-US" sz="1600">
                <a:uFillTx/>
                <a:latin charset="0" panose="020B0609020204030204" pitchFamily="49" typeface="Consolas"/>
              </a:rPr>
              <a:t>   // </a:t>
            </a:r>
            <a:r>
              <a:rPr altLang="ko-KR" dirty="0" err="1" lang="en-US" sz="1600">
                <a:uFillTx/>
                <a:latin charset="0" panose="020B0609020204030204" pitchFamily="49" typeface="Consolas"/>
              </a:rPr>
              <a:t>java.util.Collection</a:t>
            </a:r>
            <a:r>
              <a:rPr altLang="ko-KR" dirty="0" lang="en-US" sz="1600">
                <a:uFillTx/>
                <a:latin charset="0" panose="020B0609020204030204" pitchFamily="49" typeface="Consolas"/>
              </a:rPr>
              <a:t>&lt;E&gt;</a:t>
            </a:r>
            <a:r>
              <a:rPr altLang="en-US" dirty="0" lang="ko-KR" sz="1600">
                <a:uFillTx/>
                <a:latin charset="0" panose="020B0609020204030204" pitchFamily="49" typeface="Consolas"/>
              </a:rPr>
              <a:t>의 디폴트 메소드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직사각형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0" y="3249783"/>
            <a:ext cx="10472443" cy="191257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public static void main(String[] args) {</a:t>
            </a:r>
          </a:p>
          <a:p>
            <a:pPr>
              <a:lnSpc>
                <a:spcPts val="24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List&lt;String&gt; list = Arrays.asList("Toy", "Robot", "Box");</a:t>
            </a:r>
          </a:p>
          <a:p>
            <a:pPr>
              <a:lnSpc>
                <a:spcPts val="24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</a:t>
            </a:r>
            <a:r>
              <a:rPr altLang="ko-KR" dirty="0" err="1" lang="en-US" sz="1500">
                <a:uFillTx/>
                <a:latin charset="0" panose="020B0609020204030204" pitchFamily="49" typeface="Consolas"/>
              </a:rPr>
              <a:t>list.stream</a:t>
            </a:r>
            <a:r>
              <a:rPr altLang="ko-KR" dirty="0" lang="en-US" sz="1500">
                <a:uFillTx/>
                <a:latin charset="0" panose="020B0609020204030204" pitchFamily="49" typeface="Consolas"/>
              </a:rPr>
              <a:t>()</a:t>
            </a:r>
          </a:p>
          <a:p>
            <a:pPr>
              <a:lnSpc>
                <a:spcPts val="24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    .forEach(s -&gt; System.out.print(s + "\t"));</a:t>
            </a:r>
          </a:p>
          <a:p>
            <a:pPr>
              <a:lnSpc>
                <a:spcPts val="24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   System.out.println();</a:t>
            </a:r>
          </a:p>
          <a:p>
            <a:pPr>
              <a:lnSpc>
                <a:spcPts val="2400"/>
              </a:lnSpc>
            </a:pPr>
            <a:r>
              <a:rPr altLang="ko-KR" dirty="0" lang="en-US" sz="1500">
                <a:uFillTx/>
                <a:latin charset="0" panose="020B0609020204030204" pitchFamily="49" typeface="Consolas"/>
              </a:rPr>
              <a:t>}</a:t>
            </a:r>
            <a:endParaRPr altLang="en-US" dirty="0" lang="ko-KR" sz="1500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그림 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36305" y="4309256"/>
            <a:ext cx="2619375" cy="1076325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 useBgFill="1"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Rectangle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909625" y="965200"/>
            <a:ext cx="6879101" cy="4927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altLang="ko-KR" dirty="0" lang="en-US" sz="4400">
                <a:solidFill>
                  <a:schemeClr val="tx2"/>
                </a:solidFill>
                <a:uFillTx/>
              </a:rPr>
              <a:t>29-2. </a:t>
            </a:r>
            <a:r>
              <a:rPr altLang="en-US" dirty="0" lang="ko-KR" sz="4400">
                <a:solidFill>
                  <a:schemeClr val="tx2"/>
                </a:solidFill>
                <a:uFillTx/>
              </a:rPr>
              <a:t>필터링과 맵핑</a:t>
            </a:r>
            <a:endParaRPr altLang="en-US" dirty="0" lang="ko-KR" sz="4200">
              <a:solidFill>
                <a:schemeClr val="tx2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추억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panose="020F0302020204030204"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b="100000" l="100000" r="100000" t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b="100000" l="100000" r="100000" t="100000"/>
          </a:path>
        </a:gradFill>
      </a:fillStyleLst>
      <a:lnStyleLst>
        <a:ln algn="ctr" cap="flat" cmpd="sng" w="12700">
          <a:solidFill>
            <a:schemeClr val="phClr"/>
          </a:solidFill>
          <a:prstDash val="solid"/>
        </a:ln>
        <a:ln algn="ctr" cap="flat" cmpd="sng" w="15875">
          <a:solidFill>
            <a:schemeClr val="phClr"/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</a:effectStyle>
        <a:effectStyle>
          <a:effectLst>
            <a:outerShdw algn="br" blurRad="44450" dir="2700000" dist="254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9800000"/>
            </a:lightRig>
          </a:scene3d>
          <a:sp3d prstMaterial="flat">
            <a:bevelT h="31750" w="2540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11329</TotalTime>
  <Words>1605</Words>
  <Application>Microsoft Office PowerPoint</Application>
  <PresentationFormat>와이드스크린</PresentationFormat>
  <Paragraphs>193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YDVYMjOStd12</vt:lpstr>
      <vt:lpstr>YDVYMjOStd125</vt:lpstr>
      <vt:lpstr>맑은 고딕</vt:lpstr>
      <vt:lpstr>Calibri</vt:lpstr>
      <vt:lpstr>Calibri Light</vt:lpstr>
      <vt:lpstr>Consolas</vt:lpstr>
      <vt:lpstr>추억</vt:lpstr>
      <vt:lpstr> 열혈 Java 프로그래밍</vt:lpstr>
      <vt:lpstr>29-1. 스트림의 이해와     스트림의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29-2. 필터링과 맵핑</vt:lpstr>
      <vt:lpstr>PowerPoint 프레젠테이션</vt:lpstr>
      <vt:lpstr>PowerPoint 프레젠테이션</vt:lpstr>
      <vt:lpstr>PowerPoint 프레젠테이션</vt:lpstr>
      <vt:lpstr>PowerPoint 프레젠테이션</vt:lpstr>
      <vt:lpstr>29-3. 리덕션, 병렬 스트림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3012</cp:revision>
  <dcterms:created xsi:type="dcterms:W3CDTF">2017-07-09T08:11:09Z</dcterms:created>
  <dcterms:modified xsi:type="dcterms:W3CDTF">2017-11-10T05:41:16Z</dcterms:modified>
</cp:coreProperties>
</file>