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574" r:id="rId4"/>
    <p:sldId id="624" r:id="rId5"/>
    <p:sldId id="580" r:id="rId6"/>
    <p:sldId id="625" r:id="rId7"/>
    <p:sldId id="630" r:id="rId8"/>
    <p:sldId id="631" r:id="rId9"/>
    <p:sldId id="632" r:id="rId10"/>
    <p:sldId id="626" r:id="rId11"/>
    <p:sldId id="601" r:id="rId12"/>
    <p:sldId id="627" r:id="rId13"/>
    <p:sldId id="633" r:id="rId14"/>
    <p:sldId id="628" r:id="rId15"/>
    <p:sldId id="634" r:id="rId16"/>
    <p:sldId id="57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31.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시각과 날짜의 처리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	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31-2. </a:t>
            </a:r>
            <a:r>
              <a:rPr lang="ko-KR" altLang="en-US" sz="3700" dirty="0">
                <a:solidFill>
                  <a:schemeClr val="tx2"/>
                </a:solidFill>
              </a:rPr>
              <a:t>시간대를</a:t>
            </a:r>
            <a:r>
              <a:rPr lang="en-US" altLang="ko-KR" sz="3700" dirty="0">
                <a:solidFill>
                  <a:schemeClr val="tx2"/>
                </a:solidFill>
              </a:rPr>
              <a:t> </a:t>
            </a:r>
            <a:r>
              <a:rPr lang="ko-KR" altLang="en-US" sz="3700" dirty="0">
                <a:solidFill>
                  <a:schemeClr val="tx2"/>
                </a:solidFill>
              </a:rPr>
              <a:t>적용한 코드 작성 그리고 출력 포맷의 지정</a:t>
            </a:r>
          </a:p>
        </p:txBody>
      </p:sp>
    </p:spTree>
    <p:extLst>
      <p:ext uri="{BB962C8B-B14F-4D97-AF65-F5344CB8AC3E}">
        <p14:creationId xmlns:p14="http://schemas.microsoft.com/office/powerpoint/2010/main" val="212672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세계의 시간대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6CC064-1F70-426B-BB2F-68D584DB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1746180"/>
            <a:ext cx="5705475" cy="32861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D1F186-BE5E-4455-A455-C65C14169B31}"/>
              </a:ext>
            </a:extLst>
          </p:cNvPr>
          <p:cNvSpPr/>
          <p:nvPr/>
        </p:nvSpPr>
        <p:spPr>
          <a:xfrm>
            <a:off x="1294788" y="5119202"/>
            <a:ext cx="389722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[</a:t>
            </a:r>
            <a:r>
              <a:rPr lang="ko-KR" altLang="en-US" sz="1500" dirty="0">
                <a:latin typeface="Consolas" panose="020B0609020204030204" pitchFamily="49" charset="0"/>
              </a:rPr>
              <a:t>네이버에서 제공하는 세계 시간대 정보</a:t>
            </a:r>
            <a:r>
              <a:rPr lang="en-US" altLang="ko-KR" sz="1500" dirty="0">
                <a:latin typeface="Consolas" panose="020B0609020204030204" pitchFamily="49" charset="0"/>
              </a:rPr>
              <a:t>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7E8528-5238-433A-9A92-C11396F0B07E}"/>
              </a:ext>
            </a:extLst>
          </p:cNvPr>
          <p:cNvSpPr/>
          <p:nvPr/>
        </p:nvSpPr>
        <p:spPr>
          <a:xfrm>
            <a:off x="7275850" y="1746180"/>
            <a:ext cx="3599062" cy="746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한국의 시간대는 </a:t>
            </a:r>
            <a:r>
              <a:rPr lang="en-US" altLang="ko-KR" sz="1500" dirty="0">
                <a:latin typeface="Consolas" panose="020B0609020204030204" pitchFamily="49" charset="0"/>
              </a:rPr>
              <a:t>UTC+9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세계 협정시보다 </a:t>
            </a:r>
            <a:r>
              <a:rPr lang="en-US" altLang="ko-KR" sz="1500" dirty="0">
                <a:latin typeface="Consolas" panose="020B0609020204030204" pitchFamily="49" charset="0"/>
              </a:rPr>
              <a:t>9</a:t>
            </a:r>
            <a:r>
              <a:rPr lang="ko-KR" altLang="en-US" sz="1500" dirty="0">
                <a:latin typeface="Consolas" panose="020B0609020204030204" pitchFamily="49" charset="0"/>
              </a:rPr>
              <a:t>시간 빠름을 의미함</a:t>
            </a:r>
          </a:p>
        </p:txBody>
      </p:sp>
    </p:spTree>
    <p:extLst>
      <p:ext uri="{BB962C8B-B14F-4D97-AF65-F5344CB8AC3E}">
        <p14:creationId xmlns:p14="http://schemas.microsoft.com/office/powerpoint/2010/main" val="177681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시간대를 표현하는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ZoneId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52F7D2-D7FF-4B1F-B20C-770432161D86}"/>
              </a:ext>
            </a:extLst>
          </p:cNvPr>
          <p:cNvSpPr/>
          <p:nvPr/>
        </p:nvSpPr>
        <p:spPr>
          <a:xfrm>
            <a:off x="1379062" y="1977971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시간대 고려한 코드 작성을 위해서는 </a:t>
            </a:r>
            <a:r>
              <a:rPr lang="en-US" altLang="ko-KR" sz="1500" dirty="0" err="1">
                <a:solidFill>
                  <a:srgbClr val="002060"/>
                </a:solidFill>
                <a:latin typeface="Consolas" panose="020B0609020204030204" pitchFamily="49" charset="0"/>
              </a:rPr>
              <a:t>ZonedId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인스턴스 생성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4B0EFB-650C-4531-9F22-9AE605FA8A14}"/>
              </a:ext>
            </a:extLst>
          </p:cNvPr>
          <p:cNvSpPr/>
          <p:nvPr/>
        </p:nvSpPr>
        <p:spPr>
          <a:xfrm>
            <a:off x="1379062" y="2432566"/>
            <a:ext cx="6096000" cy="17617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ZoneIdDemo1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      ZoneId paris = ZoneId.of("Europe/Paris");</a:t>
            </a:r>
          </a:p>
          <a:p>
            <a:pPr>
              <a:lnSpc>
                <a:spcPts val="2200"/>
              </a:lnSpc>
            </a:pPr>
            <a:r>
              <a:rPr lang="sv-SE" altLang="ko-KR" sz="1400" dirty="0">
                <a:latin typeface="Consolas" panose="020B0609020204030204" pitchFamily="49" charset="0"/>
              </a:rPr>
              <a:t>      System.out.println(paris);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11C5C6-EB50-40F3-B09F-19C95B282115}"/>
              </a:ext>
            </a:extLst>
          </p:cNvPr>
          <p:cNvSpPr/>
          <p:nvPr/>
        </p:nvSpPr>
        <p:spPr>
          <a:xfrm>
            <a:off x="5136054" y="3313416"/>
            <a:ext cx="43790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파리의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시간대 정보를 반영한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ZonedId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841D-58E4-49E7-9D96-CE3ECB64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8" y="4325697"/>
            <a:ext cx="29527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ZoneId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생성 위한 문자열 확인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F89D6D-BEB0-4A19-B0BB-B07F8C43DD19}"/>
              </a:ext>
            </a:extLst>
          </p:cNvPr>
          <p:cNvSpPr/>
          <p:nvPr/>
        </p:nvSpPr>
        <p:spPr>
          <a:xfrm>
            <a:off x="1193531" y="2471027"/>
            <a:ext cx="4928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Consolas" panose="020B0609020204030204" pitchFamily="49" charset="0"/>
              </a:rPr>
              <a:t>ZoneId.getAvailableZoneIds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.stream()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.sorted()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.forEach(s -&gt; System.out.println(s));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9CED11-20DF-4954-B322-8DD2115A5317}"/>
              </a:ext>
            </a:extLst>
          </p:cNvPr>
          <p:cNvSpPr/>
          <p:nvPr/>
        </p:nvSpPr>
        <p:spPr>
          <a:xfrm>
            <a:off x="1193531" y="2162855"/>
            <a:ext cx="39615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시간대별 문자열 정보 전체 출력 방법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154616-92C5-4E10-BBB0-46BA86B5C536}"/>
              </a:ext>
            </a:extLst>
          </p:cNvPr>
          <p:cNvSpPr/>
          <p:nvPr/>
        </p:nvSpPr>
        <p:spPr>
          <a:xfrm>
            <a:off x="6533322" y="3342127"/>
            <a:ext cx="4890053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Consolas" panose="020B0609020204030204" pitchFamily="49" charset="0"/>
              </a:rPr>
              <a:t>ZoneId.getAvailableZoneIds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.stream()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.filter(s -&gt; </a:t>
            </a:r>
            <a:r>
              <a:rPr lang="en-US" altLang="ko-KR" sz="1500" dirty="0" err="1">
                <a:latin typeface="Consolas" panose="020B0609020204030204" pitchFamily="49" charset="0"/>
              </a:rPr>
              <a:t>s.startsWith</a:t>
            </a:r>
            <a:r>
              <a:rPr lang="en-US" altLang="ko-KR" sz="1500" dirty="0">
                <a:latin typeface="Consolas" panose="020B0609020204030204" pitchFamily="49" charset="0"/>
              </a:rPr>
              <a:t>("Asia"))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.sorted()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.forEach(s -&gt; System.out.println(s));</a:t>
            </a:r>
            <a:endParaRPr lang="ko-KR" altLang="en-US" sz="1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C74FD1-47D4-4633-A23A-C338FCEF1033}"/>
              </a:ext>
            </a:extLst>
          </p:cNvPr>
          <p:cNvSpPr/>
          <p:nvPr/>
        </p:nvSpPr>
        <p:spPr>
          <a:xfrm>
            <a:off x="6493566" y="3100215"/>
            <a:ext cx="39615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일부 정보만 선별해서 출력하는 방법</a:t>
            </a:r>
          </a:p>
        </p:txBody>
      </p:sp>
    </p:spTree>
    <p:extLst>
      <p:ext uri="{BB962C8B-B14F-4D97-AF65-F5344CB8AC3E}">
        <p14:creationId xmlns:p14="http://schemas.microsoft.com/office/powerpoint/2010/main" val="112021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시간대를 반영한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ZonedDateTime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A8035-74DF-4E80-AACE-000EA6FFC6C4}"/>
              </a:ext>
            </a:extLst>
          </p:cNvPr>
          <p:cNvSpPr/>
          <p:nvPr/>
        </p:nvSpPr>
        <p:spPr>
          <a:xfrm>
            <a:off x="1193531" y="1642118"/>
            <a:ext cx="658633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이곳의 현재 날짜와 시각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ZonedDateTime here = </a:t>
            </a:r>
            <a:r>
              <a:rPr lang="en-US" altLang="ko-KR" sz="1400" dirty="0" err="1">
                <a:latin typeface="Consolas" panose="020B0609020204030204" pitchFamily="49" charset="0"/>
              </a:rPr>
              <a:t>ZonedDateTime.now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System.out.println(here);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동일한 날짜와 시각의 파리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ZonedDateTime paris = ZonedDateTime.of(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here.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toLocalDateTime()</a:t>
            </a:r>
            <a:r>
              <a:rPr lang="en-US" altLang="ko-KR" sz="1400" dirty="0">
                <a:latin typeface="Consolas" panose="020B0609020204030204" pitchFamily="49" charset="0"/>
              </a:rPr>
              <a:t>, ZoneId.of("Europe/Paris"));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sv-SE" altLang="ko-KR" sz="1400" dirty="0">
                <a:latin typeface="Consolas" panose="020B0609020204030204" pitchFamily="49" charset="0"/>
              </a:rPr>
              <a:t>   System.out.println(paris);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이곳과 파리의 시차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Duration diff = Duration.between(here, paris);</a:t>
            </a:r>
          </a:p>
          <a:p>
            <a:pPr>
              <a:lnSpc>
                <a:spcPts val="2000"/>
              </a:lnSpc>
            </a:pPr>
            <a:r>
              <a:rPr lang="de-DE" altLang="ko-KR" sz="1400" dirty="0">
                <a:latin typeface="Consolas" panose="020B0609020204030204" pitchFamily="49" charset="0"/>
              </a:rPr>
              <a:t>   System.out.println(diff);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9394A-63E3-40D2-96FE-E40522C0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205" y="1628049"/>
            <a:ext cx="3800475" cy="14287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7B6765-0A70-49C4-9652-117DD7ABF853}"/>
              </a:ext>
            </a:extLst>
          </p:cNvPr>
          <p:cNvSpPr/>
          <p:nvPr/>
        </p:nvSpPr>
        <p:spPr>
          <a:xfrm>
            <a:off x="6567045" y="4463534"/>
            <a:ext cx="5415265" cy="659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2016-12-24T15:32:02.973+09:00[Asia/Seoul]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latin typeface="Consolas" panose="020B0609020204030204" pitchFamily="49" charset="0"/>
              </a:rPr>
              <a:t>날짜는 </a:t>
            </a:r>
            <a:r>
              <a:rPr lang="en-US" altLang="ko-KR" sz="1300" dirty="0">
                <a:latin typeface="Consolas" panose="020B0609020204030204" pitchFamily="49" charset="0"/>
              </a:rPr>
              <a:t>2016-12-24, </a:t>
            </a:r>
            <a:r>
              <a:rPr lang="ko-KR" altLang="en-US" sz="1300" dirty="0">
                <a:latin typeface="Consolas" panose="020B0609020204030204" pitchFamily="49" charset="0"/>
              </a:rPr>
              <a:t>시각은 </a:t>
            </a:r>
            <a:r>
              <a:rPr lang="en-US" altLang="ko-KR" sz="1300" dirty="0">
                <a:latin typeface="Consolas" panose="020B0609020204030204" pitchFamily="49" charset="0"/>
              </a:rPr>
              <a:t>15:32:02.973, </a:t>
            </a:r>
            <a:r>
              <a:rPr lang="ko-KR" altLang="en-US" sz="1300" dirty="0">
                <a:latin typeface="Consolas" panose="020B0609020204030204" pitchFamily="49" charset="0"/>
              </a:rPr>
              <a:t>시간대는 </a:t>
            </a:r>
            <a:r>
              <a:rPr lang="en-US" altLang="ko-KR" sz="1300" dirty="0">
                <a:latin typeface="Consolas" panose="020B0609020204030204" pitchFamily="49" charset="0"/>
              </a:rPr>
              <a:t>Asia/Seoul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CAF22C-17AB-441D-AC8B-51C56D6FF0E5}"/>
              </a:ext>
            </a:extLst>
          </p:cNvPr>
          <p:cNvSpPr/>
          <p:nvPr/>
        </p:nvSpPr>
        <p:spPr>
          <a:xfrm>
            <a:off x="2775965" y="3712049"/>
            <a:ext cx="642730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>
                <a:solidFill>
                  <a:srgbClr val="0070C0"/>
                </a:solidFill>
                <a:latin typeface="YDVYMjOStd125"/>
              </a:rPr>
              <a:t>날짜와 시각 정보만 </a:t>
            </a:r>
            <a:r>
              <a:rPr lang="en-US" altLang="ko-KR" sz="1300" dirty="0">
                <a:solidFill>
                  <a:srgbClr val="0070C0"/>
                </a:solidFill>
                <a:latin typeface="YDVYMjOStd125"/>
              </a:rPr>
              <a:t>LocalDateTime </a:t>
            </a:r>
            <a:r>
              <a:rPr lang="ko-KR" altLang="en-US" sz="1300" dirty="0">
                <a:solidFill>
                  <a:srgbClr val="0070C0"/>
                </a:solidFill>
                <a:latin typeface="YDVYMjOStd125"/>
              </a:rPr>
              <a:t>인스턴스에 담아서 반환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2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시간대를 반영한 예제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51BD67-4D1F-4266-B65A-70C2C6E033EB}"/>
              </a:ext>
            </a:extLst>
          </p:cNvPr>
          <p:cNvSpPr/>
          <p:nvPr/>
        </p:nvSpPr>
        <p:spPr>
          <a:xfrm>
            <a:off x="6096000" y="1304019"/>
            <a:ext cx="5059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[From </a:t>
            </a:r>
            <a:r>
              <a:rPr lang="ko-KR" altLang="en-US" sz="1500" dirty="0">
                <a:latin typeface="Consolas" panose="020B0609020204030204" pitchFamily="49" charset="0"/>
              </a:rPr>
              <a:t>한국 </a:t>
            </a:r>
            <a:r>
              <a:rPr lang="en-US" altLang="ko-KR" sz="1500" dirty="0">
                <a:latin typeface="Consolas" panose="020B0609020204030204" pitchFamily="49" charset="0"/>
              </a:rPr>
              <a:t>to </a:t>
            </a:r>
            <a:r>
              <a:rPr lang="ko-KR" altLang="en-US" sz="1500" dirty="0">
                <a:latin typeface="Consolas" panose="020B0609020204030204" pitchFamily="49" charset="0"/>
              </a:rPr>
              <a:t>프랑스</a:t>
            </a:r>
            <a:r>
              <a:rPr lang="en-US" altLang="ko-KR" sz="1500" dirty="0"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한국 출발 현지 시간 </a:t>
            </a:r>
            <a:r>
              <a:rPr lang="en-US" altLang="ko-KR" sz="1500" dirty="0">
                <a:latin typeface="Consolas" panose="020B0609020204030204" pitchFamily="49" charset="0"/>
              </a:rPr>
              <a:t>2017</a:t>
            </a:r>
            <a:r>
              <a:rPr lang="ko-KR" altLang="en-US" sz="1500" dirty="0">
                <a:latin typeface="Consolas" panose="020B0609020204030204" pitchFamily="49" charset="0"/>
              </a:rPr>
              <a:t>년 </a:t>
            </a:r>
            <a:r>
              <a:rPr lang="en-US" altLang="ko-KR" sz="1500" dirty="0">
                <a:latin typeface="Consolas" panose="020B0609020204030204" pitchFamily="49" charset="0"/>
              </a:rPr>
              <a:t>12</a:t>
            </a:r>
            <a:r>
              <a:rPr lang="ko-KR" altLang="en-US" sz="1500" dirty="0">
                <a:latin typeface="Consolas" panose="020B0609020204030204" pitchFamily="49" charset="0"/>
              </a:rPr>
              <a:t>월 </a:t>
            </a:r>
            <a:r>
              <a:rPr lang="en-US" altLang="ko-KR" sz="1500" dirty="0">
                <a:latin typeface="Consolas" panose="020B0609020204030204" pitchFamily="49" charset="0"/>
              </a:rPr>
              <a:t>9</a:t>
            </a:r>
            <a:r>
              <a:rPr lang="ko-KR" altLang="en-US" sz="1500" dirty="0">
                <a:latin typeface="Consolas" panose="020B0609020204030204" pitchFamily="49" charset="0"/>
              </a:rPr>
              <a:t>일 </a:t>
            </a:r>
            <a:r>
              <a:rPr lang="en-US" altLang="ko-KR" sz="1500" dirty="0">
                <a:latin typeface="Consolas" panose="020B0609020204030204" pitchFamily="49" charset="0"/>
              </a:rPr>
              <a:t>14</a:t>
            </a:r>
            <a:r>
              <a:rPr lang="ko-KR" altLang="en-US" sz="1500" dirty="0">
                <a:latin typeface="Consolas" panose="020B0609020204030204" pitchFamily="49" charset="0"/>
              </a:rPr>
              <a:t>시 </a:t>
            </a:r>
            <a:r>
              <a:rPr lang="en-US" altLang="ko-KR" sz="1500" dirty="0">
                <a:latin typeface="Consolas" panose="020B0609020204030204" pitchFamily="49" charset="0"/>
              </a:rPr>
              <a:t>30</a:t>
            </a:r>
            <a:r>
              <a:rPr lang="ko-KR" altLang="en-US" sz="1500" dirty="0">
                <a:latin typeface="Consolas" panose="020B0609020204030204" pitchFamily="49" charset="0"/>
              </a:rPr>
              <a:t>분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파리 도착 현지 시간 </a:t>
            </a:r>
            <a:r>
              <a:rPr lang="en-US" altLang="ko-KR" sz="1500" dirty="0">
                <a:latin typeface="Consolas" panose="020B0609020204030204" pitchFamily="49" charset="0"/>
              </a:rPr>
              <a:t>2017</a:t>
            </a:r>
            <a:r>
              <a:rPr lang="ko-KR" altLang="en-US" sz="1500" dirty="0">
                <a:latin typeface="Consolas" panose="020B0609020204030204" pitchFamily="49" charset="0"/>
              </a:rPr>
              <a:t>년 </a:t>
            </a:r>
            <a:r>
              <a:rPr lang="en-US" altLang="ko-KR" sz="1500" dirty="0">
                <a:latin typeface="Consolas" panose="020B0609020204030204" pitchFamily="49" charset="0"/>
              </a:rPr>
              <a:t>12</a:t>
            </a:r>
            <a:r>
              <a:rPr lang="ko-KR" altLang="en-US" sz="1500" dirty="0">
                <a:latin typeface="Consolas" panose="020B0609020204030204" pitchFamily="49" charset="0"/>
              </a:rPr>
              <a:t>월 </a:t>
            </a:r>
            <a:r>
              <a:rPr lang="en-US" altLang="ko-KR" sz="1500" dirty="0">
                <a:latin typeface="Consolas" panose="020B0609020204030204" pitchFamily="49" charset="0"/>
              </a:rPr>
              <a:t>9</a:t>
            </a:r>
            <a:r>
              <a:rPr lang="ko-KR" altLang="en-US" sz="1500" dirty="0">
                <a:latin typeface="Consolas" panose="020B0609020204030204" pitchFamily="49" charset="0"/>
              </a:rPr>
              <a:t>일 </a:t>
            </a:r>
            <a:r>
              <a:rPr lang="en-US" altLang="ko-KR" sz="1500" dirty="0">
                <a:latin typeface="Consolas" panose="020B0609020204030204" pitchFamily="49" charset="0"/>
              </a:rPr>
              <a:t>17</a:t>
            </a:r>
            <a:r>
              <a:rPr lang="ko-KR" altLang="en-US" sz="1500" dirty="0">
                <a:latin typeface="Consolas" panose="020B0609020204030204" pitchFamily="49" charset="0"/>
              </a:rPr>
              <a:t>시 </a:t>
            </a:r>
            <a:r>
              <a:rPr lang="en-US" altLang="ko-KR" sz="1500" dirty="0">
                <a:latin typeface="Consolas" panose="020B0609020204030204" pitchFamily="49" charset="0"/>
              </a:rPr>
              <a:t>25</a:t>
            </a:r>
            <a:r>
              <a:rPr lang="ko-KR" altLang="en-US" sz="1500" dirty="0">
                <a:latin typeface="Consolas" panose="020B0609020204030204" pitchFamily="49" charset="0"/>
              </a:rPr>
              <a:t>분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비행에 걸린 시간은</a:t>
            </a:r>
            <a:r>
              <a:rPr lang="en-US" altLang="ko-KR" sz="1500" dirty="0">
                <a:latin typeface="Consolas" panose="020B0609020204030204" pitchFamily="49" charset="0"/>
              </a:rPr>
              <a:t>?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BFE4F5-268E-4DAA-9B3D-58A3118AED42}"/>
              </a:ext>
            </a:extLst>
          </p:cNvPr>
          <p:cNvSpPr/>
          <p:nvPr/>
        </p:nvSpPr>
        <p:spPr>
          <a:xfrm>
            <a:off x="1097280" y="1976423"/>
            <a:ext cx="7726017" cy="4197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한국 출발 </a:t>
            </a:r>
            <a:r>
              <a:rPr lang="en-US" altLang="ko-KR" sz="1400" dirty="0">
                <a:latin typeface="Consolas" panose="020B0609020204030204" pitchFamily="49" charset="0"/>
              </a:rPr>
              <a:t>2017-09-09 14:30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ZonedDateTime departure = ZonedDateTime.of(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LocalDateTime.of</a:t>
            </a:r>
            <a:r>
              <a:rPr lang="en-US" altLang="ko-KR" sz="1400" dirty="0">
                <a:latin typeface="Consolas" panose="020B0609020204030204" pitchFamily="49" charset="0"/>
              </a:rPr>
              <a:t>(2017, 12, 9, 14, 30), ZoneId.of("Asia/Seoul"));</a:t>
            </a:r>
          </a:p>
          <a:p>
            <a:pPr>
              <a:lnSpc>
                <a:spcPts val="23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System.out.println("Departure : " + departure);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파리 도착 </a:t>
            </a:r>
            <a:r>
              <a:rPr lang="en-US" altLang="ko-KR" sz="1400" dirty="0">
                <a:latin typeface="Consolas" panose="020B0609020204030204" pitchFamily="49" charset="0"/>
              </a:rPr>
              <a:t>2017-09-09 17:25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ZonedDateTime arrival = ZonedDateTime.of(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LocalDateTime.of</a:t>
            </a:r>
            <a:r>
              <a:rPr lang="en-US" altLang="ko-KR" sz="1400" dirty="0">
                <a:latin typeface="Consolas" panose="020B0609020204030204" pitchFamily="49" charset="0"/>
              </a:rPr>
              <a:t>(2017, 12, 9, 17, 25), ZoneId.of("Europe/Paris"));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System.out.println("Arrival : " + arrival);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비행 시간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System.out.println(Duration.between(departure, arrival));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E595AE-F1CC-453A-A683-B5CC35B2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130" y="4878039"/>
            <a:ext cx="40195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7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날짜와 시각 정보의 출력 포맷 지정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6236CF-9E52-4348-87D1-EE3B9CDB9B61}"/>
              </a:ext>
            </a:extLst>
          </p:cNvPr>
          <p:cNvSpPr/>
          <p:nvPr/>
        </p:nvSpPr>
        <p:spPr>
          <a:xfrm>
            <a:off x="1176792" y="1711479"/>
            <a:ext cx="9438198" cy="401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ZonedDateTime date = ZonedDateTime.of(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LocalDateTime.of</a:t>
            </a:r>
            <a:r>
              <a:rPr lang="en-US" altLang="ko-KR" sz="1400" dirty="0">
                <a:latin typeface="Consolas" panose="020B0609020204030204" pitchFamily="49" charset="0"/>
              </a:rPr>
              <a:t>(2019, 4, 25, 11, 20), ZoneId.of("Asia/Seoul"));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출력의 포맷 정보는 </a:t>
            </a:r>
            <a:r>
              <a:rPr lang="en-US" altLang="ko-KR" sz="1400" dirty="0" err="1">
                <a:solidFill>
                  <a:srgbClr val="002060"/>
                </a:solidFill>
                <a:latin typeface="YDVYMjOStd125"/>
              </a:rPr>
              <a:t>java.time.format.DateTimeFormatter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인스턴</a:t>
            </a:r>
            <a:r>
              <a:rPr lang="ko-KR" altLang="en-US" sz="1400" dirty="0">
                <a:solidFill>
                  <a:srgbClr val="002060"/>
                </a:solidFill>
              </a:rPr>
              <a:t>스에 담는다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DateTimeFormatter fm1 = DateTimeFormatter.ofPattern("</a:t>
            </a:r>
            <a:r>
              <a:rPr lang="en-US" altLang="ko-KR" sz="1400" dirty="0" err="1">
                <a:latin typeface="Consolas" panose="020B0609020204030204" pitchFamily="49" charset="0"/>
              </a:rPr>
              <a:t>yy</a:t>
            </a:r>
            <a:r>
              <a:rPr lang="en-US" altLang="ko-KR" sz="1400" dirty="0">
                <a:latin typeface="Consolas" panose="020B0609020204030204" pitchFamily="49" charset="0"/>
              </a:rPr>
              <a:t>-M-d");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DateTimeFormatter fm2 = DateTimeFormatter.ofPattern("yyyy-MM-d, H:m:s");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DateTimeFormatter fm3 = DateTimeFormatter.ofPattern("yyyy-MM-d, HH:mm:ss VV");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LocalDate, LocalTime, LocalDateTime, ZonedDateTime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에 모두 존재하는 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format </a:t>
            </a:r>
            <a:r>
              <a:rPr lang="ko-KR" altLang="en-US" sz="1400" dirty="0">
                <a:solidFill>
                  <a:srgbClr val="002060"/>
                </a:solidFill>
                <a:latin typeface="YDVYMjOStd125"/>
              </a:rPr>
              <a:t>메소드 호출한다</a:t>
            </a:r>
            <a:r>
              <a:rPr lang="en-US" altLang="ko-KR" sz="1400" dirty="0">
                <a:solidFill>
                  <a:srgbClr val="002060"/>
                </a:solidFill>
                <a:latin typeface="YDVYMjOStd125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date.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sz="1400" dirty="0">
                <a:latin typeface="Consolas" panose="020B0609020204030204" pitchFamily="49" charset="0"/>
              </a:rPr>
              <a:t>(fm1));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date.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sz="1400" dirty="0">
                <a:latin typeface="Consolas" panose="020B0609020204030204" pitchFamily="49" charset="0"/>
              </a:rPr>
              <a:t>(fm2));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date.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sz="1400" dirty="0">
                <a:latin typeface="Consolas" panose="020B0609020204030204" pitchFamily="49" charset="0"/>
              </a:rPr>
              <a:t>(fm3));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E3CD1E-BEBC-43DC-98EE-819E6F92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955" y="4597469"/>
            <a:ext cx="3514725" cy="1400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FE310B-2B8A-43EB-92B8-B6E75F801574}"/>
              </a:ext>
            </a:extLst>
          </p:cNvPr>
          <p:cNvSpPr/>
          <p:nvPr/>
        </p:nvSpPr>
        <p:spPr>
          <a:xfrm>
            <a:off x="7640955" y="1444043"/>
            <a:ext cx="4079963" cy="916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y, M, d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는 각각 년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월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일의 출력을 의미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H, m, s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는 각각 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분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초의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출력을 의미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VV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는 시간대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출력을 의미</a:t>
            </a:r>
          </a:p>
        </p:txBody>
      </p:sp>
    </p:spTree>
    <p:extLst>
      <p:ext uri="{BB962C8B-B14F-4D97-AF65-F5344CB8AC3E}">
        <p14:creationId xmlns:p14="http://schemas.microsoft.com/office/powerpoint/2010/main" val="1677791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31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31-1.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100" dirty="0">
                <a:solidFill>
                  <a:schemeClr val="tx2"/>
                </a:solidFill>
              </a:rPr>
              <a:t>시각과 날짜 관련 코드의 작성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시간이 얼마나 결렸지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: Instant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A2E5FF-AE20-4B83-A89A-4CC158AA775F}"/>
              </a:ext>
            </a:extLst>
          </p:cNvPr>
          <p:cNvSpPr/>
          <p:nvPr/>
        </p:nvSpPr>
        <p:spPr>
          <a:xfrm>
            <a:off x="1193531" y="1437358"/>
            <a:ext cx="58972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시각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時刻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400" dirty="0">
                <a:latin typeface="Consolas" panose="020B0609020204030204" pitchFamily="49" charset="0"/>
              </a:rPr>
              <a:t>시간의 어느 한 시점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ex) </a:t>
            </a:r>
            <a:r>
              <a:rPr lang="ko-KR" altLang="en-US" sz="1400" dirty="0">
                <a:latin typeface="Consolas" panose="020B0609020204030204" pitchFamily="49" charset="0"/>
              </a:rPr>
              <a:t>지금 시각은 오후 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r>
              <a:rPr lang="ko-KR" altLang="en-US" sz="1400" dirty="0">
                <a:latin typeface="Consolas" panose="020B0609020204030204" pitchFamily="49" charset="0"/>
              </a:rPr>
              <a:t>시 </a:t>
            </a:r>
            <a:r>
              <a:rPr lang="en-US" altLang="ko-KR" sz="1400" dirty="0">
                <a:latin typeface="Consolas" panose="020B0609020204030204" pitchFamily="49" charset="0"/>
              </a:rPr>
              <a:t>30</a:t>
            </a:r>
            <a:r>
              <a:rPr lang="ko-KR" altLang="en-US" sz="1400" dirty="0">
                <a:latin typeface="Consolas" panose="020B0609020204030204" pitchFamily="49" charset="0"/>
              </a:rPr>
              <a:t>분입니다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1B8903-FA12-40C8-809A-96F5C016201A}"/>
              </a:ext>
            </a:extLst>
          </p:cNvPr>
          <p:cNvSpPr/>
          <p:nvPr/>
        </p:nvSpPr>
        <p:spPr>
          <a:xfrm>
            <a:off x="1193531" y="2250021"/>
            <a:ext cx="759266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Instant start = Instant.now();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현재 시각 정보를 담음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시작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start.getEpochSecond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System.out.println("Time flies like an arrow.");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Instant end = Instant.now();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현재 시각 정보를 담음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끝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end.getEpochSecond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Duration between = Duration.between(start, end);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두 시각의 차 계산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밀리 초 단위 차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between.toMillis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6B8D87-0D22-4A57-B03B-062924AE63CD}"/>
              </a:ext>
            </a:extLst>
          </p:cNvPr>
          <p:cNvSpPr/>
          <p:nvPr/>
        </p:nvSpPr>
        <p:spPr>
          <a:xfrm>
            <a:off x="5618923" y="1423289"/>
            <a:ext cx="59767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시간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時間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1400" dirty="0">
                <a:latin typeface="Consolas" panose="020B0609020204030204" pitchFamily="49" charset="0"/>
              </a:rPr>
              <a:t>어떤 시각에서 어떤 시각까지의 사이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ex) </a:t>
            </a:r>
            <a:r>
              <a:rPr lang="ko-KR" altLang="en-US" sz="1400" dirty="0">
                <a:latin typeface="Consolas" panose="020B0609020204030204" pitchFamily="49" charset="0"/>
              </a:rPr>
              <a:t>당신에게 주어진 시간은 이제 </a:t>
            </a:r>
            <a:r>
              <a:rPr lang="en-US" altLang="ko-KR" sz="1400" dirty="0">
                <a:latin typeface="Consolas" panose="020B0609020204030204" pitchFamily="49" charset="0"/>
              </a:rPr>
              <a:t>30</a:t>
            </a:r>
            <a:r>
              <a:rPr lang="ko-KR" altLang="en-US" sz="1400" dirty="0" err="1">
                <a:latin typeface="Consolas" panose="020B0609020204030204" pitchFamily="49" charset="0"/>
              </a:rPr>
              <a:t>분밖에</a:t>
            </a:r>
            <a:r>
              <a:rPr lang="ko-KR" altLang="en-US" sz="1400" dirty="0">
                <a:latin typeface="Consolas" panose="020B0609020204030204" pitchFamily="49" charset="0"/>
              </a:rPr>
              <a:t> 남지 않았습니다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381EAB-C509-45E9-89B8-FF997706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555" y="2552006"/>
            <a:ext cx="2905125" cy="1524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4E3C2A2-B2C0-4F8F-8414-3B65CDD991D8}"/>
              </a:ext>
            </a:extLst>
          </p:cNvPr>
          <p:cNvSpPr/>
          <p:nvPr/>
        </p:nvSpPr>
        <p:spPr>
          <a:xfrm>
            <a:off x="2690191" y="309746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반환 값은 ‘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1970-01-01 00:00:00'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을 기준으로 지나온 시간을 </a:t>
            </a:r>
            <a:endParaRPr lang="en-US" altLang="ko-K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초 단위로 계산한 결과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A8EBC9-163A-415B-9C35-B3AFAC186410}"/>
              </a:ext>
            </a:extLst>
          </p:cNvPr>
          <p:cNvSpPr/>
          <p:nvPr/>
        </p:nvSpPr>
        <p:spPr>
          <a:xfrm>
            <a:off x="4002156" y="5874099"/>
            <a:ext cx="7780103" cy="37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이 예제를 기반으로 병렬 스트림과 순차 스트림의 성능 테스트 코드를 작성할 수 있다</a:t>
            </a:r>
            <a:r>
              <a:rPr lang="en-US" altLang="ko-KR" sz="1400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893678-4ED9-4E2E-8152-96E025FD9743}"/>
              </a:ext>
            </a:extLst>
          </p:cNvPr>
          <p:cNvSpPr/>
          <p:nvPr/>
        </p:nvSpPr>
        <p:spPr>
          <a:xfrm>
            <a:off x="3413925" y="5198801"/>
            <a:ext cx="3563880" cy="307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YDVYMjOStd125"/>
              </a:rPr>
              <a:t>Duration</a:t>
            </a:r>
            <a:r>
              <a:rPr lang="ko-KR" altLang="en-US" sz="1400" dirty="0">
                <a:solidFill>
                  <a:srgbClr val="0070C0"/>
                </a:solidFill>
                <a:latin typeface="YDVYMjOStd125"/>
              </a:rPr>
              <a:t>은 시각 차를 표현하기 위한 클래스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5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오늘이 며칠이죠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: LocalDate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722A23-BE43-4F12-8C3C-C0DE0A44A0DA}"/>
              </a:ext>
            </a:extLst>
          </p:cNvPr>
          <p:cNvSpPr/>
          <p:nvPr/>
        </p:nvSpPr>
        <p:spPr>
          <a:xfrm>
            <a:off x="1193530" y="1489071"/>
            <a:ext cx="79637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LocalDate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는 시각 정보가 생략된</a:t>
            </a:r>
            <a:r>
              <a:rPr lang="ko-KR" altLang="en-US" sz="1500" dirty="0">
                <a:solidFill>
                  <a:srgbClr val="C00000"/>
                </a:solidFill>
                <a:latin typeface="YDVYMjOStd125"/>
              </a:rPr>
              <a:t> ‘날짜 </a:t>
            </a:r>
            <a:r>
              <a:rPr lang="ko-KR" altLang="en-US" sz="1500" dirty="0" err="1">
                <a:solidFill>
                  <a:srgbClr val="C00000"/>
                </a:solidFill>
                <a:latin typeface="YDVYMjOStd125"/>
              </a:rPr>
              <a:t>정보’</a:t>
            </a:r>
            <a:r>
              <a:rPr lang="ko-KR" altLang="en-US" sz="1500" dirty="0" err="1">
                <a:solidFill>
                  <a:srgbClr val="002060"/>
                </a:solidFill>
                <a:latin typeface="YDVYMjOStd125"/>
              </a:rPr>
              <a:t>를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 표현하기 위한 클래스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E31B96-78DC-4539-B70D-75689AB19D00}"/>
              </a:ext>
            </a:extLst>
          </p:cNvPr>
          <p:cNvSpPr/>
          <p:nvPr/>
        </p:nvSpPr>
        <p:spPr>
          <a:xfrm>
            <a:off x="1193530" y="2132955"/>
            <a:ext cx="6890296" cy="3245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오늘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 today = </a:t>
            </a:r>
            <a:r>
              <a:rPr lang="en-US" altLang="ko-KR" sz="1400" dirty="0" err="1">
                <a:latin typeface="Consolas" panose="020B0609020204030204" pitchFamily="49" charset="0"/>
              </a:rPr>
              <a:t>LocalDate.now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System.out.println("Today: " + today);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올 해의 크리스마스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 xmas = LocalDate.of(today.getYear(), 12, 25);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System.out.println("Xmas: " + xmas);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올 해의 크리스마스 이브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 eve = xmas.minusDays(1);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System.out.println("Xmas Eve: " + eve);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ADC8BD-31CB-4C17-BC17-8DBD7E2E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21" y="2212467"/>
            <a:ext cx="3305175" cy="1371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5C8413-D3BA-4C1F-9F9F-ED6FE1C6F212}"/>
              </a:ext>
            </a:extLst>
          </p:cNvPr>
          <p:cNvSpPr/>
          <p:nvPr/>
        </p:nvSpPr>
        <p:spPr>
          <a:xfrm>
            <a:off x="4094922" y="5231031"/>
            <a:ext cx="772601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LocalDate</a:t>
            </a:r>
            <a:r>
              <a:rPr lang="en-US" altLang="ko-KR" sz="1400" dirty="0">
                <a:latin typeface="Consolas" panose="020B0609020204030204" pitchFamily="49" charset="0"/>
              </a:rPr>
              <a:t> minusYears(long yearsToSubtract) // LocalDate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LocalDate</a:t>
            </a:r>
            <a:r>
              <a:rPr lang="en-US" altLang="ko-KR" sz="1400" dirty="0">
                <a:latin typeface="Consolas" panose="020B0609020204030204" pitchFamily="49" charset="0"/>
              </a:rPr>
              <a:t> minusMonths(long monthsToSubtract) // LocalDate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LocalDate</a:t>
            </a:r>
            <a:r>
              <a:rPr lang="en-US" altLang="ko-KR" sz="1400" dirty="0">
                <a:latin typeface="Consolas" panose="020B0609020204030204" pitchFamily="49" charset="0"/>
              </a:rPr>
              <a:t> minusDays(long daysToSubtract) // LocalDate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63F46-B442-4CBA-89AD-65C5C8B49DA9}"/>
              </a:ext>
            </a:extLst>
          </p:cNvPr>
          <p:cNvSpPr/>
          <p:nvPr/>
        </p:nvSpPr>
        <p:spPr>
          <a:xfrm>
            <a:off x="7454768" y="4869333"/>
            <a:ext cx="41806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LocalDate 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인스턴스는 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Immutable 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인스턴스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6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날짜의 차를 표현하기 위한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9DD3B0-4BEA-460D-8ECE-30BB6CDB743F}"/>
              </a:ext>
            </a:extLst>
          </p:cNvPr>
          <p:cNvSpPr/>
          <p:nvPr/>
        </p:nvSpPr>
        <p:spPr>
          <a:xfrm>
            <a:off x="1193531" y="1582341"/>
            <a:ext cx="7950469" cy="4194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오늘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 today = </a:t>
            </a:r>
            <a:r>
              <a:rPr lang="en-US" altLang="ko-KR" sz="1400" dirty="0" err="1">
                <a:latin typeface="Consolas" panose="020B0609020204030204" pitchFamily="49" charset="0"/>
              </a:rPr>
              <a:t>LocalDate.now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System.out.println("Today: " + today);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올 해의 크리스마스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 xmas = LocalDate.of(today.getYear(), 12, 25);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System.out.println("Xmas: " + xmas);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크리스마스까지 앞으로 며칠</a:t>
            </a:r>
            <a:r>
              <a:rPr lang="en-US" altLang="ko-KR" sz="14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Period left = Period.between(today, xmas);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System.out.println("Xmas</a:t>
            </a:r>
            <a:r>
              <a:rPr lang="ko-KR" altLang="en-US" sz="1400" dirty="0">
                <a:latin typeface="Consolas" panose="020B0609020204030204" pitchFamily="49" charset="0"/>
              </a:rPr>
              <a:t>까지 앞으로 </a:t>
            </a:r>
            <a:r>
              <a:rPr lang="en-US" altLang="ko-KR" sz="1400" dirty="0">
                <a:latin typeface="Consolas" panose="020B0609020204030204" pitchFamily="49" charset="0"/>
              </a:rPr>
              <a:t>" +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left.getMonths</a:t>
            </a:r>
            <a:r>
              <a:rPr lang="en-US" altLang="ko-KR" sz="1400" dirty="0">
                <a:latin typeface="Consolas" panose="020B0609020204030204" pitchFamily="49" charset="0"/>
              </a:rPr>
              <a:t>() + "</a:t>
            </a:r>
            <a:r>
              <a:rPr lang="ko-KR" altLang="en-US" sz="1400" dirty="0">
                <a:latin typeface="Consolas" panose="020B0609020204030204" pitchFamily="49" charset="0"/>
              </a:rPr>
              <a:t>월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left.getDays</a:t>
            </a:r>
            <a:r>
              <a:rPr lang="en-US" altLang="ko-KR" sz="1400" dirty="0">
                <a:latin typeface="Consolas" panose="020B0609020204030204" pitchFamily="49" charset="0"/>
              </a:rPr>
              <a:t>() + "</a:t>
            </a:r>
            <a:r>
              <a:rPr lang="ko-KR" altLang="en-US" sz="1400" dirty="0">
                <a:latin typeface="Consolas" panose="020B0609020204030204" pitchFamily="49" charset="0"/>
              </a:rPr>
              <a:t>일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1B77FA-DCEF-491A-B82F-69D3CFCA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95" y="1710565"/>
            <a:ext cx="3076575" cy="13430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9B5BAB-85AD-4997-A568-5D473D2714C8}"/>
              </a:ext>
            </a:extLst>
          </p:cNvPr>
          <p:cNvSpPr/>
          <p:nvPr/>
        </p:nvSpPr>
        <p:spPr>
          <a:xfrm>
            <a:off x="6844748" y="5043098"/>
            <a:ext cx="459850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int getYears()  // Period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int getMonths()  // Period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int getDays()  // Period</a:t>
            </a:r>
            <a:r>
              <a:rPr lang="ko-KR" altLang="en-US" sz="1400" dirty="0">
                <a:latin typeface="Consolas" panose="020B0609020204030204" pitchFamily="49" charset="0"/>
              </a:rPr>
              <a:t>의 메소드</a:t>
            </a:r>
          </a:p>
        </p:txBody>
      </p:sp>
    </p:spTree>
    <p:extLst>
      <p:ext uri="{BB962C8B-B14F-4D97-AF65-F5344CB8AC3E}">
        <p14:creationId xmlns:p14="http://schemas.microsoft.com/office/powerpoint/2010/main" val="42575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 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뒤에 어때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: LocalTime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A6828E-DBA9-471D-BD58-28C245F13B23}"/>
              </a:ext>
            </a:extLst>
          </p:cNvPr>
          <p:cNvSpPr/>
          <p:nvPr/>
        </p:nvSpPr>
        <p:spPr>
          <a:xfrm>
            <a:off x="1193530" y="1589109"/>
            <a:ext cx="947446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LocalDate</a:t>
            </a:r>
            <a:r>
              <a:rPr lang="ko-KR" altLang="en-US" sz="1500" dirty="0">
                <a:latin typeface="Consolas" panose="020B0609020204030204" pitchFamily="49" charset="0"/>
              </a:rPr>
              <a:t>는 날짜 정보를 나타내는 클래스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반면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LocalTime</a:t>
            </a:r>
            <a:r>
              <a:rPr lang="ko-KR" altLang="en-US" sz="1500" dirty="0">
                <a:latin typeface="Consolas" panose="020B0609020204030204" pitchFamily="49" charset="0"/>
              </a:rPr>
              <a:t>은 시각 정보를 나타내는 클래스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733F58-C519-40E4-963C-13ECBAF10173}"/>
              </a:ext>
            </a:extLst>
          </p:cNvPr>
          <p:cNvSpPr/>
          <p:nvPr/>
        </p:nvSpPr>
        <p:spPr>
          <a:xfrm>
            <a:off x="1193530" y="2198711"/>
            <a:ext cx="6096000" cy="31521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현재 시각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LocalTime now = </a:t>
            </a:r>
            <a:r>
              <a:rPr lang="en-US" altLang="ko-KR" sz="1400" dirty="0" err="1">
                <a:latin typeface="Consolas" panose="020B0609020204030204" pitchFamily="49" charset="0"/>
              </a:rPr>
              <a:t>LocalTime.now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지금 시각</a:t>
            </a:r>
            <a:r>
              <a:rPr lang="en-US" altLang="ko-KR" sz="1400" dirty="0">
                <a:latin typeface="Consolas" panose="020B0609020204030204" pitchFamily="49" charset="0"/>
              </a:rPr>
              <a:t>: " + now);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2</a:t>
            </a:r>
            <a:r>
              <a:rPr lang="ko-KR" altLang="en-US" sz="1400" dirty="0">
                <a:latin typeface="Consolas" panose="020B0609020204030204" pitchFamily="49" charset="0"/>
              </a:rPr>
              <a:t>시간 </a:t>
            </a:r>
            <a:r>
              <a:rPr lang="en-US" altLang="ko-KR" sz="1400" dirty="0">
                <a:latin typeface="Consolas" panose="020B0609020204030204" pitchFamily="49" charset="0"/>
              </a:rPr>
              <a:t>10</a:t>
            </a:r>
            <a:r>
              <a:rPr lang="ko-KR" altLang="en-US" sz="1400" dirty="0">
                <a:latin typeface="Consolas" panose="020B0609020204030204" pitchFamily="49" charset="0"/>
              </a:rPr>
              <a:t>분 뒤 화상 미팅 예정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LocalTime </a:t>
            </a:r>
            <a:r>
              <a:rPr lang="en-US" altLang="ko-KR" sz="1400" dirty="0" err="1">
                <a:latin typeface="Consolas" panose="020B0609020204030204" pitchFamily="49" charset="0"/>
              </a:rPr>
              <a:t>mt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now.plusHours</a:t>
            </a:r>
            <a:r>
              <a:rPr lang="en-US" altLang="ko-KR" sz="1400" dirty="0"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ts val="2000"/>
              </a:lnSpc>
            </a:pPr>
            <a:r>
              <a:rPr lang="de-DE" altLang="ko-KR" sz="1400" dirty="0">
                <a:latin typeface="Consolas" panose="020B0609020204030204" pitchFamily="49" charset="0"/>
              </a:rPr>
              <a:t>   mt = mt.plusMinutes(10);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화상 미팅 시각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화상 미팅 시각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BE9BB4-6CC0-46D5-85DF-50EBFBCE6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44" y="2251719"/>
            <a:ext cx="2943225" cy="1266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797E0A-880E-4851-B0A8-9A603A8D0239}"/>
              </a:ext>
            </a:extLst>
          </p:cNvPr>
          <p:cNvSpPr/>
          <p:nvPr/>
        </p:nvSpPr>
        <p:spPr>
          <a:xfrm>
            <a:off x="4858484" y="5251780"/>
            <a:ext cx="7063409" cy="984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plusHours</a:t>
            </a:r>
            <a:r>
              <a:rPr lang="en-US" altLang="ko-KR" sz="1400" dirty="0">
                <a:latin typeface="Consolas" panose="020B0609020204030204" pitchFamily="49" charset="0"/>
              </a:rPr>
              <a:t>(long </a:t>
            </a:r>
            <a:r>
              <a:rPr lang="en-US" altLang="ko-KR" sz="1400" dirty="0" err="1">
                <a:latin typeface="Consolas" panose="020B0609020204030204" pitchFamily="49" charset="0"/>
              </a:rPr>
              <a:t>hoursToAdd</a:t>
            </a:r>
            <a:r>
              <a:rPr lang="en-US" altLang="ko-KR" sz="1400" dirty="0">
                <a:latin typeface="Consolas" panose="020B0609020204030204" pitchFamily="49" charset="0"/>
              </a:rPr>
              <a:t>) // LocalTime</a:t>
            </a:r>
            <a:r>
              <a:rPr lang="ko-KR" altLang="en-US" sz="1400" dirty="0">
                <a:latin typeface="YDVYMjOStd12"/>
              </a:rPr>
              <a:t>의 메소드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plusMinutes</a:t>
            </a:r>
            <a:r>
              <a:rPr lang="en-US" altLang="ko-KR" sz="1400" dirty="0">
                <a:latin typeface="Consolas" panose="020B0609020204030204" pitchFamily="49" charset="0"/>
              </a:rPr>
              <a:t>(long </a:t>
            </a:r>
            <a:r>
              <a:rPr lang="en-US" altLang="ko-KR" sz="1400" dirty="0" err="1">
                <a:latin typeface="Consolas" panose="020B0609020204030204" pitchFamily="49" charset="0"/>
              </a:rPr>
              <a:t>minutesToAdd</a:t>
            </a:r>
            <a:r>
              <a:rPr lang="en-US" altLang="ko-KR" sz="1400" dirty="0">
                <a:latin typeface="Consolas" panose="020B0609020204030204" pitchFamily="49" charset="0"/>
              </a:rPr>
              <a:t>) // LocalTime</a:t>
            </a:r>
            <a:r>
              <a:rPr lang="ko-KR" altLang="en-US" sz="1400" dirty="0">
                <a:latin typeface="YDVYMjOStd12"/>
              </a:rPr>
              <a:t>의 메소드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plusSeconds</a:t>
            </a:r>
            <a:r>
              <a:rPr lang="en-US" altLang="ko-KR" sz="1400" dirty="0">
                <a:latin typeface="Consolas" panose="020B0609020204030204" pitchFamily="49" charset="0"/>
              </a:rPr>
              <a:t>(long </a:t>
            </a:r>
            <a:r>
              <a:rPr lang="en-US" altLang="ko-KR" sz="1400" dirty="0" err="1">
                <a:latin typeface="Consolas" panose="020B0609020204030204" pitchFamily="49" charset="0"/>
              </a:rPr>
              <a:t>secondstoAdd</a:t>
            </a:r>
            <a:r>
              <a:rPr lang="en-US" altLang="ko-KR" sz="1400" dirty="0">
                <a:latin typeface="Consolas" panose="020B0609020204030204" pitchFamily="49" charset="0"/>
              </a:rPr>
              <a:t>) // LocalTime</a:t>
            </a:r>
            <a:r>
              <a:rPr lang="ko-KR" altLang="en-US" sz="1400" dirty="0">
                <a:latin typeface="YDVYMjOStd12"/>
              </a:rPr>
              <a:t>의 메소드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172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LocalTime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클래스와</a:t>
            </a:r>
            <a:r>
              <a:rPr lang="en-US" altLang="ko-KR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Duration </a:t>
            </a: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ECC1FA-52DB-45AF-954B-F24DD9CD4FA7}"/>
              </a:ext>
            </a:extLst>
          </p:cNvPr>
          <p:cNvSpPr/>
          <p:nvPr/>
        </p:nvSpPr>
        <p:spPr>
          <a:xfrm>
            <a:off x="1193531" y="1634506"/>
            <a:ext cx="6096000" cy="373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PC</a:t>
            </a:r>
            <a:r>
              <a:rPr lang="ko-KR" altLang="en-US" sz="1400" dirty="0">
                <a:latin typeface="YDVYMjOStd12"/>
              </a:rPr>
              <a:t>방의 </a:t>
            </a:r>
            <a:r>
              <a:rPr lang="en-US" altLang="ko-KR" sz="1400" dirty="0">
                <a:latin typeface="Consolas" panose="020B0609020204030204" pitchFamily="49" charset="0"/>
              </a:rPr>
              <a:t>PC </a:t>
            </a:r>
            <a:r>
              <a:rPr lang="ko-KR" altLang="en-US" sz="1400" dirty="0">
                <a:latin typeface="YDVYMjOStd12"/>
              </a:rPr>
              <a:t>이용 시작 시각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LocalTime start = </a:t>
            </a:r>
            <a:r>
              <a:rPr lang="en-US" altLang="ko-KR" sz="1400" dirty="0" err="1">
                <a:latin typeface="Consolas" panose="020B0609020204030204" pitchFamily="49" charset="0"/>
              </a:rPr>
              <a:t>LocalTime.of</a:t>
            </a:r>
            <a:r>
              <a:rPr lang="en-US" altLang="ko-KR" sz="1400" dirty="0">
                <a:latin typeface="Consolas" panose="020B0609020204030204" pitchFamily="49" charset="0"/>
              </a:rPr>
              <a:t>(14, 24, 35);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System.out.println("PC </a:t>
            </a:r>
            <a:r>
              <a:rPr lang="ko-KR" altLang="en-US" sz="1400" dirty="0">
                <a:latin typeface="YDVYMjOStd12"/>
              </a:rPr>
              <a:t>이용 시작 시각</a:t>
            </a:r>
            <a:r>
              <a:rPr lang="en-US" altLang="ko-KR" sz="1400" dirty="0">
                <a:latin typeface="Consolas" panose="020B0609020204030204" pitchFamily="49" charset="0"/>
              </a:rPr>
              <a:t>: " + start);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PC</a:t>
            </a:r>
            <a:r>
              <a:rPr lang="ko-KR" altLang="en-US" sz="1400" dirty="0">
                <a:latin typeface="YDVYMjOStd12"/>
              </a:rPr>
              <a:t>방의 </a:t>
            </a:r>
            <a:r>
              <a:rPr lang="en-US" altLang="ko-KR" sz="1400" dirty="0">
                <a:latin typeface="Consolas" panose="020B0609020204030204" pitchFamily="49" charset="0"/>
              </a:rPr>
              <a:t>PC </a:t>
            </a:r>
            <a:r>
              <a:rPr lang="ko-KR" altLang="en-US" sz="1400" dirty="0">
                <a:latin typeface="YDVYMjOStd12"/>
              </a:rPr>
              <a:t>이용 종료 시각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LocalTime end = </a:t>
            </a:r>
            <a:r>
              <a:rPr lang="en-US" altLang="ko-KR" sz="1400" dirty="0" err="1">
                <a:latin typeface="Consolas" panose="020B0609020204030204" pitchFamily="49" charset="0"/>
              </a:rPr>
              <a:t>LocalTime.of</a:t>
            </a:r>
            <a:r>
              <a:rPr lang="en-US" altLang="ko-KR" sz="1400" dirty="0">
                <a:latin typeface="Consolas" panose="020B0609020204030204" pitchFamily="49" charset="0"/>
              </a:rPr>
              <a:t>(17, 31, 19);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System.out.println("PC </a:t>
            </a:r>
            <a:r>
              <a:rPr lang="ko-KR" altLang="en-US" sz="1400" dirty="0">
                <a:latin typeface="YDVYMjOStd12"/>
              </a:rPr>
              <a:t>이용 종료 시각</a:t>
            </a:r>
            <a:r>
              <a:rPr lang="en-US" altLang="ko-KR" sz="1400" dirty="0">
                <a:latin typeface="Consolas" panose="020B0609020204030204" pitchFamily="49" charset="0"/>
              </a:rPr>
              <a:t>: " + end);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PC </a:t>
            </a:r>
            <a:r>
              <a:rPr lang="ko-KR" altLang="en-US" sz="1400" dirty="0">
                <a:latin typeface="YDVYMjOStd12"/>
              </a:rPr>
              <a:t>이용 시간 계산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Duration between = Duration.between(start, end);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YDVYMjOStd12"/>
              </a:rPr>
              <a:t>총 </a:t>
            </a:r>
            <a:r>
              <a:rPr lang="en-US" altLang="ko-KR" sz="1400" dirty="0">
                <a:latin typeface="Consolas" panose="020B0609020204030204" pitchFamily="49" charset="0"/>
              </a:rPr>
              <a:t>PC </a:t>
            </a:r>
            <a:r>
              <a:rPr lang="ko-KR" altLang="en-US" sz="1400" dirty="0">
                <a:latin typeface="YDVYMjOStd12"/>
              </a:rPr>
              <a:t>이용 시간</a:t>
            </a:r>
            <a:r>
              <a:rPr lang="en-US" altLang="ko-KR" sz="1400" dirty="0">
                <a:latin typeface="Consolas" panose="020B0609020204030204" pitchFamily="49" charset="0"/>
              </a:rPr>
              <a:t>: " + between);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62ECB6-4EBF-4E5B-B428-48E9D063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31" y="1634506"/>
            <a:ext cx="3200400" cy="1371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1D352A-3998-42D4-B56B-6F347613D858}"/>
              </a:ext>
            </a:extLst>
          </p:cNvPr>
          <p:cNvSpPr/>
          <p:nvPr/>
        </p:nvSpPr>
        <p:spPr>
          <a:xfrm>
            <a:off x="6316243" y="4509688"/>
            <a:ext cx="4908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YDVYMjOStd125"/>
              </a:rPr>
              <a:t>시각 차 계산에는 이 경우에도 </a:t>
            </a:r>
            <a:r>
              <a:rPr lang="en-US" altLang="ko-KR" sz="1400" dirty="0">
                <a:solidFill>
                  <a:srgbClr val="0070C0"/>
                </a:solidFill>
                <a:latin typeface="YDVYMjOStd125"/>
              </a:rPr>
              <a:t>Duration </a:t>
            </a:r>
            <a:r>
              <a:rPr lang="ko-KR" altLang="en-US" sz="1400" dirty="0">
                <a:solidFill>
                  <a:srgbClr val="0070C0"/>
                </a:solidFill>
                <a:latin typeface="YDVYMjOStd125"/>
              </a:rPr>
              <a:t>클래스가 사용된다</a:t>
            </a:r>
            <a:r>
              <a:rPr lang="en-US" altLang="ko-KR" sz="1400" dirty="0">
                <a:solidFill>
                  <a:srgbClr val="0070C0"/>
                </a:solidFill>
                <a:latin typeface="YDVYMjOStd125"/>
              </a:rPr>
              <a:t>. 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5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지금으로부터 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 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35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 뒤의 시각과 날짜는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: LocalDateTime 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65A7E9-2A8B-4397-9BA4-1F197F2F2D24}"/>
              </a:ext>
            </a:extLst>
          </p:cNvPr>
          <p:cNvSpPr/>
          <p:nvPr/>
        </p:nvSpPr>
        <p:spPr>
          <a:xfrm>
            <a:off x="1193531" y="1628865"/>
            <a:ext cx="95539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LocalDate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는 날짜 정보를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,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 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LocalTime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은 시각 정보를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,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 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LocalDateTime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은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YDVYMjOStd125"/>
              </a:rPr>
              <a:t>시각 정보와 날짜 정보를 동시에 나타낸다</a:t>
            </a:r>
            <a:r>
              <a:rPr lang="en-US" altLang="ko-KR" sz="1500" dirty="0">
                <a:solidFill>
                  <a:srgbClr val="002060"/>
                </a:solidFill>
                <a:latin typeface="YDVYMjOStd125"/>
              </a:rPr>
              <a:t>.</a:t>
            </a:r>
            <a:endParaRPr lang="ko-KR" altLang="en-US" sz="1500" dirty="0"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808166-F0DE-4941-8C17-7E877E192361}"/>
              </a:ext>
            </a:extLst>
          </p:cNvPr>
          <p:cNvSpPr/>
          <p:nvPr/>
        </p:nvSpPr>
        <p:spPr>
          <a:xfrm>
            <a:off x="1193531" y="2158162"/>
            <a:ext cx="6096000" cy="36041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현재 날짜와 시각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dt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LocalDateTime.now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영국 바이어와 </a:t>
            </a:r>
            <a:r>
              <a:rPr lang="en-US" altLang="ko-KR" sz="1400" dirty="0">
                <a:latin typeface="Consolas" panose="020B0609020204030204" pitchFamily="49" charset="0"/>
              </a:rPr>
              <a:t>22</a:t>
            </a:r>
            <a:r>
              <a:rPr lang="ko-KR" altLang="en-US" sz="1400" dirty="0">
                <a:latin typeface="Consolas" panose="020B0609020204030204" pitchFamily="49" charset="0"/>
              </a:rPr>
              <a:t>시간 </a:t>
            </a:r>
            <a:r>
              <a:rPr lang="en-US" altLang="ko-KR" sz="1400" dirty="0">
                <a:latin typeface="Consolas" panose="020B0609020204030204" pitchFamily="49" charset="0"/>
              </a:rPr>
              <a:t>35</a:t>
            </a:r>
            <a:r>
              <a:rPr lang="ko-KR" altLang="en-US" sz="1400" dirty="0">
                <a:latin typeface="Consolas" panose="020B0609020204030204" pitchFamily="49" charset="0"/>
              </a:rPr>
              <a:t>분 뒤 화상 미팅 예정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mt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dt.plusHours</a:t>
            </a:r>
            <a:r>
              <a:rPr lang="en-US" altLang="ko-KR" sz="1400" dirty="0">
                <a:latin typeface="Consolas" panose="020B0609020204030204" pitchFamily="49" charset="0"/>
              </a:rPr>
              <a:t>(22);</a:t>
            </a:r>
          </a:p>
          <a:p>
            <a:pPr>
              <a:lnSpc>
                <a:spcPts val="2300"/>
              </a:lnSpc>
            </a:pPr>
            <a:r>
              <a:rPr lang="de-DE" altLang="ko-KR" sz="1400" dirty="0">
                <a:latin typeface="Consolas" panose="020B0609020204030204" pitchFamily="49" charset="0"/>
              </a:rPr>
              <a:t>   mt = mt.plusMinutes(35);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영국 바이어와 화상 미팅 날짜와 시각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mt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1DBDCD-B5AB-4101-B6EC-92DF7D17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18" y="2290944"/>
            <a:ext cx="3705225" cy="1200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4D9AC-BA9B-45C7-900D-F6468533A480}"/>
              </a:ext>
            </a:extLst>
          </p:cNvPr>
          <p:cNvSpPr/>
          <p:nvPr/>
        </p:nvSpPr>
        <p:spPr>
          <a:xfrm>
            <a:off x="6070331" y="4008028"/>
            <a:ext cx="5247026" cy="2056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plusYears</a:t>
            </a:r>
            <a:r>
              <a:rPr lang="en-US" altLang="ko-KR" sz="1400" dirty="0">
                <a:latin typeface="Consolas" panose="020B0609020204030204" pitchFamily="49" charset="0"/>
              </a:rPr>
              <a:t>(long years)</a:t>
            </a:r>
          </a:p>
          <a:p>
            <a:pPr>
              <a:lnSpc>
                <a:spcPts val="26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plusMonths</a:t>
            </a:r>
            <a:r>
              <a:rPr lang="en-US" altLang="ko-KR" sz="1400" dirty="0">
                <a:latin typeface="Consolas" panose="020B0609020204030204" pitchFamily="49" charset="0"/>
              </a:rPr>
              <a:t>(long months)</a:t>
            </a:r>
          </a:p>
          <a:p>
            <a:pPr>
              <a:lnSpc>
                <a:spcPts val="26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plusDays</a:t>
            </a:r>
            <a:r>
              <a:rPr lang="en-US" altLang="ko-KR" sz="1400" dirty="0">
                <a:latin typeface="Consolas" panose="020B0609020204030204" pitchFamily="49" charset="0"/>
              </a:rPr>
              <a:t>(long days)</a:t>
            </a:r>
          </a:p>
          <a:p>
            <a:pPr>
              <a:lnSpc>
                <a:spcPts val="26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plusHours</a:t>
            </a:r>
            <a:r>
              <a:rPr lang="en-US" altLang="ko-KR" sz="1400" dirty="0">
                <a:latin typeface="Consolas" panose="020B0609020204030204" pitchFamily="49" charset="0"/>
              </a:rPr>
              <a:t>(long hours)</a:t>
            </a:r>
          </a:p>
          <a:p>
            <a:pPr>
              <a:lnSpc>
                <a:spcPts val="26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plusMinutes</a:t>
            </a:r>
            <a:r>
              <a:rPr lang="en-US" altLang="ko-KR" sz="1400" dirty="0">
                <a:latin typeface="Consolas" panose="020B0609020204030204" pitchFamily="49" charset="0"/>
              </a:rPr>
              <a:t>(long minutes)</a:t>
            </a:r>
          </a:p>
          <a:p>
            <a:pPr>
              <a:lnSpc>
                <a:spcPts val="26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LocalDateTime </a:t>
            </a:r>
            <a:r>
              <a:rPr lang="en-US" altLang="ko-KR" sz="1400" dirty="0" err="1">
                <a:latin typeface="Consolas" panose="020B0609020204030204" pitchFamily="49" charset="0"/>
              </a:rPr>
              <a:t>plusSeconds</a:t>
            </a:r>
            <a:r>
              <a:rPr lang="en-US" altLang="ko-KR" sz="1400" dirty="0">
                <a:latin typeface="Consolas" panose="020B0609020204030204" pitchFamily="49" charset="0"/>
              </a:rPr>
              <a:t>(long seconds)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82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32525"/>
            <a:ext cx="10058400" cy="639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</a:t>
            </a:r>
            <a:r>
              <a:rPr lang="en-US" altLang="ko-KR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LocalDateTime </a:t>
            </a:r>
            <a:r>
              <a:rPr lang="ko-KR" altLang="en-US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간의 시각과 날짜의 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>
            <a:cxnSpLocks/>
          </p:cNvCxnSpPr>
          <p:nvPr/>
        </p:nvCxnSpPr>
        <p:spPr>
          <a:xfrm>
            <a:off x="1193531" y="786373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2ABBD2-9EAB-42F9-8499-B36422845071}"/>
              </a:ext>
            </a:extLst>
          </p:cNvPr>
          <p:cNvSpPr/>
          <p:nvPr/>
        </p:nvSpPr>
        <p:spPr>
          <a:xfrm>
            <a:off x="1193531" y="906459"/>
            <a:ext cx="9144000" cy="5460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  <a:endParaRPr lang="ko-KR" altLang="en-US" sz="13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LocalDateTime today = </a:t>
            </a:r>
            <a:r>
              <a:rPr lang="en-US" altLang="ko-KR" sz="1300" dirty="0" err="1">
                <a:latin typeface="Consolas" panose="020B0609020204030204" pitchFamily="49" charset="0"/>
              </a:rPr>
              <a:t>LocalDateTime.of</a:t>
            </a:r>
            <a:r>
              <a:rPr lang="en-US" altLang="ko-KR" sz="1300" dirty="0">
                <a:latin typeface="Consolas" panose="020B0609020204030204" pitchFamily="49" charset="0"/>
              </a:rPr>
              <a:t>(2020, 4, 25, 11, 20);   // </a:t>
            </a:r>
            <a:r>
              <a:rPr lang="ko-KR" altLang="en-US" sz="1300" dirty="0">
                <a:latin typeface="Consolas" panose="020B0609020204030204" pitchFamily="49" charset="0"/>
              </a:rPr>
              <a:t>현재 시각</a:t>
            </a: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LocalDateTime flight1 = </a:t>
            </a:r>
            <a:r>
              <a:rPr lang="en-US" altLang="ko-KR" sz="1300" dirty="0" err="1">
                <a:latin typeface="Consolas" panose="020B0609020204030204" pitchFamily="49" charset="0"/>
              </a:rPr>
              <a:t>LocalDateTime.of</a:t>
            </a:r>
            <a:r>
              <a:rPr lang="en-US" altLang="ko-KR" sz="1300" dirty="0">
                <a:latin typeface="Consolas" panose="020B0609020204030204" pitchFamily="49" charset="0"/>
              </a:rPr>
              <a:t>(2020, 5, 14, 11, 15); // </a:t>
            </a:r>
            <a:r>
              <a:rPr lang="ko-KR" altLang="en-US" sz="1300" dirty="0">
                <a:latin typeface="Consolas" panose="020B0609020204030204" pitchFamily="49" charset="0"/>
              </a:rPr>
              <a:t>항공편</a:t>
            </a:r>
            <a:r>
              <a:rPr lang="en-US" altLang="ko-KR" sz="1300" dirty="0">
                <a:latin typeface="Consolas" panose="020B0609020204030204" pitchFamily="49" charset="0"/>
              </a:rPr>
              <a:t>1</a:t>
            </a:r>
            <a:r>
              <a:rPr lang="ko-KR" altLang="en-US" sz="1300" dirty="0">
                <a:latin typeface="Consolas" panose="020B0609020204030204" pitchFamily="49" charset="0"/>
              </a:rPr>
              <a:t>의 출발 시간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LocalDateTime flight2 = </a:t>
            </a:r>
            <a:r>
              <a:rPr lang="en-US" altLang="ko-KR" sz="1300" dirty="0" err="1">
                <a:latin typeface="Consolas" panose="020B0609020204030204" pitchFamily="49" charset="0"/>
              </a:rPr>
              <a:t>LocalDateTime.of</a:t>
            </a:r>
            <a:r>
              <a:rPr lang="en-US" altLang="ko-KR" sz="1300" dirty="0">
                <a:latin typeface="Consolas" panose="020B0609020204030204" pitchFamily="49" charset="0"/>
              </a:rPr>
              <a:t>(2020, 5, 13, 15, 30); // </a:t>
            </a:r>
            <a:r>
              <a:rPr lang="ko-KR" altLang="en-US" sz="1300" dirty="0">
                <a:latin typeface="Consolas" panose="020B0609020204030204" pitchFamily="49" charset="0"/>
              </a:rPr>
              <a:t>항공편</a:t>
            </a:r>
            <a:r>
              <a:rPr lang="en-US" altLang="ko-KR" sz="1300" dirty="0">
                <a:latin typeface="Consolas" panose="020B0609020204030204" pitchFamily="49" charset="0"/>
              </a:rPr>
              <a:t>2</a:t>
            </a:r>
            <a:r>
              <a:rPr lang="ko-KR" altLang="en-US" sz="1300" dirty="0">
                <a:latin typeface="Consolas" panose="020B0609020204030204" pitchFamily="49" charset="0"/>
              </a:rPr>
              <a:t>의 출발 시간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빠른 항공편을 선택하는 과정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LocalDateTime </a:t>
            </a:r>
            <a:r>
              <a:rPr lang="en-US" altLang="ko-KR" sz="1300" dirty="0" err="1">
                <a:latin typeface="Consolas" panose="020B0609020204030204" pitchFamily="49" charset="0"/>
              </a:rPr>
              <a:t>myFlight</a:t>
            </a:r>
            <a:r>
              <a:rPr lang="en-US" altLang="ko-KR" sz="13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if(flight1.isBefore(flight2))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err="1">
                <a:latin typeface="Consolas" panose="020B0609020204030204" pitchFamily="49" charset="0"/>
              </a:rPr>
              <a:t>myFlight</a:t>
            </a:r>
            <a:r>
              <a:rPr lang="en-US" altLang="ko-KR" sz="1300" dirty="0">
                <a:latin typeface="Consolas" panose="020B0609020204030204" pitchFamily="49" charset="0"/>
              </a:rPr>
              <a:t> = flight1;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err="1">
                <a:latin typeface="Consolas" panose="020B0609020204030204" pitchFamily="49" charset="0"/>
              </a:rPr>
              <a:t>myFlight</a:t>
            </a:r>
            <a:r>
              <a:rPr lang="en-US" altLang="ko-KR" sz="1300" dirty="0">
                <a:latin typeface="Consolas" panose="020B0609020204030204" pitchFamily="49" charset="0"/>
              </a:rPr>
              <a:t> = flight2;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빠른 항공편의 비행 탑승까지 남은 날짜 계산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Period day = Period.between(today.toLocalDate(), myFlight.toLocalDate());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빠른 항공편의 비행 탑승까지 남은 시간 계산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Duration time = Duration.between(today.toLocalTime(), myFlight.toLocalTime());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비행 탑승까지 남은 날짜와 시간 출력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System.out.println(day);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System.out.println(time);</a:t>
            </a:r>
          </a:p>
          <a:p>
            <a:pPr>
              <a:lnSpc>
                <a:spcPts val="20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8847EF-C974-4F28-B6BF-A27F2837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0" y="2114964"/>
            <a:ext cx="3505200" cy="1276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6C28DCE-C0BC-48AB-B431-EBE44604A42B}"/>
              </a:ext>
            </a:extLst>
          </p:cNvPr>
          <p:cNvSpPr/>
          <p:nvPr/>
        </p:nvSpPr>
        <p:spPr>
          <a:xfrm>
            <a:off x="5765531" y="5138988"/>
            <a:ext cx="539014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public LocalDate toLocalDate()</a:t>
            </a:r>
          </a:p>
          <a:p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  → 날짜에 대한 정보를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LocalDate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인스턴스에 담아서 반환</a:t>
            </a:r>
            <a:endParaRPr lang="en-US" altLang="ko-KR" sz="13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ko-KR" altLang="en-US" sz="13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public LocalTime toLocalTime()</a:t>
            </a:r>
          </a:p>
          <a:p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  → 시각에 대한 정보를 </a:t>
            </a:r>
            <a:r>
              <a:rPr lang="en-US" altLang="ko-KR" sz="1300" dirty="0">
                <a:solidFill>
                  <a:srgbClr val="0070C0"/>
                </a:solidFill>
                <a:latin typeface="Consolas" panose="020B0609020204030204" pitchFamily="49" charset="0"/>
              </a:rPr>
              <a:t>LocalTime </a:t>
            </a:r>
            <a:r>
              <a:rPr lang="ko-KR" altLang="en-US" sz="13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인스턴스에 담아서 반환</a:t>
            </a:r>
          </a:p>
        </p:txBody>
      </p:sp>
    </p:spTree>
    <p:extLst>
      <p:ext uri="{BB962C8B-B14F-4D97-AF65-F5344CB8AC3E}">
        <p14:creationId xmlns:p14="http://schemas.microsoft.com/office/powerpoint/2010/main" val="219586352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11693</TotalTime>
  <Words>1850</Words>
  <Application>Microsoft Office PowerPoint</Application>
  <PresentationFormat>와이드스크린</PresentationFormat>
  <Paragraphs>225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31-1.  시각과 날짜 관련 코드의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31-2. 시간대를 적용한 코드 작성 그리고 출력 포맷의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3241</cp:revision>
  <dcterms:created xsi:type="dcterms:W3CDTF">2017-07-09T08:11:09Z</dcterms:created>
  <dcterms:modified xsi:type="dcterms:W3CDTF">2017-11-17T04:36:36Z</dcterms:modified>
</cp:coreProperties>
</file>