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jmxABS8GdasRk7i05tY7AxT6X4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5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3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3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4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4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5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5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4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showMasterSp="0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8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3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9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40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40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40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2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2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42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3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3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43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4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34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3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3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34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"/>
          <p:cNvCxnSpPr/>
          <p:nvPr/>
        </p:nvCxnSpPr>
        <p:spPr>
          <a:xfrm>
            <a:off x="5447071" y="4343400"/>
            <a:ext cx="5636107" cy="0"/>
          </a:xfrm>
          <a:prstGeom prst="straightConnector1">
            <a:avLst/>
          </a:prstGeom>
          <a:noFill/>
          <a:ln cap="flat" cmpd="sng" w="9525">
            <a:solidFill>
              <a:schemeClr val="dk2">
                <a:alpha val="89803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스크린샷이(가) 표시된 사진&#10;&#10;높은 신뢰도로 생성된 설명" id="105" name="Google Shape;1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99" y="928815"/>
            <a:ext cx="4001315" cy="447074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 txBox="1"/>
          <p:nvPr>
            <p:ph type="ctrTitle"/>
          </p:nvPr>
        </p:nvSpPr>
        <p:spPr>
          <a:xfrm>
            <a:off x="5289754" y="639097"/>
            <a:ext cx="6253317" cy="36860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br>
              <a:rPr lang="en-US" sz="4800"/>
            </a:br>
            <a:r>
              <a:rPr lang="en-US" sz="4800"/>
              <a:t>열혈 Java 프로그래밍</a:t>
            </a:r>
            <a:endParaRPr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5447071" y="4455621"/>
            <a:ext cx="6112029" cy="1238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US" sz="2100" cap="none">
                <a:solidFill>
                  <a:srgbClr val="262626"/>
                </a:solidFill>
              </a:rPr>
              <a:t>Chapter 32. I/O 스트림</a:t>
            </a:r>
            <a:endParaRPr b="1" sz="21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보다 빠른 속도의 파일 복사 프로그램</a:t>
            </a:r>
            <a:endParaRPr/>
          </a:p>
        </p:txBody>
      </p:sp>
      <p:cxnSp>
        <p:nvCxnSpPr>
          <p:cNvPr id="182" name="Google Shape;182;p10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10"/>
          <p:cNvSpPr/>
          <p:nvPr/>
        </p:nvSpPr>
        <p:spPr>
          <a:xfrm>
            <a:off x="1193530" y="1445645"/>
            <a:ext cx="9962150" cy="4693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Scanner sc = new Scanner(System.in);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System.out.print("대상 파일: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String src = sc.nextLine();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System.out.print("사본 이름: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String dst = sc.nextLine();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try(InputStream in = new FileInputStream(src)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OutputStream out = new FileOutputStream(dst))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byte buf[] = new byte[1024];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len;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while(true)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len = in.</a:t>
            </a:r>
            <a:r>
              <a:rPr lang="en-US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(buf); // 배열 buf로 데이터를 읽어 들이고, (더 이상 읽어 들일 데이터 없으면 -1 반환)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if(len == -1)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out.</a:t>
            </a:r>
            <a:r>
              <a:rPr lang="en-US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(buf, 0, len); // len 바이트만큼 데이터를 저장한다.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catch(IOException 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e.printStackTrace();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4571999" y="5125381"/>
            <a:ext cx="722243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public int read(byte[] b) throws IOException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→ 파일에 저장된 데이터를 b로 전달된 배열에 저장</a:t>
            </a:r>
            <a:endParaRPr sz="140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public void write(byte[] b, int off, int len) throws IOException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→ b로 전달된 배열의 데이터를 인덱스 off에서부터 len 바이트만큼 파일에 저장</a:t>
            </a:r>
            <a:endParaRPr/>
          </a:p>
        </p:txBody>
      </p:sp>
      <p:sp>
        <p:nvSpPr>
          <p:cNvPr id="185" name="Google Shape;185;p10"/>
          <p:cNvSpPr/>
          <p:nvPr/>
        </p:nvSpPr>
        <p:spPr>
          <a:xfrm>
            <a:off x="5853092" y="1459714"/>
            <a:ext cx="46602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1K바이트 버퍼 기반 파일 복사 프로그램!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1"/>
          <p:cNvSpPr/>
          <p:nvPr/>
        </p:nvSpPr>
        <p:spPr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"/>
          <p:cNvSpPr txBox="1"/>
          <p:nvPr>
            <p:ph type="ctrTitle"/>
          </p:nvPr>
        </p:nvSpPr>
        <p:spPr>
          <a:xfrm>
            <a:off x="4909625" y="965200"/>
            <a:ext cx="6879101" cy="4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2"/>
                </a:solidFill>
              </a:rPr>
              <a:t>32-2. </a:t>
            </a:r>
            <a:r>
              <a:rPr lang="en-US" sz="3700">
                <a:solidFill>
                  <a:schemeClr val="dk2"/>
                </a:solidFill>
              </a:rPr>
              <a:t>필터 스트림의 이해와 활용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입출력 필터 스트림의 이해1</a:t>
            </a:r>
            <a:endParaRPr sz="3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12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p12"/>
          <p:cNvSpPr/>
          <p:nvPr/>
        </p:nvSpPr>
        <p:spPr>
          <a:xfrm>
            <a:off x="1193531" y="1489071"/>
            <a:ext cx="8431033" cy="948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필터 입력 스트림 		입력 스트림에 연결되는 필터 스트림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필터 출력 스트림 		출력 스트림에 연결되는 필터 스트림</a:t>
            </a:r>
            <a:endParaRPr/>
          </a:p>
        </p:txBody>
      </p:sp>
      <p:sp>
        <p:nvSpPr>
          <p:cNvPr id="201" name="Google Shape;201;p12"/>
          <p:cNvSpPr/>
          <p:nvPr/>
        </p:nvSpPr>
        <p:spPr>
          <a:xfrm>
            <a:off x="1379062" y="3191196"/>
            <a:ext cx="6426469" cy="1131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InputStream in = new FileInputStream("data.dat");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byte buf[] = new byte[4];   // 4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바이트의 공간을 마련하여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in.read(buf);   // 4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바이트를 읽어 들인다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2"/>
          <p:cNvSpPr/>
          <p:nvPr/>
        </p:nvSpPr>
        <p:spPr>
          <a:xfrm>
            <a:off x="1193530" y="2821864"/>
            <a:ext cx="5825634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아래의 코드는 파일로부터 4바이트의 데이터를 읽어 들인다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2"/>
          <p:cNvSpPr/>
          <p:nvPr/>
        </p:nvSpPr>
        <p:spPr>
          <a:xfrm>
            <a:off x="1193530" y="4798825"/>
            <a:ext cx="4693464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파일로부터 int형 데이터 하나를 읽어 들이려면?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2"/>
          <p:cNvSpPr/>
          <p:nvPr/>
        </p:nvSpPr>
        <p:spPr>
          <a:xfrm>
            <a:off x="1379062" y="5168157"/>
            <a:ext cx="8245502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단계 1: 파일로부터 1바이트 데이터 4개를 읽어 들인다.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단계 2: </a:t>
            </a:r>
            <a:r>
              <a:rPr lang="en-US" sz="15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읽어 들인 1바이트 데이터 4개를 하나의 int형 데이터로 조합한다.</a:t>
            </a:r>
            <a:endParaRPr sz="150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12"/>
          <p:cNvSpPr/>
          <p:nvPr/>
        </p:nvSpPr>
        <p:spPr>
          <a:xfrm>
            <a:off x="3436462" y="5755410"/>
            <a:ext cx="2311668" cy="486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필터 스트림의 역할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입출력 필터 스트림의 이해2</a:t>
            </a:r>
            <a:endParaRPr sz="3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13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2" name="Google Shape;2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6296" y="1409411"/>
            <a:ext cx="4147095" cy="124234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3"/>
          <p:cNvSpPr/>
          <p:nvPr/>
        </p:nvSpPr>
        <p:spPr>
          <a:xfrm>
            <a:off x="1286296" y="2652570"/>
            <a:ext cx="818900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InputStream in = new FileInputStream("data.dat");   // 입력 스트림 생성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DataInputStream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fIn = new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DataInputStream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(in);   //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필터 스트림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생성 및 연결</a:t>
            </a:r>
            <a:endParaRPr/>
          </a:p>
        </p:txBody>
      </p:sp>
      <p:pic>
        <p:nvPicPr>
          <p:cNvPr id="214" name="Google Shape;21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6296" y="4022243"/>
            <a:ext cx="4147095" cy="123511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3"/>
          <p:cNvSpPr/>
          <p:nvPr/>
        </p:nvSpPr>
        <p:spPr>
          <a:xfrm>
            <a:off x="1286296" y="5214230"/>
            <a:ext cx="862633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OutputStream out = new FileOutputStream("data.dat");   // 출력 스트림 생성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DataOutputStream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fOut = new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DataOutputStream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(out);   //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필터 스트림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생성 및 연결</a:t>
            </a:r>
            <a:endParaRPr/>
          </a:p>
        </p:txBody>
      </p:sp>
      <p:sp>
        <p:nvSpPr>
          <p:cNvPr id="216" name="Google Shape;216;p13"/>
          <p:cNvSpPr/>
          <p:nvPr/>
        </p:nvSpPr>
        <p:spPr>
          <a:xfrm>
            <a:off x="1286296" y="3440872"/>
            <a:ext cx="3583032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기본 자료형 데이터의 입력을 위한 필터 스트림</a:t>
            </a:r>
            <a:endParaRPr sz="1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3"/>
          <p:cNvSpPr/>
          <p:nvPr/>
        </p:nvSpPr>
        <p:spPr>
          <a:xfrm>
            <a:off x="1286296" y="5952894"/>
            <a:ext cx="3583032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기본 자료형 데이터의 출력을 위한 필터 스트림</a:t>
            </a:r>
            <a:endParaRPr sz="1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입출력 필터 스트림의 예</a:t>
            </a:r>
            <a:endParaRPr/>
          </a:p>
        </p:txBody>
      </p:sp>
      <p:cxnSp>
        <p:nvCxnSpPr>
          <p:cNvPr id="223" name="Google Shape;223;p14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p14"/>
          <p:cNvSpPr/>
          <p:nvPr/>
        </p:nvSpPr>
        <p:spPr>
          <a:xfrm>
            <a:off x="1193531" y="1339121"/>
            <a:ext cx="6943304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DataFilterOutputStream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try(DataOutputStream out =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new DataOutputStream(new FileOutputStream("data.dat"))) {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out.writeInt(370); // int형 데이터 저장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out.writeDouble(3.14); // double형 데이터 저장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catch(IOException e)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e.printStackTrace();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14"/>
          <p:cNvSpPr/>
          <p:nvPr/>
        </p:nvSpPr>
        <p:spPr>
          <a:xfrm>
            <a:off x="4929809" y="3358107"/>
            <a:ext cx="6944139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DataFilterInputStream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try(DataInputStream in =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new DataInputStream(new FileInputStream("data.dat")))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int num1 = in.readInt(); // int형 데이터 꺼냄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double num2 = in.readDouble(); // double형 데이터 꺼냄   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System.out.println(num1);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System.out.println(num2);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catch(IOException e) { . . .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6" name="Google Shape;2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4402" y="5077288"/>
            <a:ext cx="336232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버퍼링 기능을 제공하는 필터 스트림</a:t>
            </a:r>
            <a:endParaRPr/>
          </a:p>
        </p:txBody>
      </p:sp>
      <p:cxnSp>
        <p:nvCxnSpPr>
          <p:cNvPr id="232" name="Google Shape;232;p15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p15"/>
          <p:cNvSpPr/>
          <p:nvPr/>
        </p:nvSpPr>
        <p:spPr>
          <a:xfrm>
            <a:off x="1123784" y="1333144"/>
            <a:ext cx="10670650" cy="509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BufferedStreamFileCopier {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Scanner sc = new Scanner(System.in);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System.out.print("대상 파일: ");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src = sc.nextLine();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System.out.print("사본 이름: ");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dst = sc.nextLine();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try(BufferedInputStream in = new </a:t>
            </a:r>
            <a:r>
              <a:rPr lang="en-US" sz="1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BufferedInputStream</a:t>
            </a: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 FileInputStream(src)) 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BufferedOutputStream out = new </a:t>
            </a:r>
            <a:r>
              <a:rPr lang="en-US" sz="1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BufferedOutputStream</a:t>
            </a: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 FileOutputStream(dst))) {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int data;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while(true) {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data = in.read();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if(data == -1)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break;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out.write(data);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catch(IOException e) {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e.printStackTrace();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4" name="Google Shape;2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8283" y="5063780"/>
            <a:ext cx="35528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6654" y="1347213"/>
            <a:ext cx="3799026" cy="1161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56654" y="3747212"/>
            <a:ext cx="3827626" cy="1161958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5"/>
          <p:cNvSpPr/>
          <p:nvPr/>
        </p:nvSpPr>
        <p:spPr>
          <a:xfrm>
            <a:off x="7541108" y="2487168"/>
            <a:ext cx="219483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BufferedInputStream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5"/>
          <p:cNvSpPr/>
          <p:nvPr/>
        </p:nvSpPr>
        <p:spPr>
          <a:xfrm>
            <a:off x="7541108" y="4909170"/>
            <a:ext cx="230063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BufferedOutputStream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5"/>
          <p:cNvSpPr/>
          <p:nvPr/>
        </p:nvSpPr>
        <p:spPr>
          <a:xfrm>
            <a:off x="3878932" y="3934188"/>
            <a:ext cx="347772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바이트 단위 복사가 진행되지만 </a:t>
            </a:r>
            <a:endParaRPr sz="140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버퍼링 되므로 속도는 빠르다!</a:t>
            </a:r>
            <a:endParaRPr sz="140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버퍼링 기능에 대한 대책, flush 메소드의 호출</a:t>
            </a:r>
            <a:endParaRPr/>
          </a:p>
        </p:txBody>
      </p:sp>
      <p:cxnSp>
        <p:nvCxnSpPr>
          <p:cNvPr id="245" name="Google Shape;245;p16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p16"/>
          <p:cNvSpPr/>
          <p:nvPr/>
        </p:nvSpPr>
        <p:spPr>
          <a:xfrm>
            <a:off x="1325217" y="2244444"/>
            <a:ext cx="9700592" cy="2403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출력 스트림 대상의 flush 연산: 목적지로 버퍼에 있는 데이터를 전송시킨다. 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public void flush() throws IOException    // java.io.OutputStream의 메소드</a:t>
            </a:r>
            <a:endParaRPr sz="150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입력 스트림을 대상으로는 flush 기능이 정의되어 있지 않음!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		이유는? 불필요하니까!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파일에 기본 자료형 데이터를 저장하고 싶은데,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				버퍼링 기능도 추가하면 좋겠다!</a:t>
            </a:r>
            <a:endParaRPr sz="259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17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" name="Google Shape;253;p17"/>
          <p:cNvSpPr/>
          <p:nvPr/>
        </p:nvSpPr>
        <p:spPr>
          <a:xfrm>
            <a:off x="1193531" y="1495557"/>
            <a:ext cx="8003478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BufferedDataOutputStream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try(DataOutputStream out =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new DataOutputStream(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new BufferedOutputStream(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new FileOutputStream("data.dat"))))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out.writeInt(370);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out.writeDouble(3.14);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catch(IOException e)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e.printStackTrace();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3052" y="3937966"/>
            <a:ext cx="50292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앞서 보인 예제에 대응하는 예제</a:t>
            </a:r>
            <a:endParaRPr/>
          </a:p>
        </p:txBody>
      </p:sp>
      <p:cxnSp>
        <p:nvCxnSpPr>
          <p:cNvPr id="260" name="Google Shape;260;p18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Google Shape;261;p18"/>
          <p:cNvSpPr/>
          <p:nvPr/>
        </p:nvSpPr>
        <p:spPr>
          <a:xfrm>
            <a:off x="1193531" y="1418129"/>
            <a:ext cx="6096000" cy="4864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BufferedDataInputStream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try(DataInputStream in =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new DataInputStream(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BufferedInputStream(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new FileInputStream("data.dat"))))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int num1 = in.readInt();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double num2 = in.readDouble();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System.out.println(num1);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System.out.println(num2);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catch(IOException e)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e.printStackTrace();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2" name="Google Shape;26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1618" y="4833730"/>
            <a:ext cx="36290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 txBox="1"/>
          <p:nvPr>
            <p:ph type="ctrTitle"/>
          </p:nvPr>
        </p:nvSpPr>
        <p:spPr>
          <a:xfrm>
            <a:off x="4909625" y="965200"/>
            <a:ext cx="6879101" cy="4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2"/>
                </a:solidFill>
              </a:rPr>
              <a:t>32-3. 문자 스트림의 </a:t>
            </a:r>
            <a:br>
              <a:rPr lang="en-US" sz="4400">
                <a:solidFill>
                  <a:schemeClr val="dk2"/>
                </a:solidFill>
              </a:rPr>
            </a:br>
            <a:r>
              <a:rPr lang="en-US" sz="4400">
                <a:solidFill>
                  <a:schemeClr val="dk2"/>
                </a:solidFill>
              </a:rPr>
              <a:t>			      이해와 활용</a:t>
            </a:r>
            <a:endParaRPr sz="3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"/>
          <p:cNvSpPr txBox="1"/>
          <p:nvPr>
            <p:ph type="ctrTitle"/>
          </p:nvPr>
        </p:nvSpPr>
        <p:spPr>
          <a:xfrm>
            <a:off x="4909625" y="965200"/>
            <a:ext cx="6879101" cy="4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2"/>
                </a:solidFill>
              </a:rPr>
              <a:t>32-1. </a:t>
            </a:r>
            <a:r>
              <a:rPr lang="en-US" sz="4300">
                <a:solidFill>
                  <a:schemeClr val="dk2"/>
                </a:solidFill>
              </a:rPr>
              <a:t>I/O 스트림에 대한 이해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바이트 스트림과 문자 스트림의 차이</a:t>
            </a:r>
            <a:endParaRPr/>
          </a:p>
        </p:txBody>
      </p:sp>
      <p:cxnSp>
        <p:nvCxnSpPr>
          <p:cNvPr id="276" name="Google Shape;276;p20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7" name="Google Shape;277;p20"/>
          <p:cNvSpPr/>
          <p:nvPr/>
        </p:nvSpPr>
        <p:spPr>
          <a:xfrm>
            <a:off x="1137036" y="1522847"/>
            <a:ext cx="9978888" cy="746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문자를 입출력할 때에는 약간의 데이터 수정이 필요!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그래서 자바에서는 ‘문자 스트림’ 이라는 것을 별도로 지원 (이 스트림은 데이터 수정을 자동화 해준다.)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8" name="Google Shape;278;p20"/>
          <p:cNvCxnSpPr/>
          <p:nvPr/>
        </p:nvCxnSpPr>
        <p:spPr>
          <a:xfrm>
            <a:off x="5698435" y="2796209"/>
            <a:ext cx="0" cy="315401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79" name="Google Shape;279;p20"/>
          <p:cNvSpPr/>
          <p:nvPr/>
        </p:nvSpPr>
        <p:spPr>
          <a:xfrm>
            <a:off x="2072692" y="3626025"/>
            <a:ext cx="3013587" cy="747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 ch1 = 'A';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 ch2 = '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0"/>
          <p:cNvSpPr/>
          <p:nvPr/>
        </p:nvSpPr>
        <p:spPr>
          <a:xfrm>
            <a:off x="1221113" y="2996168"/>
            <a:ext cx="3865166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자바 영역에서의 문자 표현: 유니코드</a:t>
            </a:r>
            <a:endParaRPr/>
          </a:p>
        </p:txBody>
      </p:sp>
      <p:sp>
        <p:nvSpPr>
          <p:cNvPr id="281" name="Google Shape;281;p20"/>
          <p:cNvSpPr/>
          <p:nvPr/>
        </p:nvSpPr>
        <p:spPr>
          <a:xfrm>
            <a:off x="6126480" y="2796209"/>
            <a:ext cx="4251469" cy="399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한글 Windows 영역에서의 문자 표현: CP949 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2" name="Google Shape;282;p20"/>
          <p:cNvCxnSpPr/>
          <p:nvPr/>
        </p:nvCxnSpPr>
        <p:spPr>
          <a:xfrm>
            <a:off x="5698435" y="4373217"/>
            <a:ext cx="4679514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83" name="Google Shape;283;p20"/>
          <p:cNvSpPr/>
          <p:nvPr/>
        </p:nvSpPr>
        <p:spPr>
          <a:xfrm>
            <a:off x="6052739" y="4573176"/>
            <a:ext cx="4757831" cy="399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다른 OS 영역에서의 문자 표현: OS마다 다르다. </a:t>
            </a:r>
            <a:endParaRPr/>
          </a:p>
        </p:txBody>
      </p:sp>
      <p:sp>
        <p:nvSpPr>
          <p:cNvPr id="284" name="Google Shape;284;p20"/>
          <p:cNvSpPr/>
          <p:nvPr/>
        </p:nvSpPr>
        <p:spPr>
          <a:xfrm rot="625197">
            <a:off x="4396840" y="3510465"/>
            <a:ext cx="1991033" cy="566508"/>
          </a:xfrm>
          <a:custGeom>
            <a:rect b="b" l="l" r="r" t="t"/>
            <a:pathLst>
              <a:path extrusionOk="0" h="566508" w="1991033">
                <a:moveTo>
                  <a:pt x="0" y="566508"/>
                </a:moveTo>
                <a:cubicBezTo>
                  <a:pt x="261784" y="369863"/>
                  <a:pt x="523568" y="173218"/>
                  <a:pt x="855407" y="79811"/>
                </a:cubicBezTo>
                <a:cubicBezTo>
                  <a:pt x="1187246" y="-13596"/>
                  <a:pt x="1589139" y="-3764"/>
                  <a:pt x="1991033" y="6069"/>
                </a:cubicBezTo>
              </a:path>
            </a:pathLst>
          </a:custGeom>
          <a:noFill/>
          <a:ln cap="flat" cmpd="sng" w="25400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0"/>
          <p:cNvSpPr/>
          <p:nvPr/>
        </p:nvSpPr>
        <p:spPr>
          <a:xfrm>
            <a:off x="3952568" y="4572000"/>
            <a:ext cx="2507226" cy="1076632"/>
          </a:xfrm>
          <a:custGeom>
            <a:rect b="b" l="l" r="r" t="t"/>
            <a:pathLst>
              <a:path extrusionOk="0" h="1076632" w="2507226">
                <a:moveTo>
                  <a:pt x="0" y="0"/>
                </a:moveTo>
                <a:cubicBezTo>
                  <a:pt x="263013" y="315861"/>
                  <a:pt x="526026" y="631722"/>
                  <a:pt x="943897" y="811161"/>
                </a:cubicBezTo>
                <a:cubicBezTo>
                  <a:pt x="1361768" y="990600"/>
                  <a:pt x="1934497" y="1033616"/>
                  <a:pt x="2507226" y="1076632"/>
                </a:cubicBezTo>
              </a:path>
            </a:pathLst>
          </a:custGeom>
          <a:noFill/>
          <a:ln cap="flat" cmpd="sng" w="25400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0"/>
          <p:cNvSpPr/>
          <p:nvPr/>
        </p:nvSpPr>
        <p:spPr>
          <a:xfrm>
            <a:off x="6459794" y="3491641"/>
            <a:ext cx="5054222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CP949에 맞춰서 문자를 변환한 후에 저장해야 한다.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그래야 Windows 관련 프로그램에서 인식 가능</a:t>
            </a:r>
            <a:endParaRPr/>
          </a:p>
        </p:txBody>
      </p:sp>
      <p:sp>
        <p:nvSpPr>
          <p:cNvPr id="287" name="Google Shape;287;p20"/>
          <p:cNvSpPr/>
          <p:nvPr/>
        </p:nvSpPr>
        <p:spPr>
          <a:xfrm>
            <a:off x="6459793" y="5425545"/>
            <a:ext cx="5530645" cy="746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OS의 인코딩 방식에 따라서 문자를 변환한 후에 저장해야 한다.그래야 해당 운영체제 기반 프로그램에서 인식 가능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문자 스트림 기반에서 문자를 저장하면?</a:t>
            </a:r>
            <a:endParaRPr sz="3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Google Shape;293;p21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4" name="Google Shape;294;p21"/>
          <p:cNvSpPr/>
          <p:nvPr/>
        </p:nvSpPr>
        <p:spPr>
          <a:xfrm>
            <a:off x="1193531" y="1720840"/>
            <a:ext cx="9454804" cy="3312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SimpleWriter {</a:t>
            </a:r>
            <a:endParaRPr/>
          </a:p>
          <a:p>
            <a:pPr indent="0" lvl="0" marL="0" marR="0" rtl="0" algn="l">
              <a:lnSpc>
                <a:spcPct val="15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5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try(Writer out = new FileWriter("data.txt")) { // 문자 출력 스트림 생성</a:t>
            </a:r>
            <a:endParaRPr/>
          </a:p>
          <a:p>
            <a:pPr indent="0" lvl="0" marL="0" marR="0" rtl="0" algn="l">
              <a:lnSpc>
                <a:spcPct val="15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out.write('A');  // 문자 'A' 저장</a:t>
            </a:r>
            <a:endParaRPr/>
          </a:p>
          <a:p>
            <a:pPr indent="0" lvl="0" marL="0" marR="0" rtl="0" algn="l">
              <a:lnSpc>
                <a:spcPct val="15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out.write('한’);  // 문자 '한' 저장</a:t>
            </a:r>
            <a:endParaRPr/>
          </a:p>
          <a:p>
            <a:pPr indent="0" lvl="0" marL="0" marR="0" rtl="0" algn="l">
              <a:lnSpc>
                <a:spcPct val="15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5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catch(IOException e) {</a:t>
            </a:r>
            <a:endParaRPr/>
          </a:p>
          <a:p>
            <a:pPr indent="0" lvl="0" marL="0" marR="0" rtl="0" algn="l">
              <a:lnSpc>
                <a:spcPct val="15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e.printStackTrace();</a:t>
            </a:r>
            <a:endParaRPr/>
          </a:p>
          <a:p>
            <a:pPr indent="0" lvl="0" marL="0" marR="0" rtl="0" algn="l">
              <a:lnSpc>
                <a:spcPct val="15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5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5" name="Google Shape;29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0413" y="3616452"/>
            <a:ext cx="416242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FileReader &amp; FileWriter</a:t>
            </a:r>
            <a:endParaRPr sz="3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1" name="Google Shape;301;p22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" name="Google Shape;302;p22"/>
          <p:cNvSpPr/>
          <p:nvPr/>
        </p:nvSpPr>
        <p:spPr>
          <a:xfrm>
            <a:off x="1193532" y="1493611"/>
            <a:ext cx="7817734" cy="2153265"/>
          </a:xfrm>
          <a:prstGeom prst="roundRect">
            <a:avLst>
              <a:gd fmla="val 3653" name="adj"/>
            </a:avLst>
          </a:prstGeom>
          <a:solidFill>
            <a:schemeClr val="l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2"/>
          <p:cNvSpPr/>
          <p:nvPr/>
        </p:nvSpPr>
        <p:spPr>
          <a:xfrm>
            <a:off x="1193531" y="3840747"/>
            <a:ext cx="7817734" cy="2153265"/>
          </a:xfrm>
          <a:prstGeom prst="roundRect">
            <a:avLst>
              <a:gd fmla="val 3653" name="adj"/>
            </a:avLst>
          </a:prstGeom>
          <a:solidFill>
            <a:schemeClr val="l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2"/>
          <p:cNvSpPr/>
          <p:nvPr/>
        </p:nvSpPr>
        <p:spPr>
          <a:xfrm>
            <a:off x="1267271" y="1527764"/>
            <a:ext cx="6096000" cy="746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InputStream 	바이트 입력 스트림의 상위 클래스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OutputStream 	바이트 출력 스트림의 상위 클래스</a:t>
            </a:r>
            <a:endParaRPr/>
          </a:p>
        </p:txBody>
      </p:sp>
      <p:sp>
        <p:nvSpPr>
          <p:cNvPr id="305" name="Google Shape;305;p22"/>
          <p:cNvSpPr/>
          <p:nvPr/>
        </p:nvSpPr>
        <p:spPr>
          <a:xfrm>
            <a:off x="1267271" y="2795356"/>
            <a:ext cx="6096000" cy="746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Reader 	문자 입력 스트림의 상위 클래스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Writer 	문자 출력 스트림의 상위 클래스</a:t>
            </a:r>
            <a:endParaRPr/>
          </a:p>
        </p:txBody>
      </p:sp>
      <p:sp>
        <p:nvSpPr>
          <p:cNvPr id="306" name="Google Shape;306;p22"/>
          <p:cNvSpPr/>
          <p:nvPr/>
        </p:nvSpPr>
        <p:spPr>
          <a:xfrm>
            <a:off x="1267271" y="3885972"/>
            <a:ext cx="609600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FileInputStream 	파일 대상 바이트 입력 스트림 생성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FileOutputStream 	파일 대상 바이트 출력 스트림 생성</a:t>
            </a:r>
            <a:endParaRPr/>
          </a:p>
        </p:txBody>
      </p:sp>
      <p:sp>
        <p:nvSpPr>
          <p:cNvPr id="307" name="Google Shape;307;p22"/>
          <p:cNvSpPr/>
          <p:nvPr/>
        </p:nvSpPr>
        <p:spPr>
          <a:xfrm>
            <a:off x="1267271" y="5183060"/>
            <a:ext cx="609600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FileReader 		파일 대상 문자 입력 스트림 생성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FileWriter 		파일 대상 문자 출력 스트림 생성</a:t>
            </a:r>
            <a:endParaRPr/>
          </a:p>
        </p:txBody>
      </p:sp>
      <p:sp>
        <p:nvSpPr>
          <p:cNvPr id="308" name="Google Shape;308;p22"/>
          <p:cNvSpPr/>
          <p:nvPr/>
        </p:nvSpPr>
        <p:spPr>
          <a:xfrm rot="-5400000">
            <a:off x="1706170" y="2436750"/>
            <a:ext cx="346377" cy="25285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2"/>
          <p:cNvSpPr/>
          <p:nvPr/>
        </p:nvSpPr>
        <p:spPr>
          <a:xfrm rot="-5400000">
            <a:off x="1706169" y="4803268"/>
            <a:ext cx="346377" cy="25285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FileReader 예제</a:t>
            </a:r>
            <a:endParaRPr/>
          </a:p>
        </p:txBody>
      </p:sp>
      <p:cxnSp>
        <p:nvCxnSpPr>
          <p:cNvPr id="315" name="Google Shape;315;p23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6" name="Google Shape;316;p23"/>
          <p:cNvSpPr/>
          <p:nvPr/>
        </p:nvSpPr>
        <p:spPr>
          <a:xfrm>
            <a:off x="1193530" y="1374001"/>
            <a:ext cx="9174585" cy="4707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Scanner sc = new Scanner(System.in);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System.out.print("읽을 파일: ");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String src = sc.nextLine();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try(Reader in = new FileReader(src)) { // 문자 입력 스트림 생성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ch;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while(true) {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ch = in.read(); // 문자를 하나씩 읽는다.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if(ch == -1) // 더 이상 읽을 문자가 없다면,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break;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System.out.print((char)ch); // 문자를 하나씩 출력한다.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catch(IOException e) {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e.printStackTrace();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7" name="Google Shape;31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3091" y="4616218"/>
            <a:ext cx="573405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FileWriter 예제</a:t>
            </a:r>
            <a:endParaRPr/>
          </a:p>
        </p:txBody>
      </p:sp>
      <p:cxnSp>
        <p:nvCxnSpPr>
          <p:cNvPr id="323" name="Google Shape;323;p24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4" name="Google Shape;324;p24"/>
          <p:cNvSpPr/>
          <p:nvPr/>
        </p:nvSpPr>
        <p:spPr>
          <a:xfrm>
            <a:off x="1097280" y="1582341"/>
            <a:ext cx="9506810" cy="3451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TextWriter {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try(Writer out = new FileWriter("data.txt")) { // 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문자 출력 스트림 생성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for(int ch = (int)'A'; ch &lt; (int)('Z'+1); ch++)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out.write(ch);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catch(IOException e) {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e.printStackTrace();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4729" y="3516439"/>
            <a:ext cx="41148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BufferedReader &amp; BufferedWriter</a:t>
            </a:r>
            <a:endParaRPr sz="3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1" name="Google Shape;331;p25"/>
          <p:cNvCxnSpPr/>
          <p:nvPr/>
        </p:nvCxnSpPr>
        <p:spPr>
          <a:xfrm>
            <a:off x="1193531" y="1334194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2" name="Google Shape;332;p25"/>
          <p:cNvSpPr/>
          <p:nvPr/>
        </p:nvSpPr>
        <p:spPr>
          <a:xfrm>
            <a:off x="1193532" y="1537855"/>
            <a:ext cx="7817734" cy="2153265"/>
          </a:xfrm>
          <a:prstGeom prst="roundRect">
            <a:avLst>
              <a:gd fmla="val 3653" name="adj"/>
            </a:avLst>
          </a:prstGeom>
          <a:solidFill>
            <a:schemeClr val="l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5"/>
          <p:cNvSpPr/>
          <p:nvPr/>
        </p:nvSpPr>
        <p:spPr>
          <a:xfrm rot="-5400000">
            <a:off x="1706170" y="2436750"/>
            <a:ext cx="346377" cy="25285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5"/>
          <p:cNvSpPr/>
          <p:nvPr/>
        </p:nvSpPr>
        <p:spPr>
          <a:xfrm>
            <a:off x="1193530" y="1542513"/>
            <a:ext cx="71835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BufferedInputStream 바이트 기반 버퍼 입력 스트림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BufferedOutputStream 바이트 기반 버퍼 출력 스트림</a:t>
            </a: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1193531" y="2810106"/>
            <a:ext cx="736053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BufferedReader 문자 기반 버퍼 입력 스트림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BufferedWriter 문자 기반 버퍼 출력 스트림</a:t>
            </a: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1193530" y="4127716"/>
            <a:ext cx="9962150" cy="1823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String readLine() throws IOException    // BufferedReader의 메소드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→ 문자열 반환, 반환할 문자열 없으면 null 반환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write(String s, int off, int len) throws IOException    // BufferedWriter의 메소드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→ 문자열 s를 인덱스 off에서부터 len개의 문자까지 저장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BufferedWriter 예제</a:t>
            </a:r>
            <a:endParaRPr/>
          </a:p>
        </p:txBody>
      </p:sp>
      <p:cxnSp>
        <p:nvCxnSpPr>
          <p:cNvPr id="342" name="Google Shape;342;p26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3" name="Google Shape;343;p26"/>
          <p:cNvSpPr/>
          <p:nvPr/>
        </p:nvSpPr>
        <p:spPr>
          <a:xfrm>
            <a:off x="1193531" y="1577254"/>
            <a:ext cx="8909114" cy="4299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StringWriter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ks = "공부에 있어서 돈이 꼭 필요한 것은 아니다.";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es = "Life is long if you know how to use it.";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try(BufferedWriter bw = new BufferedWriter(new FileWriter("String.txt")))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bw.write(ks, 0, ks.length());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bw.newLine();   // 줄 바꿈 문자를 삽입 </a:t>
            </a:r>
            <a:r>
              <a:rPr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(운영체제 별 줄 바꿈의 표시 방법이 다름)</a:t>
            </a:r>
            <a:endParaRPr sz="140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bw.write(es, 0, es.length());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catch(IOException e)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e.printStackTrace();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4" name="Google Shape;34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9966" y="4335652"/>
            <a:ext cx="41243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BufferedReader 예제</a:t>
            </a:r>
            <a:endParaRPr/>
          </a:p>
        </p:txBody>
      </p:sp>
      <p:cxnSp>
        <p:nvCxnSpPr>
          <p:cNvPr id="350" name="Google Shape;350;p27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1" name="Google Shape;351;p27"/>
          <p:cNvSpPr/>
          <p:nvPr/>
        </p:nvSpPr>
        <p:spPr>
          <a:xfrm>
            <a:off x="1193531" y="1500293"/>
            <a:ext cx="9366314" cy="4585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StringReader {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try(BufferedReader br = new BufferedReader(new FileReader("String.txt"))) {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String str;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while(true) {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str = br.readLine();   // 한 문장 읽어 들이기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if(str == null)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break;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System.out.println(str);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catch(IOException e) {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e.printStackTrace();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2" name="Google Shape;35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4252" y="4638213"/>
            <a:ext cx="390525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8"/>
          <p:cNvSpPr/>
          <p:nvPr/>
        </p:nvSpPr>
        <p:spPr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8"/>
          <p:cNvSpPr txBox="1"/>
          <p:nvPr>
            <p:ph type="ctrTitle"/>
          </p:nvPr>
        </p:nvSpPr>
        <p:spPr>
          <a:xfrm>
            <a:off x="4909625" y="965200"/>
            <a:ext cx="6879101" cy="4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2"/>
                </a:solidFill>
              </a:rPr>
              <a:t>32-4. IO 스트림 기반의 </a:t>
            </a:r>
            <a:br>
              <a:rPr lang="en-US" sz="4400">
                <a:solidFill>
                  <a:schemeClr val="dk2"/>
                </a:solidFill>
              </a:rPr>
            </a:br>
            <a:r>
              <a:rPr lang="en-US" sz="4400">
                <a:solidFill>
                  <a:schemeClr val="dk2"/>
                </a:solidFill>
              </a:rPr>
              <a:t>                       인스턴스 저장</a:t>
            </a:r>
            <a:endParaRPr sz="3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ObjectInputStream &amp; ObjectOutputStream</a:t>
            </a:r>
            <a:endParaRPr sz="3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6" name="Google Shape;366;p29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7" name="Google Shape;367;p29"/>
          <p:cNvSpPr/>
          <p:nvPr/>
        </p:nvSpPr>
        <p:spPr>
          <a:xfrm>
            <a:off x="1193531" y="1767006"/>
            <a:ext cx="9858782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ObjectInputStream 	  인스턴스를 입력하는 스트림 : 인스턴스 직렬화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ObjectInputStream oi = new ObjectInputStream(new FileInputStream("Object.bin"))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	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 final Object readObject() throws IOException, ClassNotFoundException</a:t>
            </a:r>
            <a:endParaRPr sz="15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ObjectOutputStream 	  인스턴스를 출력하는 스트림 : 인스턴스 역직렬화 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ObjectOutputStream oo = new ObjectOutputStream(new FileOutputStream("Object.bin"))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 final void writeObject(Object obj) throws IOException</a:t>
            </a:r>
            <a:endParaRPr sz="15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그냥 ‘스트림’과 ‘I/O 스트림’의 차이는?</a:t>
            </a:r>
            <a:endParaRPr b="0" i="0" sz="3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3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3"/>
          <p:cNvSpPr/>
          <p:nvPr/>
        </p:nvSpPr>
        <p:spPr>
          <a:xfrm>
            <a:off x="1193531" y="1740863"/>
            <a:ext cx="7447722" cy="633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스트림의 주제 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데이터를 어떻게 원하는 형태로 걸러내고 가공할 것인가?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1193531" y="2535257"/>
            <a:ext cx="7447722" cy="633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I/O 스트림의 주제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어떻게 데이터를 입력하고 출력할 것인가?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1193531" y="3949294"/>
            <a:ext cx="8851617" cy="1784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파일에 저장된 문자열을 꺼내어 컬렉션 인스턴스에 저장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→ ‘I/O 스트림’으로 해결해야 할 부분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컬렉션 인스턴스에 저장된 문자열 중 길이가 5 이상인 문자열만 출력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→ ‘스트림’으로 해결해야 할 부분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ObjectOutputStream </a:t>
            </a: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예제</a:t>
            </a:r>
            <a:endParaRPr/>
          </a:p>
        </p:txBody>
      </p:sp>
      <p:cxnSp>
        <p:nvCxnSpPr>
          <p:cNvPr id="373" name="Google Shape;373;p30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4" name="Google Shape;374;p30"/>
          <p:cNvSpPr/>
          <p:nvPr/>
        </p:nvSpPr>
        <p:spPr>
          <a:xfrm>
            <a:off x="1193531" y="1343371"/>
            <a:ext cx="6096000" cy="1235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SBox implements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java.io.Serializable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String s;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SBox(String s) { this.s = s; }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String get() { return s; }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0"/>
          <p:cNvSpPr/>
          <p:nvPr/>
        </p:nvSpPr>
        <p:spPr>
          <a:xfrm>
            <a:off x="1193531" y="2819085"/>
            <a:ext cx="8414295" cy="3259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SBox box1 = new SBox("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Robot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SBox box2 = new SBox("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Strawberry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try(ObjectOutputStream oo =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new ObjectOutputStream(new FileOutputStream("Object.bin"))) {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oo.writeObject(box1); // box1이 참조하는 인스턴스 저장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oo.writeObject(box2); // obx2가 참조하는 인스턴스 저장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catch(IOException e) {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e.printStackTrace();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6" name="Google Shape;376;p30"/>
          <p:cNvSpPr/>
          <p:nvPr/>
        </p:nvSpPr>
        <p:spPr>
          <a:xfrm>
            <a:off x="5655249" y="1643897"/>
            <a:ext cx="3674281" cy="703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인스턴스 직렬화를 위한 기본 조건인</a:t>
            </a:r>
            <a:endParaRPr sz="14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Serializable 인터페이스의 구현</a:t>
            </a:r>
            <a:endParaRPr sz="1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ObjectInputStream 예제</a:t>
            </a:r>
            <a:endParaRPr/>
          </a:p>
        </p:txBody>
      </p:sp>
      <p:cxnSp>
        <p:nvCxnSpPr>
          <p:cNvPr id="382" name="Google Shape;382;p31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3" name="Google Shape;383;p31"/>
          <p:cNvSpPr/>
          <p:nvPr/>
        </p:nvSpPr>
        <p:spPr>
          <a:xfrm>
            <a:off x="1193530" y="1524652"/>
            <a:ext cx="8878121" cy="3921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try(ObjectInputStream oi =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ObjectInputStream(new FileInputStream("Object.bin")))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SBox box1 = (SBox) oi.readObject(); // 인스턴스 복원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System.out.println(box1.get());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SBox box2 = (SBox) oi.readObject(); // 인스턴스 복원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System.out.println(box2.get());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catch(ClassNotFoundException e)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e.printStackTrace();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catch(IOException e)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e.printStackTrace();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4" name="Google Shape;38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480" y="4841400"/>
            <a:ext cx="350520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줄줄이 사탕으로 엮여 들어갑니다. 그리고 transient</a:t>
            </a:r>
            <a:endParaRPr sz="30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0" name="Google Shape;390;p32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1" name="Google Shape;391;p32"/>
          <p:cNvSpPr/>
          <p:nvPr/>
        </p:nvSpPr>
        <p:spPr>
          <a:xfrm>
            <a:off x="1193530" y="1515650"/>
            <a:ext cx="7062573" cy="1673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SBox implements java.io.Serializable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String s;   // s가 참조하는 인스턴스까지 함께 저장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SBox(String s) { this.s = s;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String get() { return s;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Google Shape;392;p32"/>
          <p:cNvSpPr/>
          <p:nvPr/>
        </p:nvSpPr>
        <p:spPr>
          <a:xfrm>
            <a:off x="1193530" y="3207616"/>
            <a:ext cx="9182922" cy="380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참조변수 s가 참조하는 인스턴스가 Serializable을 구현하는 클래스의 인스턴스이면 함께 직렬화! </a:t>
            </a:r>
            <a:endParaRPr sz="1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2"/>
          <p:cNvSpPr/>
          <p:nvPr/>
        </p:nvSpPr>
        <p:spPr>
          <a:xfrm>
            <a:off x="1193530" y="4196726"/>
            <a:ext cx="8772105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SBox implements java.io.Serializable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transient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String s;    // </a:t>
            </a: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이 참조변수가 참조하는 대상은 저장하지 않겠다는 선언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SBox(String s) { this.s = s;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String get() { return s;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3"/>
          <p:cNvSpPr/>
          <p:nvPr/>
        </p:nvSpPr>
        <p:spPr>
          <a:xfrm>
            <a:off x="458724" y="457200"/>
            <a:ext cx="11274552" cy="594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3"/>
          <p:cNvSpPr/>
          <p:nvPr/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1" name="Google Shape;40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808" y="1926590"/>
            <a:ext cx="4320318" cy="2413978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3"/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32의 강의를 마칩니다.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I/O 스트림 모델의 소개</a:t>
            </a:r>
            <a:endParaRPr/>
          </a:p>
        </p:txBody>
      </p:sp>
      <p:cxnSp>
        <p:nvCxnSpPr>
          <p:cNvPr id="130" name="Google Shape;130;p4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4"/>
          <p:cNvSpPr/>
          <p:nvPr/>
        </p:nvSpPr>
        <p:spPr>
          <a:xfrm>
            <a:off x="1195936" y="1704995"/>
            <a:ext cx="9962149" cy="3256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프로그램의 상당 부분은 다음 대상의 입출력과 관련이 있다. 그리고 이들에 대한 자바의 입출력 방식을 가리켜 I/O 모델이라 한다. 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• 파일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• 키보드와 모니터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• 그래픽카드, 사운드카드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• 프린터, 팩스와 같은 출력장치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• 인터넷으로 연결되어 있는 서버 또는 클라이언트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I/O 모델과 스트림(Stream)의 이해, 그리고 파일 대상의 입력 스트림 생성</a:t>
            </a:r>
            <a:endParaRPr/>
          </a:p>
        </p:txBody>
      </p:sp>
      <p:cxnSp>
        <p:nvCxnSpPr>
          <p:cNvPr id="137" name="Google Shape;137;p5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5"/>
          <p:cNvSpPr/>
          <p:nvPr/>
        </p:nvSpPr>
        <p:spPr>
          <a:xfrm>
            <a:off x="1193531" y="1544673"/>
            <a:ext cx="984553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입력 스트림 (Input Stream): 실행 중인 자바 프로그램으로 데이터를 읽어 들이는 스트림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• 출력 스트림 (Output Stream): 실행 중인 자바 프로그램으로부터 데이터를 내보내는 스트림</a:t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1246539" y="2861318"/>
            <a:ext cx="9673252" cy="746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InputStream in = new FileInputStream("date.dat"); // 입력 스트림 생성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data = in.read(); // 데이터 읽어 들임</a:t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1246539" y="4703369"/>
            <a:ext cx="9673252" cy="746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OutputStream out = new FileOutputStream("date.dat"); // 출력 스트림 생성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out.write(7); // 데이터 7을 파일에 전달</a:t>
            </a:r>
            <a:endParaRPr/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1446" y="3275319"/>
            <a:ext cx="3099249" cy="1278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1446" y="5052839"/>
            <a:ext cx="3099249" cy="1188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파일 대상 입출력 스트림 생성의 예</a:t>
            </a:r>
            <a:endParaRPr/>
          </a:p>
        </p:txBody>
      </p:sp>
      <p:cxnSp>
        <p:nvCxnSpPr>
          <p:cNvPr id="148" name="Google Shape;148;p6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6"/>
          <p:cNvSpPr/>
          <p:nvPr/>
        </p:nvSpPr>
        <p:spPr>
          <a:xfrm>
            <a:off x="1097279" y="1619504"/>
            <a:ext cx="9318930" cy="18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Write7ToFile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throws IOException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OutputStream out = new FileOutputStream("data.dat");   // 출력 스트림 생성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out.write(7);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7을 저장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out.close();   // 스트림 종료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1097279" y="3833914"/>
            <a:ext cx="9318930" cy="2126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Read7FromFile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throws IOException {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InputStream in = new FileInputStream("data.dat");   // 입력 스트림 생성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dat = in.read();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데이터 읽음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in.close();   // 입력 스트림 종료      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System.out.println(dat);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6744" y="4751074"/>
            <a:ext cx="28194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입출력 스트림 관련 코드의 개선: finally 기반 close</a:t>
            </a:r>
            <a:endParaRPr b="0" i="0" sz="33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7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7"/>
          <p:cNvSpPr/>
          <p:nvPr/>
        </p:nvSpPr>
        <p:spPr>
          <a:xfrm>
            <a:off x="1193531" y="1377075"/>
            <a:ext cx="7486643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Write7ToFile2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throws IOException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OutputStream out = null;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try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out = new FileOutputStream("data.dat");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out.write(7);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finally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if(out != null)  // 출력 스트림 생성 성공했다면,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out.close();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4936852" y="3432460"/>
            <a:ext cx="6446765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Read7FromFile2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throws IOException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InputStream in = null;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try{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in = new FileInputStream("data.dat");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int dat = in.read();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System.out.println(dat);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finally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if(in != null)  // 입력 스트림 생성 성공했다면,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in.close();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입출력 스트림 관련 코드의 개선: try-with-resource 기반</a:t>
            </a:r>
            <a:endParaRPr/>
          </a:p>
        </p:txBody>
      </p:sp>
      <p:cxnSp>
        <p:nvCxnSpPr>
          <p:cNvPr id="165" name="Google Shape;165;p8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8"/>
          <p:cNvSpPr/>
          <p:nvPr/>
        </p:nvSpPr>
        <p:spPr>
          <a:xfrm>
            <a:off x="1193531" y="1461777"/>
            <a:ext cx="6704765" cy="27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Write7ToFile3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try(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OutputStream out = new FileOutputStream("data.dat")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out.write(7);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catch(IOException e)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e.printStackTrace();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4837043" y="2881541"/>
            <a:ext cx="6318637" cy="303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Read7FromFile3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try(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InputStream in = new FileInputStream("data.dat")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int dat = in.read();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System.out.println(dat);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catch(IOException e)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e.printStackTrace();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바이트 단위 입출 및 출력 스트림</a:t>
            </a:r>
            <a:endParaRPr/>
          </a:p>
        </p:txBody>
      </p:sp>
      <p:cxnSp>
        <p:nvCxnSpPr>
          <p:cNvPr id="173" name="Google Shape;173;p9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9"/>
          <p:cNvSpPr/>
          <p:nvPr/>
        </p:nvSpPr>
        <p:spPr>
          <a:xfrm>
            <a:off x="1298712" y="1329762"/>
            <a:ext cx="8574157" cy="4925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Scanner sc = new Scanner(System.in);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System.out.print("대상 파일: ");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String src = sc.nextLine();   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System.out.print("사본 이름: ");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String dst = sc.nextLine();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try(InputStream in = new FileInputStream(src) ;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OutputStream out = new FileOutputStream(dst)) {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data;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while(true) {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data = in.read(); // 파일로부터 1 바이트를 읽는다.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if(data == -1) // 더 이상 읽어 들일 데이터가 없다면,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break;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out.write(data); // 파일에 1바이트를 쓴다.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catch(IOException e) {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e.printStackTrace();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5" name="Google Shape;1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7011" y="4739930"/>
            <a:ext cx="297180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9"/>
          <p:cNvSpPr/>
          <p:nvPr/>
        </p:nvSpPr>
        <p:spPr>
          <a:xfrm>
            <a:off x="7011587" y="2111940"/>
            <a:ext cx="39453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바이트 단위 파일 복사 프로그램!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추억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2017-07-09T08:11:09Z</dcterms:created>
  <dc:creator>윤성우</dc:creator>
</cp:coreProperties>
</file>