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656" r:id="rId5"/>
    <p:sldId id="580" r:id="rId6"/>
    <p:sldId id="635" r:id="rId7"/>
    <p:sldId id="626" r:id="rId8"/>
    <p:sldId id="636" r:id="rId9"/>
    <p:sldId id="658" r:id="rId10"/>
    <p:sldId id="657" r:id="rId11"/>
    <p:sldId id="639" r:id="rId12"/>
    <p:sldId id="643" r:id="rId13"/>
    <p:sldId id="575" r:id="rId14"/>
    <p:sldId id="667" r:id="rId15"/>
    <p:sldId id="665" r:id="rId16"/>
    <p:sldId id="668" r:id="rId17"/>
    <p:sldId id="664" r:id="rId18"/>
    <p:sldId id="669" r:id="rId19"/>
    <p:sldId id="644" r:id="rId20"/>
    <p:sldId id="666" r:id="rId21"/>
    <p:sldId id="670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507FCC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1-27T05:46:22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19224 3671 0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34.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쓰레드 그리고 동기화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동기화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(Synchronization)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9F4BBB-243B-40C1-B465-14016685C856}"/>
              </a:ext>
            </a:extLst>
          </p:cNvPr>
          <p:cNvSpPr/>
          <p:nvPr/>
        </p:nvSpPr>
        <p:spPr>
          <a:xfrm>
            <a:off x="1193531" y="1608844"/>
            <a:ext cx="65589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Counter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int count = 0;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ko-KR" dirty="0">
                <a:latin typeface="Consolas" panose="020B0609020204030204" pitchFamily="49" charset="0"/>
              </a:rPr>
              <a:t> public void increment()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count++;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ko-KR" dirty="0">
                <a:latin typeface="Consolas" panose="020B0609020204030204" pitchFamily="49" charset="0"/>
              </a:rPr>
              <a:t> public void decrement()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count--;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public int </a:t>
            </a:r>
            <a:r>
              <a:rPr lang="en-US" altLang="ko-KR" dirty="0" err="1">
                <a:latin typeface="Consolas" panose="020B0609020204030204" pitchFamily="49" charset="0"/>
              </a:rPr>
              <a:t>getCount</a:t>
            </a:r>
            <a:r>
              <a:rPr lang="en-US" altLang="ko-KR" dirty="0">
                <a:latin typeface="Consolas" panose="020B0609020204030204" pitchFamily="49" charset="0"/>
              </a:rPr>
              <a:t>() { return count;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8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동기화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(Synchronization)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710424-5AC0-438E-92EB-B6FB56E18FDE}"/>
              </a:ext>
            </a:extLst>
          </p:cNvPr>
          <p:cNvSpPr/>
          <p:nvPr/>
        </p:nvSpPr>
        <p:spPr>
          <a:xfrm>
            <a:off x="1193531" y="1597732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Counter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int count = 0;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void increment()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synchronized(this) {</a:t>
            </a:r>
            <a:r>
              <a:rPr lang="en-US" altLang="ko-KR" sz="1600" dirty="0">
                <a:latin typeface="Consolas" panose="020B0609020204030204" pitchFamily="49" charset="0"/>
              </a:rPr>
              <a:t>    // </a:t>
            </a:r>
            <a:r>
              <a:rPr lang="ko-KR" altLang="en-US" sz="1600" dirty="0">
                <a:latin typeface="Consolas" panose="020B0609020204030204" pitchFamily="49" charset="0"/>
              </a:rPr>
              <a:t>동기화 블록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count++;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void decrement()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synchronized(this) {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latin typeface="Consolas" panose="020B0609020204030204" pitchFamily="49" charset="0"/>
              </a:rPr>
              <a:t>동기화 블록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count--;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getCount</a:t>
            </a:r>
            <a:r>
              <a:rPr lang="en-US" altLang="ko-KR" sz="1600" dirty="0">
                <a:latin typeface="Consolas" panose="020B0609020204030204" pitchFamily="49" charset="0"/>
              </a:rPr>
              <a:t>() { return count;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1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34-3. </a:t>
            </a:r>
            <a:r>
              <a:rPr lang="ko-KR" altLang="en-US" sz="4400" dirty="0">
                <a:solidFill>
                  <a:schemeClr val="tx2"/>
                </a:solidFill>
              </a:rPr>
              <a:t>쓰레드를 생성하는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			</a:t>
            </a:r>
            <a:r>
              <a:rPr lang="ko-KR" altLang="en-US" sz="4400" dirty="0">
                <a:solidFill>
                  <a:schemeClr val="tx2"/>
                </a:solidFill>
              </a:rPr>
              <a:t>더 좋은 방법</a:t>
            </a:r>
            <a:endParaRPr lang="ko-KR" altLang="en-US" sz="3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1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9966961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쓰레드 풀 모델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205903E-218F-4367-8952-57A03C2C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" y="2239203"/>
            <a:ext cx="4533900" cy="2114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21F3FB4-5A14-4811-9204-6C375BABDBBD}"/>
              </a:ext>
            </a:extLst>
          </p:cNvPr>
          <p:cNvSpPr/>
          <p:nvPr/>
        </p:nvSpPr>
        <p:spPr>
          <a:xfrm>
            <a:off x="1546860" y="4929922"/>
            <a:ext cx="5822419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쓰레드의 생성과 소멸은 리소스 소모가 많은 작업이다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그런데 쓰레드 풀은 쓰레드의 재활용을 위한 모델이다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9966961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 풀 기반의 예제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BF425A-1166-49E5-8D6E-FF1954793093}"/>
              </a:ext>
            </a:extLst>
          </p:cNvPr>
          <p:cNvSpPr/>
          <p:nvPr/>
        </p:nvSpPr>
        <p:spPr>
          <a:xfrm>
            <a:off x="1193531" y="1597732"/>
            <a:ext cx="7764939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ExecutorsDemo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Runnable task = () -&gt; {    // </a:t>
            </a:r>
            <a:r>
              <a:rPr lang="ko-KR" altLang="en-US" sz="1400" dirty="0">
                <a:latin typeface="Consolas" panose="020B0609020204030204" pitchFamily="49" charset="0"/>
              </a:rPr>
              <a:t>쓰레드에게 시킬 작업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int n1 = 10;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int n2 = 20;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System.out.println(name + ": " + (n1 + n2));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ExecutorService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exr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newSingleThreadExecutor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exr.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submit</a:t>
            </a:r>
            <a:r>
              <a:rPr lang="en-US" altLang="ko-KR" sz="1400" dirty="0">
                <a:latin typeface="Consolas" panose="020B0609020204030204" pitchFamily="49" charset="0"/>
              </a:rPr>
              <a:t>(task);    // </a:t>
            </a:r>
            <a:r>
              <a:rPr lang="ko-KR" altLang="en-US" sz="1400" dirty="0">
                <a:latin typeface="Consolas" panose="020B0609020204030204" pitchFamily="49" charset="0"/>
              </a:rPr>
              <a:t>쓰레드 풀에 작업을 전달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System.out.println("End " +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exr.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shutdown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쓰레드 풀과 그 안에 있는 쓰레드의 소멸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48ABAD-5F96-4DC5-A0BF-47C43366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20" y="1597732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9966961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7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</a:t>
            </a:r>
            <a:r>
              <a:rPr lang="en-US" altLang="ko-KR" sz="37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7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풀의 유형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8B6C47-F31E-43F1-B97F-AFCA089C988A}"/>
              </a:ext>
            </a:extLst>
          </p:cNvPr>
          <p:cNvSpPr/>
          <p:nvPr/>
        </p:nvSpPr>
        <p:spPr>
          <a:xfrm>
            <a:off x="1193531" y="1536174"/>
            <a:ext cx="94744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newSingleThreadExecutor 		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풀 안에 하나의 쓰레드만 생성하고 유지한다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newFixedThreadPool 			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풀 안에 인자로 전달된 수의 쓰레드를 생성하고 유지한다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newCachedThreadPool 		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풀 안의 쓰레드의 수를 작업의 수에 맞게 유동적으로 관리한다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19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9966961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 풀 기반의 예제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0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A308DF-A738-4CD1-8DF2-B5F35384E841}"/>
              </a:ext>
            </a:extLst>
          </p:cNvPr>
          <p:cNvSpPr/>
          <p:nvPr/>
        </p:nvSpPr>
        <p:spPr>
          <a:xfrm>
            <a:off x="1193531" y="1608894"/>
            <a:ext cx="73276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Runnable task1 = ()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System.out.println(name + ": " + (5 + 7));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Runnable task2 = ()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System.out.println(name + ": " + (7 - 5));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ExecutorService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exr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newFixedThreadPool</a:t>
            </a:r>
            <a:r>
              <a:rPr lang="en-US" altLang="ko-KR" sz="1400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400" dirty="0">
                <a:latin typeface="Consolas" panose="020B0609020204030204" pitchFamily="49" charset="0"/>
              </a:rPr>
              <a:t>(task1);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400" dirty="0">
                <a:latin typeface="Consolas" panose="020B0609020204030204" pitchFamily="49" charset="0"/>
              </a:rPr>
              <a:t>(task2);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400" dirty="0">
                <a:latin typeface="Consolas" panose="020B0609020204030204" pitchFamily="49" charset="0"/>
              </a:rPr>
              <a:t>(()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System.out.println(name + ": " + (5 * 7));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exr.shutdown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EA1FD-5074-468F-B1A1-C205DD4CE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234" y="1608894"/>
            <a:ext cx="3076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1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Callable &amp; Future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85A5C7-4D8B-409A-B4E3-DBECEA2F5C4A}"/>
              </a:ext>
            </a:extLst>
          </p:cNvPr>
          <p:cNvSpPr/>
          <p:nvPr/>
        </p:nvSpPr>
        <p:spPr>
          <a:xfrm>
            <a:off x="1244062" y="2214416"/>
            <a:ext cx="3935896" cy="1094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interface Runnable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run();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DF4B7A-7A24-4D8A-B84B-FA36E99ECAD7}"/>
              </a:ext>
            </a:extLst>
          </p:cNvPr>
          <p:cNvSpPr/>
          <p:nvPr/>
        </p:nvSpPr>
        <p:spPr>
          <a:xfrm>
            <a:off x="6177011" y="2214416"/>
            <a:ext cx="4678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@FunctionalInterface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interface Callable&lt;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500" dirty="0"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500" dirty="0">
                <a:latin typeface="Consolas" panose="020B0609020204030204" pitchFamily="49" charset="0"/>
              </a:rPr>
              <a:t> call() throws Exception;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2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Callable &amp; Future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4B3A19-FF72-4488-AA6F-F4D0B278CAE1}"/>
              </a:ext>
            </a:extLst>
          </p:cNvPr>
          <p:cNvSpPr/>
          <p:nvPr/>
        </p:nvSpPr>
        <p:spPr>
          <a:xfrm>
            <a:off x="1193530" y="1592999"/>
            <a:ext cx="9235931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throws </a:t>
            </a:r>
            <a:r>
              <a:rPr lang="en-US" altLang="ko-KR" sz="14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ExecutionException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Callable&lt;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>
                <a:latin typeface="Consolas" panose="020B0609020204030204" pitchFamily="49" charset="0"/>
              </a:rPr>
              <a:t>task = () -&gt;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sum = 0;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for(int i = 0; i &lt; 10; i++)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sum += i;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sum;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ExecutorService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exr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Executors.newSingleThreadExecutor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Future&lt;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latin typeface="Consolas" panose="020B0609020204030204" pitchFamily="49" charset="0"/>
              </a:rPr>
              <a:t> fur = </a:t>
            </a:r>
            <a:r>
              <a:rPr lang="en-US" altLang="ko-KR" sz="14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400" dirty="0">
                <a:latin typeface="Consolas" panose="020B0609020204030204" pitchFamily="49" charset="0"/>
              </a:rPr>
              <a:t>(task);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Integer r = </a:t>
            </a:r>
            <a:r>
              <a:rPr lang="en-US" altLang="ko-KR" sz="1400" dirty="0" err="1">
                <a:latin typeface="Consolas" panose="020B0609020204030204" pitchFamily="49" charset="0"/>
              </a:rPr>
              <a:t>fur.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>
                <a:latin typeface="Consolas" panose="020B0609020204030204" pitchFamily="49" charset="0"/>
              </a:rPr>
              <a:t>쓰레드의 반환 값 획득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System.out.println("result: " + r);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exr.shutdown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17D79-ABF0-4405-97A4-A85A8772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80" y="2390775"/>
            <a:ext cx="32385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synchronized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대신하는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ReentrantLock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C7A3-937E-43EB-B964-829173D57DB0}"/>
              </a:ext>
            </a:extLst>
          </p:cNvPr>
          <p:cNvSpPr/>
          <p:nvPr/>
        </p:nvSpPr>
        <p:spPr>
          <a:xfrm>
            <a:off x="1193531" y="147970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MyClass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ReentrantLock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</a:t>
            </a:r>
            <a:r>
              <a:rPr lang="en-US" altLang="ko-KR" sz="1300" dirty="0">
                <a:latin typeface="Consolas" panose="020B0609020204030204" pitchFamily="49" charset="0"/>
              </a:rPr>
              <a:t> = new ReentrantLock();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void </a:t>
            </a:r>
            <a:r>
              <a:rPr lang="en-US" altLang="ko-KR" sz="1300" dirty="0" err="1">
                <a:latin typeface="Consolas" panose="020B0609020204030204" pitchFamily="49" charset="0"/>
              </a:rPr>
              <a:t>myMethod</a:t>
            </a:r>
            <a:r>
              <a:rPr lang="en-US" altLang="ko-KR" sz="1300" dirty="0">
                <a:latin typeface="Consolas" panose="020B0609020204030204" pitchFamily="49" charset="0"/>
              </a:rPr>
              <a:t>(int </a:t>
            </a:r>
            <a:r>
              <a:rPr lang="en-US" altLang="ko-KR" sz="1300" dirty="0" err="1">
                <a:latin typeface="Consolas" panose="020B0609020204030204" pitchFamily="49" charset="0"/>
              </a:rPr>
              <a:t>arg</a:t>
            </a:r>
            <a:r>
              <a:rPr lang="en-US" altLang="ko-KR" sz="13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lock</a:t>
            </a:r>
            <a:r>
              <a:rPr lang="en-US" altLang="ko-KR" sz="1300" dirty="0">
                <a:latin typeface="Consolas" panose="020B0609020204030204" pitchFamily="49" charset="0"/>
              </a:rPr>
              <a:t>() ;    // </a:t>
            </a:r>
            <a:r>
              <a:rPr lang="ko-KR" altLang="en-US" sz="1300" dirty="0">
                <a:latin typeface="Consolas" panose="020B0609020204030204" pitchFamily="49" charset="0"/>
              </a:rPr>
              <a:t>문을 잠근다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.... // </a:t>
            </a:r>
            <a:r>
              <a:rPr lang="ko-KR" altLang="en-US" sz="1300" dirty="0">
                <a:latin typeface="Consolas" panose="020B0609020204030204" pitchFamily="49" charset="0"/>
              </a:rPr>
              <a:t>한 쓰레드에 의해서만 실행되는 영역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unlock</a:t>
            </a:r>
            <a:r>
              <a:rPr lang="en-US" altLang="ko-KR" sz="1300" dirty="0">
                <a:latin typeface="Consolas" panose="020B0609020204030204" pitchFamily="49" charset="0"/>
              </a:rPr>
              <a:t>();    // </a:t>
            </a:r>
            <a:r>
              <a:rPr lang="ko-KR" altLang="en-US" sz="1300" dirty="0">
                <a:latin typeface="Consolas" panose="020B0609020204030204" pitchFamily="49" charset="0"/>
              </a:rPr>
              <a:t>문을 연다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86119A-CDCC-4EC3-B27A-F36510B88012}"/>
              </a:ext>
            </a:extLst>
          </p:cNvPr>
          <p:cNvSpPr/>
          <p:nvPr/>
        </p:nvSpPr>
        <p:spPr>
          <a:xfrm>
            <a:off x="5951062" y="2856182"/>
            <a:ext cx="52046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MyClass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ReentrantLock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</a:t>
            </a:r>
            <a:r>
              <a:rPr lang="en-US" altLang="ko-KR" sz="1300" dirty="0">
                <a:latin typeface="Consolas" panose="020B0609020204030204" pitchFamily="49" charset="0"/>
              </a:rPr>
              <a:t> = new ReentrantLock();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void </a:t>
            </a:r>
            <a:r>
              <a:rPr lang="en-US" altLang="ko-KR" sz="1300" dirty="0" err="1">
                <a:latin typeface="Consolas" panose="020B0609020204030204" pitchFamily="49" charset="0"/>
              </a:rPr>
              <a:t>myMethod</a:t>
            </a:r>
            <a:r>
              <a:rPr lang="en-US" altLang="ko-KR" sz="1300" dirty="0">
                <a:latin typeface="Consolas" panose="020B0609020204030204" pitchFamily="49" charset="0"/>
              </a:rPr>
              <a:t>(int </a:t>
            </a:r>
            <a:r>
              <a:rPr lang="en-US" altLang="ko-KR" sz="1300" dirty="0" err="1">
                <a:latin typeface="Consolas" panose="020B0609020204030204" pitchFamily="49" charset="0"/>
              </a:rPr>
              <a:t>arg</a:t>
            </a:r>
            <a:r>
              <a:rPr lang="en-US" altLang="ko-KR" sz="13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lock</a:t>
            </a:r>
            <a:r>
              <a:rPr lang="en-US" altLang="ko-KR" sz="1300" dirty="0">
                <a:latin typeface="Consolas" panose="020B0609020204030204" pitchFamily="49" charset="0"/>
              </a:rPr>
              <a:t>() ;    // </a:t>
            </a:r>
            <a:r>
              <a:rPr lang="ko-KR" altLang="en-US" sz="1300" dirty="0">
                <a:latin typeface="Consolas" panose="020B0609020204030204" pitchFamily="49" charset="0"/>
              </a:rPr>
              <a:t>문을 잠근다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try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....    // </a:t>
            </a:r>
            <a:r>
              <a:rPr lang="ko-KR" altLang="en-US" sz="1300" dirty="0">
                <a:latin typeface="Consolas" panose="020B0609020204030204" pitchFamily="49" charset="0"/>
              </a:rPr>
              <a:t>한 쓰레드에 의해서만 실행되는 영역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 finally {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criticObj.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unlock</a:t>
            </a:r>
            <a:r>
              <a:rPr lang="en-US" altLang="ko-KR" sz="1300" dirty="0">
                <a:latin typeface="Consolas" panose="020B0609020204030204" pitchFamily="49" charset="0"/>
              </a:rPr>
              <a:t>();    // </a:t>
            </a:r>
            <a:r>
              <a:rPr lang="ko-KR" altLang="en-US" sz="1300" dirty="0">
                <a:latin typeface="Consolas" panose="020B0609020204030204" pitchFamily="49" charset="0"/>
              </a:rPr>
              <a:t>문을 연다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BFF78-661E-4939-BB01-8ECB7F599EE0}"/>
              </a:ext>
            </a:extLst>
          </p:cNvPr>
          <p:cNvSpPr/>
          <p:nvPr/>
        </p:nvSpPr>
        <p:spPr>
          <a:xfrm>
            <a:off x="6772087" y="5492377"/>
            <a:ext cx="35237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unlock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의 호출이 생략되는 것을 막기 위해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900" dirty="0">
                <a:solidFill>
                  <a:schemeClr val="tx2"/>
                </a:solidFill>
              </a:rPr>
              <a:t>34-1. </a:t>
            </a:r>
            <a:r>
              <a:rPr lang="ko-KR" altLang="en-US" sz="4900" dirty="0">
                <a:solidFill>
                  <a:schemeClr val="tx2"/>
                </a:solidFill>
              </a:rPr>
              <a:t>쓰레드의 이해와 </a:t>
            </a:r>
            <a:br>
              <a:rPr lang="en-US" altLang="ko-KR" sz="4900" dirty="0">
                <a:solidFill>
                  <a:schemeClr val="tx2"/>
                </a:solidFill>
              </a:rPr>
            </a:br>
            <a:r>
              <a:rPr lang="en-US" altLang="ko-KR" sz="4900" dirty="0">
                <a:solidFill>
                  <a:schemeClr val="tx2"/>
                </a:solidFill>
              </a:rPr>
              <a:t>			</a:t>
            </a:r>
            <a:r>
              <a:rPr lang="ko-KR" altLang="en-US" sz="4900" dirty="0">
                <a:solidFill>
                  <a:schemeClr val="tx2"/>
                </a:solidFill>
              </a:rPr>
              <a:t>쓰레드의 생성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인스턴스 동기화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33405C-833B-4280-8727-8812A458A031}"/>
              </a:ext>
            </a:extLst>
          </p:cNvPr>
          <p:cNvSpPr/>
          <p:nvPr/>
        </p:nvSpPr>
        <p:spPr>
          <a:xfrm>
            <a:off x="1193531" y="1669919"/>
            <a:ext cx="8626330" cy="187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&lt;T&gt; Set&lt;T&gt;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synchronizedSet</a:t>
            </a:r>
            <a:r>
              <a:rPr lang="en-US" altLang="ko-KR" sz="1500" dirty="0">
                <a:latin typeface="Consolas" panose="020B0609020204030204" pitchFamily="49" charset="0"/>
              </a:rPr>
              <a:t>(Set&lt;T&gt; s)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&lt;T&gt; List&lt;T&gt;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synchronizedList</a:t>
            </a:r>
            <a:r>
              <a:rPr lang="en-US" altLang="ko-KR" sz="1500" dirty="0">
                <a:latin typeface="Consolas" panose="020B0609020204030204" pitchFamily="49" charset="0"/>
              </a:rPr>
              <a:t>(List&lt;T&gt; list)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&lt;K, V&gt; Map&lt;K, V&gt;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synchronizedMap</a:t>
            </a:r>
            <a:r>
              <a:rPr lang="en-US" altLang="ko-KR" sz="1500" dirty="0">
                <a:latin typeface="Consolas" panose="020B0609020204030204" pitchFamily="49" charset="0"/>
              </a:rPr>
              <a:t>(Map&lt;K, V&gt; m)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&lt;T&gt; Collection&lt;T&gt;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synchronizedCollection</a:t>
            </a:r>
            <a:r>
              <a:rPr lang="en-US" altLang="ko-KR" sz="1500" dirty="0">
                <a:latin typeface="Consolas" panose="020B0609020204030204" pitchFamily="49" charset="0"/>
              </a:rPr>
              <a:t>(Collection&lt;T&gt; c)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EC0D1D-B78E-4112-A0AE-9673B3BD129B}"/>
              </a:ext>
            </a:extLst>
          </p:cNvPr>
          <p:cNvSpPr/>
          <p:nvPr/>
        </p:nvSpPr>
        <p:spPr>
          <a:xfrm>
            <a:off x="1193532" y="4716622"/>
            <a:ext cx="83215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List&lt;String&gt; </a:t>
            </a:r>
            <a:r>
              <a:rPr lang="en-US" altLang="ko-KR" sz="1500" dirty="0" err="1">
                <a:latin typeface="Consolas" panose="020B0609020204030204" pitchFamily="49" charset="0"/>
              </a:rPr>
              <a:t>lst</a:t>
            </a:r>
            <a:r>
              <a:rPr lang="en-US" altLang="ko-KR" sz="1500" dirty="0">
                <a:latin typeface="Consolas" panose="020B0609020204030204" pitchFamily="49" charset="0"/>
              </a:rPr>
              <a:t> = Collections.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synchronizedList</a:t>
            </a:r>
            <a:r>
              <a:rPr lang="en-US" altLang="ko-KR" sz="1500" dirty="0">
                <a:latin typeface="Consolas" panose="020B0609020204030204" pitchFamily="49" charset="0"/>
              </a:rPr>
              <a:t>(new ArrayList&lt;String&gt;());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9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4110824" cy="654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인스턴스 동기화의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>
            <a:cxnSpLocks/>
          </p:cNvCxnSpPr>
          <p:nvPr/>
        </p:nvCxnSpPr>
        <p:spPr>
          <a:xfrm>
            <a:off x="1193531" y="886638"/>
            <a:ext cx="37097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B0B079-BA0A-4E45-9C9A-639AE7F049D9}"/>
              </a:ext>
            </a:extLst>
          </p:cNvPr>
          <p:cNvSpPr/>
          <p:nvPr/>
        </p:nvSpPr>
        <p:spPr>
          <a:xfrm>
            <a:off x="5327374" y="454728"/>
            <a:ext cx="6745356" cy="5848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SyncArrayList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static List&lt;Integer&gt; </a:t>
            </a:r>
            <a:r>
              <a:rPr lang="en-US" altLang="ko-KR" sz="1300" dirty="0" err="1">
                <a:latin typeface="Consolas" panose="020B0609020204030204" pitchFamily="49" charset="0"/>
              </a:rPr>
              <a:t>lst</a:t>
            </a:r>
            <a:r>
              <a:rPr lang="en-US" altLang="ko-KR" sz="1300" dirty="0">
                <a:latin typeface="Consolas" panose="020B0609020204030204" pitchFamily="49" charset="0"/>
              </a:rPr>
              <a:t> =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Collections.synchronizedList(new ArrayList&lt;Integer&gt;());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static void main(String[] args) throws </a:t>
            </a:r>
            <a:r>
              <a:rPr lang="en-US" altLang="ko-KR" sz="13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nn-NO" altLang="ko-KR" sz="1300" dirty="0">
                <a:latin typeface="Consolas" panose="020B0609020204030204" pitchFamily="49" charset="0"/>
              </a:rPr>
              <a:t>      for(int i = 0; i &lt; 16; i++)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lst.add</a:t>
            </a:r>
            <a:r>
              <a:rPr lang="en-US" altLang="ko-KR" sz="1300" dirty="0">
                <a:latin typeface="Consolas" panose="020B0609020204030204" pitchFamily="49" charset="0"/>
              </a:rPr>
              <a:t>(i);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lst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Runnable task = () -&gt;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   ListIterator&lt;Integer&gt; itr =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lst.listIterator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   while(itr.hasNext())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solidFill>
                  <a:srgbClr val="0070C0"/>
                </a:solidFill>
                <a:latin typeface="Consolas" panose="020B0609020204030204" pitchFamily="49" charset="0"/>
              </a:rPr>
              <a:t>itr.set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(itr.next() + 1);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      };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ExecutorService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exr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Executors.newFixedThreadPool</a:t>
            </a:r>
            <a:r>
              <a:rPr lang="en-US" altLang="ko-KR" sz="13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300" dirty="0">
                <a:latin typeface="Consolas" panose="020B0609020204030204" pitchFamily="49" charset="0"/>
              </a:rPr>
              <a:t>(task);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300" dirty="0">
                <a:latin typeface="Consolas" panose="020B0609020204030204" pitchFamily="49" charset="0"/>
              </a:rPr>
              <a:t>(task);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exr.submit</a:t>
            </a:r>
            <a:r>
              <a:rPr lang="en-US" altLang="ko-KR" sz="1300" dirty="0">
                <a:latin typeface="Consolas" panose="020B0609020204030204" pitchFamily="49" charset="0"/>
              </a:rPr>
              <a:t>(task);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exr.shutdown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exr.awaitTermination</a:t>
            </a:r>
            <a:r>
              <a:rPr lang="en-US" altLang="ko-KR" sz="1300" dirty="0">
                <a:latin typeface="Consolas" panose="020B0609020204030204" pitchFamily="49" charset="0"/>
              </a:rPr>
              <a:t>(100, </a:t>
            </a:r>
            <a:r>
              <a:rPr lang="en-US" altLang="ko-KR" sz="1300" dirty="0" err="1">
                <a:latin typeface="Consolas" panose="020B0609020204030204" pitchFamily="49" charset="0"/>
              </a:rPr>
              <a:t>TimeUnit.SECONDS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lst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3DB7DD-4D9D-446D-8CF8-3F264AE9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4420843"/>
            <a:ext cx="4514850" cy="1276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2D03A8-46BD-4F86-97A7-3C34229364F3}"/>
              </a:ext>
            </a:extLst>
          </p:cNvPr>
          <p:cNvSpPr/>
          <p:nvPr/>
        </p:nvSpPr>
        <p:spPr>
          <a:xfrm>
            <a:off x="345391" y="1608601"/>
            <a:ext cx="5021739" cy="1694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Runnable task = () -&gt;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synchronized(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ListIterator&lt;Integer&gt; itr = </a:t>
            </a:r>
            <a:r>
              <a:rPr lang="en-US" altLang="ko-KR" sz="1300" dirty="0" err="1">
                <a:latin typeface="Consolas" panose="020B0609020204030204" pitchFamily="49" charset="0"/>
              </a:rPr>
              <a:t>lst.listIterator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while(itr.hasNext())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itr.set</a:t>
            </a:r>
            <a:r>
              <a:rPr lang="en-US" altLang="ko-KR" sz="1300" dirty="0">
                <a:latin typeface="Consolas" panose="020B0609020204030204" pitchFamily="49" charset="0"/>
              </a:rPr>
              <a:t>(itr.next() + 1);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};</a:t>
            </a:r>
            <a:endParaRPr lang="ko-KR" altLang="en-US" sz="13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3BF7DE-8C21-4F70-B071-FD06A924C0E7}"/>
              </a:ext>
            </a:extLst>
          </p:cNvPr>
          <p:cNvSpPr/>
          <p:nvPr/>
        </p:nvSpPr>
        <p:spPr>
          <a:xfrm>
            <a:off x="345391" y="1431235"/>
            <a:ext cx="4981983" cy="1997755"/>
          </a:xfrm>
          <a:prstGeom prst="roundRect">
            <a:avLst>
              <a:gd name="adj" fmla="val 4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3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34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쓰레드의 이해와 쓰레드의 생성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700B3-9086-41B9-8F57-CA2057A903DA}"/>
              </a:ext>
            </a:extLst>
          </p:cNvPr>
          <p:cNvSpPr/>
          <p:nvPr/>
        </p:nvSpPr>
        <p:spPr>
          <a:xfrm>
            <a:off x="1193531" y="1468136"/>
            <a:ext cx="9355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쓰레드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프로그램 내에서 실행의 흐름을 이루는 최소의 단위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main </a:t>
            </a:r>
            <a:r>
              <a:rPr lang="ko-KR" altLang="en-US" sz="1500" dirty="0">
                <a:latin typeface="Consolas" panose="020B0609020204030204" pitchFamily="49" charset="0"/>
              </a:rPr>
              <a:t>메소드의 실행도 하나의 쓰레드에 의해 진행이 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68B81F-22E4-4DB9-BF1C-AC9FF634A1DC}"/>
              </a:ext>
            </a:extLst>
          </p:cNvPr>
          <p:cNvSpPr/>
          <p:nvPr/>
        </p:nvSpPr>
        <p:spPr>
          <a:xfrm>
            <a:off x="1338469" y="3429000"/>
            <a:ext cx="711641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CurrentThreadName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Thread </a:t>
            </a:r>
            <a:r>
              <a:rPr lang="en-US" altLang="ko-KR" sz="1500" dirty="0" err="1">
                <a:latin typeface="Consolas" panose="020B0609020204030204" pitchFamily="49" charset="0"/>
              </a:rPr>
              <a:t>ct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500" dirty="0" err="1">
                <a:latin typeface="Consolas" panose="020B0609020204030204" pitchFamily="49" charset="0"/>
              </a:rPr>
              <a:t>ct.getName</a:t>
            </a:r>
            <a:r>
              <a:rPr lang="en-US" altLang="ko-KR" sz="1500" dirty="0">
                <a:latin typeface="Consolas" panose="020B0609020204030204" pitchFamily="49" charset="0"/>
              </a:rPr>
              <a:t>();    // </a:t>
            </a:r>
            <a:r>
              <a:rPr lang="ko-KR" altLang="en-US" sz="1500" dirty="0">
                <a:latin typeface="Consolas" panose="020B0609020204030204" pitchFamily="49" charset="0"/>
              </a:rPr>
              <a:t>쓰레드의 이름을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System.out.println(name);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E81F0-36F0-4ABB-9E64-AE084649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05" y="3260863"/>
            <a:ext cx="3476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쓰레드를 생성하는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013627-429D-4526-8FAF-84013C6B0594}"/>
              </a:ext>
            </a:extLst>
          </p:cNvPr>
          <p:cNvSpPr/>
          <p:nvPr/>
        </p:nvSpPr>
        <p:spPr>
          <a:xfrm>
            <a:off x="1193530" y="1695633"/>
            <a:ext cx="8533565" cy="357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Runnable</a:t>
            </a:r>
            <a:r>
              <a:rPr lang="en-US" altLang="ko-KR" sz="1400" dirty="0">
                <a:latin typeface="Consolas" panose="020B0609020204030204" pitchFamily="49" charset="0"/>
              </a:rPr>
              <a:t> task = () -&gt; { // </a:t>
            </a:r>
            <a:r>
              <a:rPr lang="ko-KR" altLang="en-US" sz="1400" dirty="0">
                <a:latin typeface="Consolas" panose="020B0609020204030204" pitchFamily="49" charset="0"/>
              </a:rPr>
              <a:t>쓰레드가 실행하게 할 내용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n1 = 10;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n2 = 20;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System.out.println(name + ": " + (n1 + n2));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latin typeface="Consolas" panose="020B0609020204030204" pitchFamily="49" charset="0"/>
              </a:rPr>
              <a:t> t = new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Thread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task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>
                <a:latin typeface="Consolas" panose="020B0609020204030204" pitchFamily="49" charset="0"/>
              </a:rPr>
              <a:t>쓰레드 생성 및 실행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System.out.println("End " +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 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// Runnable</a:t>
            </a:r>
            <a:r>
              <a:rPr lang="ko-KR" altLang="en-US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>
                <a:latin typeface="Consolas" panose="020B0609020204030204" pitchFamily="49" charset="0"/>
              </a:rPr>
              <a:t>void run()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8561D2-7F1C-4FE8-B830-9E77190F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95" y="1681564"/>
            <a:ext cx="3457575" cy="1219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488D4A-3AFD-46DC-BF8B-176455DC2915}"/>
              </a:ext>
            </a:extLst>
          </p:cNvPr>
          <p:cNvSpPr/>
          <p:nvPr/>
        </p:nvSpPr>
        <p:spPr>
          <a:xfrm>
            <a:off x="7421217" y="3058950"/>
            <a:ext cx="3896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모든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쓰레드가 일을 마쳐야 프로그램 종료</a:t>
            </a:r>
            <a:endParaRPr lang="ko-KR" altLang="en-US" sz="1400" dirty="0">
              <a:solidFill>
                <a:srgbClr val="C4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A4F307-564A-46D0-9DF1-9BF2CB174B59}"/>
              </a:ext>
            </a:extLst>
          </p:cNvPr>
          <p:cNvSpPr/>
          <p:nvPr/>
        </p:nvSpPr>
        <p:spPr>
          <a:xfrm>
            <a:off x="7540895" y="4929661"/>
            <a:ext cx="377646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• 1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Runnable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을 구현한 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• 2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Thread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• 3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start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메소드 호출</a:t>
            </a:r>
          </a:p>
        </p:txBody>
      </p:sp>
    </p:spTree>
    <p:extLst>
      <p:ext uri="{BB962C8B-B14F-4D97-AF65-F5344CB8AC3E}">
        <p14:creationId xmlns:p14="http://schemas.microsoft.com/office/powerpoint/2010/main" val="270678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1" y="127580"/>
            <a:ext cx="4375868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둘 이상의 쓰레드를 생성한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>
            <a:cxnSpLocks/>
          </p:cNvCxnSpPr>
          <p:nvPr/>
        </p:nvCxnSpPr>
        <p:spPr>
          <a:xfrm flipV="1">
            <a:off x="1193531" y="1282916"/>
            <a:ext cx="3670017" cy="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DB6AD4D-7778-4CC4-AE39-57C0B52B37E5}"/>
                  </a:ext>
                </a:extLst>
              </p14:cNvPr>
              <p14:cNvContentPartPr/>
              <p14:nvPr/>
            </p14:nvContentPartPr>
            <p14:xfrm>
              <a:off x="6920640" y="1321560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DB6AD4D-7778-4CC4-AE39-57C0B52B3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280" y="131220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F752A955-A8EF-48A1-9B02-1BC8BC1B2DDE}"/>
              </a:ext>
            </a:extLst>
          </p:cNvPr>
          <p:cNvSpPr/>
          <p:nvPr/>
        </p:nvSpPr>
        <p:spPr>
          <a:xfrm>
            <a:off x="5769993" y="371951"/>
            <a:ext cx="5324726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Runnable task1 = () -&gt; { // 20 </a:t>
            </a:r>
            <a:r>
              <a:rPr lang="ko-KR" altLang="en-US" sz="1300" dirty="0">
                <a:latin typeface="Consolas" panose="020B0609020204030204" pitchFamily="49" charset="0"/>
              </a:rPr>
              <a:t>미만 짝수 출력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try {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for(int i = 0; i &lt; 20; i++)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if(i % 2 == 0)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      System.out.print(i + " 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300" dirty="0">
                <a:latin typeface="Consolas" panose="020B0609020204030204" pitchFamily="49" charset="0"/>
              </a:rPr>
              <a:t>(100); // 0.1</a:t>
            </a:r>
            <a:r>
              <a:rPr lang="ko-KR" altLang="en-US" sz="1300" dirty="0">
                <a:latin typeface="Consolas" panose="020B0609020204030204" pitchFamily="49" charset="0"/>
              </a:rPr>
              <a:t>초간 잠을 잔다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}catch(</a:t>
            </a:r>
            <a:r>
              <a:rPr lang="en-US" altLang="ko-KR" sz="13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300" dirty="0">
                <a:latin typeface="Consolas" panose="020B0609020204030204" pitchFamily="49" charset="0"/>
              </a:rPr>
              <a:t>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Runnable task2 = () -&gt; { // 20 </a:t>
            </a:r>
            <a:r>
              <a:rPr lang="ko-KR" altLang="en-US" sz="1300" dirty="0">
                <a:latin typeface="Consolas" panose="020B0609020204030204" pitchFamily="49" charset="0"/>
              </a:rPr>
              <a:t>미만 홀수 출력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try {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for(int i = 0; i &lt; 20; i++)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if(i % 2 == 1)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      System.out.print(i + " 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300" dirty="0">
                <a:latin typeface="Consolas" panose="020B0609020204030204" pitchFamily="49" charset="0"/>
              </a:rPr>
              <a:t>(100); // 0.1</a:t>
            </a:r>
            <a:r>
              <a:rPr lang="ko-KR" altLang="en-US" sz="1300" dirty="0">
                <a:latin typeface="Consolas" panose="020B0609020204030204" pitchFamily="49" charset="0"/>
              </a:rPr>
              <a:t>초간 잠을 잔다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}catch(</a:t>
            </a:r>
            <a:r>
              <a:rPr lang="en-US" altLang="ko-KR" sz="13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300" dirty="0">
                <a:latin typeface="Consolas" panose="020B0609020204030204" pitchFamily="49" charset="0"/>
              </a:rPr>
              <a:t>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Thread t1 = new Thread(task1);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Thread t2 = new Thread(task2);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t1.start();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t2.start();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19C830-54B0-4323-9826-04E4281E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1" y="5079784"/>
            <a:ext cx="4305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쓰레드를 생성하는 두 번째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61E35B-7455-43BA-AFB2-B5DE9DF2996F}"/>
              </a:ext>
            </a:extLst>
          </p:cNvPr>
          <p:cNvSpPr/>
          <p:nvPr/>
        </p:nvSpPr>
        <p:spPr>
          <a:xfrm>
            <a:off x="1193531" y="1443841"/>
            <a:ext cx="8149252" cy="446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Task extends Thread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run() { // Thread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run </a:t>
            </a:r>
            <a:r>
              <a:rPr lang="ko-KR" altLang="en-US" sz="1400" dirty="0">
                <a:latin typeface="Consolas" panose="020B0609020204030204" pitchFamily="49" charset="0"/>
              </a:rPr>
              <a:t>메소드 오버라이딩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n1 = 10;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n2 = 20;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String name =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().getName();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System.out.println(name + ": " + (n1 + n2));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MakeThreadDemo2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Task t1 = new Task();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Task t2 = new Task();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t1.start();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t2.start();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System.out.println("End " + </a:t>
            </a:r>
            <a:r>
              <a:rPr lang="en-US" altLang="ko-KR" sz="1400" dirty="0" err="1">
                <a:latin typeface="Consolas" panose="020B0609020204030204" pitchFamily="49" charset="0"/>
              </a:rPr>
              <a:t>Thread.currentThread</a:t>
            </a:r>
            <a:r>
              <a:rPr lang="en-US" altLang="ko-KR" sz="1400" dirty="0">
                <a:latin typeface="Consolas" panose="020B0609020204030204" pitchFamily="49" charset="0"/>
              </a:rPr>
              <a:t>().getName());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449A80-2343-4C61-9AD8-0A6DAEAE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919" y="1443841"/>
            <a:ext cx="3638550" cy="1371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84D8F4-3D9F-4C8B-9057-39A417F14D45}"/>
              </a:ext>
            </a:extLst>
          </p:cNvPr>
          <p:cNvSpPr/>
          <p:nvPr/>
        </p:nvSpPr>
        <p:spPr>
          <a:xfrm>
            <a:off x="6424654" y="3264436"/>
            <a:ext cx="5502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• 1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Thread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를 상속하는 클래스의 정의와 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• 2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단계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start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메소드 호출</a:t>
            </a:r>
          </a:p>
        </p:txBody>
      </p:sp>
    </p:spTree>
    <p:extLst>
      <p:ext uri="{BB962C8B-B14F-4D97-AF65-F5344CB8AC3E}">
        <p14:creationId xmlns:p14="http://schemas.microsoft.com/office/powerpoint/2010/main" val="356578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34-2. </a:t>
            </a:r>
            <a:r>
              <a:rPr lang="ko-KR" altLang="en-US" sz="4200" dirty="0">
                <a:solidFill>
                  <a:schemeClr val="tx2"/>
                </a:solidFill>
              </a:rPr>
              <a:t>쓰레드의 동기화 </a:t>
            </a:r>
          </a:p>
        </p:txBody>
      </p:sp>
    </p:spTree>
    <p:extLst>
      <p:ext uri="{BB962C8B-B14F-4D97-AF65-F5344CB8AC3E}">
        <p14:creationId xmlns:p14="http://schemas.microsoft.com/office/powerpoint/2010/main" val="212672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쓰레드의 메모리 접근 방식과 그에 따른 문제점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397C8-4B9D-4F56-A65F-ACF083F5CB98}"/>
              </a:ext>
            </a:extLst>
          </p:cNvPr>
          <p:cNvSpPr/>
          <p:nvPr/>
        </p:nvSpPr>
        <p:spPr>
          <a:xfrm>
            <a:off x="1193531" y="1541288"/>
            <a:ext cx="459766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class Counter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int count = 0;  // </a:t>
            </a:r>
            <a:r>
              <a:rPr lang="ko-KR" altLang="en-US" sz="1300" dirty="0">
                <a:latin typeface="Consolas" panose="020B0609020204030204" pitchFamily="49" charset="0"/>
              </a:rPr>
              <a:t>공유되는 변수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void increment()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count++;  // </a:t>
            </a:r>
            <a:r>
              <a:rPr lang="ko-KR" altLang="en-US" sz="1300" dirty="0">
                <a:latin typeface="Consolas" panose="020B0609020204030204" pitchFamily="49" charset="0"/>
              </a:rPr>
              <a:t>첫 번째 쓰레드에 의해 실행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void decrement()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count--;  // </a:t>
            </a:r>
            <a:r>
              <a:rPr lang="ko-KR" altLang="en-US" sz="1300" dirty="0">
                <a:latin typeface="Consolas" panose="020B0609020204030204" pitchFamily="49" charset="0"/>
              </a:rPr>
              <a:t>또 다른 쓰레드에 의해 실행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int </a:t>
            </a:r>
            <a:r>
              <a:rPr lang="en-US" altLang="ko-KR" sz="1300" dirty="0" err="1">
                <a:latin typeface="Consolas" panose="020B0609020204030204" pitchFamily="49" charset="0"/>
              </a:rPr>
              <a:t>getCount</a:t>
            </a:r>
            <a:r>
              <a:rPr lang="en-US" altLang="ko-KR" sz="1300" dirty="0">
                <a:latin typeface="Consolas" panose="020B0609020204030204" pitchFamily="49" charset="0"/>
              </a:rPr>
              <a:t>() { return count;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6343BF-881E-44B5-9958-EC364E69704E}"/>
              </a:ext>
            </a:extLst>
          </p:cNvPr>
          <p:cNvSpPr/>
          <p:nvPr/>
        </p:nvSpPr>
        <p:spPr>
          <a:xfrm>
            <a:off x="5380383" y="1541288"/>
            <a:ext cx="681161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MutualAccess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static Counter cnt = new Counter();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public static void main(String[] args) throws </a:t>
            </a:r>
            <a:r>
              <a:rPr lang="en-US" altLang="ko-KR" sz="1300" dirty="0" err="1">
                <a:latin typeface="Consolas" panose="020B0609020204030204" pitchFamily="49" charset="0"/>
              </a:rPr>
              <a:t>InterruptedException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Runnable task1 = () -&gt; {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for(int i = 0; i &lt; 1000; i++)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cnt.increment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값을 </a:t>
            </a:r>
            <a:r>
              <a:rPr lang="en-US" altLang="ko-KR" sz="1300" dirty="0">
                <a:latin typeface="Consolas" panose="020B0609020204030204" pitchFamily="49" charset="0"/>
              </a:rPr>
              <a:t>1 </a:t>
            </a:r>
            <a:r>
              <a:rPr lang="ko-KR" altLang="en-US" sz="1300" dirty="0">
                <a:latin typeface="Consolas" panose="020B0609020204030204" pitchFamily="49" charset="0"/>
              </a:rPr>
              <a:t>증가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Runnable task2 = () -&gt; {</a:t>
            </a:r>
          </a:p>
          <a:p>
            <a:r>
              <a:rPr lang="nn-NO" altLang="ko-KR" sz="1300" dirty="0">
                <a:latin typeface="Consolas" panose="020B0609020204030204" pitchFamily="49" charset="0"/>
              </a:rPr>
              <a:t>         for(int i = 0; i &lt; 1000; i++)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cnt.decrement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값을 </a:t>
            </a:r>
            <a:r>
              <a:rPr lang="en-US" altLang="ko-KR" sz="1300" dirty="0">
                <a:latin typeface="Consolas" panose="020B0609020204030204" pitchFamily="49" charset="0"/>
              </a:rPr>
              <a:t>1 </a:t>
            </a:r>
            <a:r>
              <a:rPr lang="ko-KR" altLang="en-US" sz="1300" dirty="0">
                <a:latin typeface="Consolas" panose="020B0609020204030204" pitchFamily="49" charset="0"/>
              </a:rPr>
              <a:t>감소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};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Thread t1 = new Thread(task1);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Thread t2 = new Thread(task2);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t1.start();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t2.start();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t1.join();   // t1</a:t>
            </a:r>
            <a:r>
              <a:rPr lang="ko-KR" altLang="en-US" sz="1300" dirty="0">
                <a:latin typeface="Consolas" panose="020B0609020204030204" pitchFamily="49" charset="0"/>
              </a:rPr>
              <a:t>이 참조하는 쓰레드의 종료를 기다림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t2.join();   // t2</a:t>
            </a:r>
            <a:r>
              <a:rPr lang="ko-KR" altLang="en-US" sz="1300" dirty="0">
                <a:latin typeface="Consolas" panose="020B0609020204030204" pitchFamily="49" charset="0"/>
              </a:rPr>
              <a:t>가 참조하는 쓰레드의 종료를 기다림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300" dirty="0" err="1">
                <a:latin typeface="Consolas" panose="020B0609020204030204" pitchFamily="49" charset="0"/>
              </a:rPr>
              <a:t>cnt.getCount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C043C-A73C-456D-9684-43BD1315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4196337"/>
            <a:ext cx="33528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동일한 메모리 공간에 접근하는 것이 왜 문제가 되는가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DD5C054-3C46-4342-9FE1-5B548841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81" y="2026132"/>
            <a:ext cx="2876550" cy="2143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D16F35-81D1-43F8-B960-5CF6BFDF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24" y="2180231"/>
            <a:ext cx="2756449" cy="205010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4F7E997-994E-4F10-8088-EA3FE9FEEB04}"/>
              </a:ext>
            </a:extLst>
          </p:cNvPr>
          <p:cNvSpPr/>
          <p:nvPr/>
        </p:nvSpPr>
        <p:spPr>
          <a:xfrm>
            <a:off x="5631053" y="2873207"/>
            <a:ext cx="516834" cy="397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17AADC-081B-48AC-BBCE-B0313B1E6824}"/>
              </a:ext>
            </a:extLst>
          </p:cNvPr>
          <p:cNvSpPr/>
          <p:nvPr/>
        </p:nvSpPr>
        <p:spPr>
          <a:xfrm>
            <a:off x="4804703" y="3311331"/>
            <a:ext cx="2192821" cy="37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값을 증가시키는 방식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301338-4899-4190-9389-C04765811952}"/>
              </a:ext>
            </a:extLst>
          </p:cNvPr>
          <p:cNvSpPr/>
          <p:nvPr/>
        </p:nvSpPr>
        <p:spPr>
          <a:xfrm>
            <a:off x="5869592" y="4455978"/>
            <a:ext cx="58224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thread 1, thread 2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동시에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의 값을 증가시키면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? 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1484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12599</TotalTime>
  <Words>1809</Words>
  <Application>Microsoft Office PowerPoint</Application>
  <PresentationFormat>와이드스크린</PresentationFormat>
  <Paragraphs>289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Calibri</vt:lpstr>
      <vt:lpstr>Calibri Light</vt:lpstr>
      <vt:lpstr>Consolas</vt:lpstr>
      <vt:lpstr>추억</vt:lpstr>
      <vt:lpstr> 열혈 Java 프로그래밍</vt:lpstr>
      <vt:lpstr>34-1. 쓰레드의 이해와     쓰레드의 생성</vt:lpstr>
      <vt:lpstr>PowerPoint 프레젠테이션</vt:lpstr>
      <vt:lpstr>PowerPoint 프레젠테이션</vt:lpstr>
      <vt:lpstr>PowerPoint 프레젠테이션</vt:lpstr>
      <vt:lpstr>PowerPoint 프레젠테이션</vt:lpstr>
      <vt:lpstr>34-2. 쓰레드의 동기화 </vt:lpstr>
      <vt:lpstr>PowerPoint 프레젠테이션</vt:lpstr>
      <vt:lpstr>PowerPoint 프레젠테이션</vt:lpstr>
      <vt:lpstr>PowerPoint 프레젠테이션</vt:lpstr>
      <vt:lpstr>PowerPoint 프레젠테이션</vt:lpstr>
      <vt:lpstr>34-3. 쓰레드를 생성하는     더 좋은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3657</cp:revision>
  <dcterms:created xsi:type="dcterms:W3CDTF">2017-07-09T08:11:09Z</dcterms:created>
  <dcterms:modified xsi:type="dcterms:W3CDTF">2017-12-11T05:56:02Z</dcterms:modified>
</cp:coreProperties>
</file>