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9" r:id="rId3"/>
    <p:sldId id="257" r:id="rId4"/>
    <p:sldId id="258" r:id="rId5"/>
    <p:sldId id="259" r:id="rId6"/>
    <p:sldId id="260" r:id="rId7"/>
    <p:sldId id="266" r:id="rId8"/>
    <p:sldId id="268" r:id="rId9"/>
  </p:sldIdLst>
  <p:sldSz cx="9144000" cy="5143500" type="screen16x9"/>
  <p:notesSz cx="6858000" cy="9144000"/>
  <p:embeddedFontLst>
    <p:embeddedFont>
      <p:font typeface="Maven Pro" panose="020B0604020202020204" charset="0"/>
      <p:regular r:id="rId11"/>
      <p:bold r:id="rId12"/>
    </p:embeddedFont>
    <p:embeddedFont>
      <p:font typeface="Nunito" panose="020B060402020202020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fe99f16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fe99f16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35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78579059a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78579059a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fe99f16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fe99f16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fe99f162b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fe99f162b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fe99f162b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fe99f162b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fe99f162b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fe99f162b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fe99f162b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fe99f162b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50893" y="1331425"/>
            <a:ext cx="5368371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dirty="0"/>
              <a:t>Metodologías de Evaluación de Proyectos Informáticos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2444250" y="3486713"/>
            <a:ext cx="4255500" cy="13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2000" b="1" dirty="0"/>
              <a:t>JOHEL HERACLIO BATISTA CÁRDENAS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2000" b="1" dirty="0"/>
              <a:t>CÉDULA: 8-914-587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130746" y="377131"/>
            <a:ext cx="7582948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3500" dirty="0">
                <a:latin typeface="Roboto"/>
                <a:ea typeface="Roboto"/>
                <a:cs typeface="Roboto"/>
                <a:sym typeface="Roboto"/>
              </a:rPr>
              <a:t>¿Qué es un Proyecto Informático?</a:t>
            </a:r>
            <a:endParaRPr sz="3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63297E9-B20F-436D-92BF-25A3040A6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24835" y="1243261"/>
            <a:ext cx="5318312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lnSpc>
                <a:spcPct val="100000"/>
              </a:lnSpc>
              <a:buClrTx/>
              <a:buSzTx/>
              <a:buNone/>
            </a:pPr>
            <a:r>
              <a:rPr lang="es-ES" sz="23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 una intervención concreta de la que se espera tener resultados que contribuyan al logro de los efectos específicos que un programa define. </a:t>
            </a:r>
          </a:p>
          <a:p>
            <a:pPr marL="0" lvl="0" indent="0" algn="just">
              <a:lnSpc>
                <a:spcPct val="100000"/>
              </a:lnSpc>
              <a:buClrTx/>
              <a:buSzTx/>
              <a:buNone/>
            </a:pPr>
            <a:endParaRPr lang="es-ES" sz="23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just">
              <a:lnSpc>
                <a:spcPct val="100000"/>
              </a:lnSpc>
              <a:buClrTx/>
              <a:buSzTx/>
              <a:buNone/>
            </a:pPr>
            <a:r>
              <a:rPr lang="es-ES" sz="23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Como tal, expresa el nivel operativo del proceso de planificación, por lo que sus metodologías y técnicas serán de uso habitual para los profesionales de la Intervención social. </a:t>
            </a:r>
            <a:endParaRPr lang="es-PA" altLang="es-PA" sz="23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D71503-6CAD-45EB-ADC3-F3420B808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5" y="1656778"/>
            <a:ext cx="3467100" cy="230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5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180448" y="486475"/>
            <a:ext cx="7840200" cy="784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4000" dirty="0">
                <a:latin typeface="Roboto"/>
                <a:ea typeface="Roboto"/>
                <a:cs typeface="Roboto"/>
                <a:sym typeface="Roboto"/>
              </a:rPr>
              <a:t>Tipos de Proyectos Informáticos</a:t>
            </a:r>
            <a:endParaRPr sz="4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94525" y="1371475"/>
            <a:ext cx="5586461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servicio</a:t>
            </a:r>
            <a:r>
              <a:rPr lang="es-E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Este tipo de objetivos son definidos por el cliente, normalmente para alcanzar a largo plazo (3 meses a dos años) y afectan a la organización operativa y gestión del área usuaria</a:t>
            </a:r>
          </a:p>
          <a:p>
            <a:pPr algn="just"/>
            <a:r>
              <a:rPr lang="es-E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producción</a:t>
            </a:r>
            <a:r>
              <a:rPr lang="es-E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Son definidos por la informática, se han de cumplir a corto plazo y afectan al desarrollo y explotación del proyecto. </a:t>
            </a:r>
          </a:p>
          <a:p>
            <a:pPr algn="just"/>
            <a:r>
              <a:rPr lang="es-E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Estratégicos</a:t>
            </a:r>
            <a:r>
              <a:rPr lang="es-E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Son definidos por el DG, su alcance es a largo plazo (de 3 a 5 años) y afectan a todas las áreas de la empresa. 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 descr="Imagen que contiene electrónica&#10;&#10;Descripción generada automáticamente">
            <a:extLst>
              <a:ext uri="{FF2B5EF4-FFF2-40B4-BE49-F238E27FC236}">
                <a16:creationId xmlns:a16="http://schemas.microsoft.com/office/drawing/2014/main" id="{2B9F1153-1DAC-4AA4-B9EB-AAC5CEEFF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890" y="1814548"/>
            <a:ext cx="3258758" cy="2172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52622" y="301650"/>
            <a:ext cx="7535884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4000" dirty="0">
                <a:latin typeface="Roboto"/>
                <a:ea typeface="Roboto"/>
                <a:cs typeface="Roboto"/>
                <a:sym typeface="Roboto"/>
              </a:rPr>
              <a:t>Metodología de Evaluación VAN</a:t>
            </a:r>
            <a:endParaRPr sz="4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4572000" y="1300950"/>
            <a:ext cx="4370825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1200"/>
              </a:spcBef>
              <a:buNone/>
            </a:pPr>
            <a:r>
              <a:rPr lang="es-E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Identifica los costos, ingresos e inversiones de un proyecto, relacionándolos mediante la construcción de un Flujo de Caja para cada período anual que dure el horizonte de evaluación el proyecto. </a:t>
            </a:r>
            <a:endParaRPr sz="2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63A8C2C-E08A-454E-AE08-F34FB1D9E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69" y="1545291"/>
            <a:ext cx="3953967" cy="28117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46250" y="3580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3000" dirty="0">
                <a:latin typeface="Roboto"/>
                <a:ea typeface="Roboto"/>
                <a:cs typeface="Roboto"/>
                <a:sym typeface="Roboto"/>
              </a:rPr>
              <a:t>Metodología de Evaluación EVA</a:t>
            </a:r>
            <a:endParaRPr sz="3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569700" y="1565754"/>
            <a:ext cx="3592165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Valor Económico Agregado, trata de medir el Valor que un proyecto agrega a la empresa o el valor que genera esta en un determinado período. </a:t>
            </a:r>
            <a:endParaRPr sz="2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F36B72C-4969-43E7-8570-5542EBFB6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677" y="1565754"/>
            <a:ext cx="4673687" cy="26297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401796" y="282966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3000" dirty="0">
                <a:latin typeface="Roboto"/>
                <a:ea typeface="Roboto"/>
                <a:cs typeface="Roboto"/>
                <a:sym typeface="Roboto"/>
              </a:rPr>
              <a:t>Metodología de Evaluación: Simulación de Montecarlo</a:t>
            </a:r>
            <a:endParaRPr sz="3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17"/>
          <p:cNvSpPr txBox="1">
            <a:spLocks noGrp="1"/>
          </p:cNvSpPr>
          <p:nvPr>
            <p:ph type="body" idx="1"/>
          </p:nvPr>
        </p:nvSpPr>
        <p:spPr>
          <a:xfrm>
            <a:off x="3866029" y="1282266"/>
            <a:ext cx="5009030" cy="2037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2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Técnica de simulación de situaciones inciertas que permite definir valores esperados y variabilidad para variables no controlables, mediante la selección aleatoria de valores, donde la probabilidad de elegir entre todos los resultados posibles está en estricta relación con sus distribuciones de probabilidades.</a:t>
            </a:r>
            <a:endParaRPr sz="2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3370EAD-25C6-47A2-9A3F-C2C1B8E242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1" r="3384"/>
          <a:stretch/>
        </p:blipFill>
        <p:spPr>
          <a:xfrm>
            <a:off x="154641" y="1681615"/>
            <a:ext cx="3711388" cy="25007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>
            <a:spLocks noGrp="1"/>
          </p:cNvSpPr>
          <p:nvPr>
            <p:ph type="title"/>
          </p:nvPr>
        </p:nvSpPr>
        <p:spPr>
          <a:xfrm>
            <a:off x="1381624" y="471225"/>
            <a:ext cx="7305175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3000" dirty="0">
                <a:latin typeface="Roboto"/>
                <a:ea typeface="Roboto"/>
                <a:cs typeface="Roboto"/>
                <a:sym typeface="Roboto"/>
              </a:rPr>
              <a:t>Bonus: Metodología de Opciones Reales</a:t>
            </a:r>
            <a:endParaRPr sz="3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5E3AC4E-A6D4-4C1E-A1FE-03F136F03A7C}"/>
              </a:ext>
            </a:extLst>
          </p:cNvPr>
          <p:cNvSpPr/>
          <p:nvPr/>
        </p:nvSpPr>
        <p:spPr>
          <a:xfrm>
            <a:off x="316006" y="119316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br>
              <a:rPr lang="es-ES" dirty="0"/>
            </a:br>
            <a:r>
              <a:rPr lang="es-E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concepto de opciones reales aplica las técnicas desarrolladas en la teoría de opciones financieras para analizar activos no financieros o activos reales. </a:t>
            </a:r>
          </a:p>
          <a:p>
            <a:pPr algn="just"/>
            <a:endParaRPr lang="es-E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E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 igual que las opciones financieras, la principal característica de las opciones reales es que confieren el derecho, pero no la obligación, de tomar medidas en el futuro. </a:t>
            </a:r>
            <a:endParaRPr lang="es-PA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A862F9-611C-446A-BEA9-7DB6A715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211" y="1470524"/>
            <a:ext cx="3828158" cy="2872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B54886A-A9A1-40E8-809D-9659FB88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47" y="1572450"/>
            <a:ext cx="7302318" cy="999300"/>
          </a:xfrm>
        </p:spPr>
        <p:txBody>
          <a:bodyPr/>
          <a:lstStyle/>
          <a:p>
            <a:pPr algn="ctr"/>
            <a:r>
              <a:rPr lang="es" sz="4000" dirty="0">
                <a:latin typeface="Roboto"/>
                <a:ea typeface="Roboto"/>
                <a:cs typeface="Roboto"/>
                <a:sym typeface="Roboto"/>
              </a:rPr>
              <a:t>Comentarios Finales: </a:t>
            </a:r>
            <a:r>
              <a:rPr lang="es-PA" sz="4000" dirty="0">
                <a:latin typeface="Roboto"/>
                <a:ea typeface="Roboto"/>
                <a:cs typeface="Roboto"/>
                <a:sym typeface="Roboto"/>
              </a:rPr>
              <a:t>¿Hay una Mejor Técnica Para Evaluar un Proyecto Informático?</a:t>
            </a:r>
            <a:endParaRPr lang="es-PA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312</Words>
  <Application>Microsoft Office PowerPoint</Application>
  <PresentationFormat>Presentación en pantalla (16:9)</PresentationFormat>
  <Paragraphs>22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Maven Pro</vt:lpstr>
      <vt:lpstr>Roboto</vt:lpstr>
      <vt:lpstr>Arial</vt:lpstr>
      <vt:lpstr>Nunito</vt:lpstr>
      <vt:lpstr>Momentum</vt:lpstr>
      <vt:lpstr>Metodologías de Evaluación de Proyectos Informáticos</vt:lpstr>
      <vt:lpstr>¿Qué es un Proyecto Informático?</vt:lpstr>
      <vt:lpstr>Tipos de Proyectos Informáticos</vt:lpstr>
      <vt:lpstr>Metodología de Evaluación VAN</vt:lpstr>
      <vt:lpstr>Metodología de Evaluación EVA</vt:lpstr>
      <vt:lpstr>Metodología de Evaluación: Simulación de Montecarlo</vt:lpstr>
      <vt:lpstr>Bonus: Metodología de Opciones Reales</vt:lpstr>
      <vt:lpstr>Comentarios Finales: ¿Hay una Mejor Técnica Para Evaluar un Proyecto Informático?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MIRADA AL SISTEMA OPERATIVO LINUX</dc:title>
  <dc:creator>Johel Batista</dc:creator>
  <cp:lastModifiedBy>Johel Batista</cp:lastModifiedBy>
  <cp:revision>15</cp:revision>
  <dcterms:modified xsi:type="dcterms:W3CDTF">2019-10-19T07:29:25Z</dcterms:modified>
</cp:coreProperties>
</file>