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41"/>
  </p:notesMasterIdLst>
  <p:sldIdLst>
    <p:sldId id="256" r:id="rId2"/>
    <p:sldId id="301" r:id="rId3"/>
    <p:sldId id="257" r:id="rId4"/>
    <p:sldId id="259" r:id="rId5"/>
    <p:sldId id="302" r:id="rId6"/>
    <p:sldId id="303" r:id="rId7"/>
    <p:sldId id="304" r:id="rId8"/>
    <p:sldId id="305" r:id="rId9"/>
    <p:sldId id="306" r:id="rId10"/>
    <p:sldId id="307" r:id="rId11"/>
    <p:sldId id="308" r:id="rId12"/>
    <p:sldId id="309" r:id="rId13"/>
    <p:sldId id="310" r:id="rId14"/>
    <p:sldId id="277" r:id="rId15"/>
    <p:sldId id="278" r:id="rId16"/>
    <p:sldId id="282" r:id="rId17"/>
    <p:sldId id="284" r:id="rId18"/>
    <p:sldId id="287" r:id="rId19"/>
    <p:sldId id="320" r:id="rId20"/>
    <p:sldId id="321" r:id="rId21"/>
    <p:sldId id="331" r:id="rId22"/>
    <p:sldId id="332" r:id="rId23"/>
    <p:sldId id="333" r:id="rId24"/>
    <p:sldId id="334" r:id="rId25"/>
    <p:sldId id="335" r:id="rId26"/>
    <p:sldId id="336" r:id="rId27"/>
    <p:sldId id="290" r:id="rId28"/>
    <p:sldId id="291" r:id="rId29"/>
    <p:sldId id="292" r:id="rId30"/>
    <p:sldId id="293" r:id="rId31"/>
    <p:sldId id="294" r:id="rId32"/>
    <p:sldId id="295" r:id="rId33"/>
    <p:sldId id="297" r:id="rId34"/>
    <p:sldId id="298" r:id="rId35"/>
    <p:sldId id="299" r:id="rId36"/>
    <p:sldId id="338" r:id="rId37"/>
    <p:sldId id="317" r:id="rId38"/>
    <p:sldId id="318" r:id="rId39"/>
    <p:sldId id="319" r:id="rId4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41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FD3614-6793-432B-9562-9C217C59DEF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s-ES"/>
        </a:p>
      </dgm:t>
    </dgm:pt>
    <dgm:pt modelId="{CB48FC81-C0E9-46C0-9573-A93CDACF6434}">
      <dgm:prSet phldrT="[Texto]"/>
      <dgm:spPr/>
      <dgm:t>
        <a:bodyPr/>
        <a:lstStyle/>
        <a:p>
          <a:r>
            <a:rPr lang="es-ES" dirty="0" err="1">
              <a:solidFill>
                <a:schemeClr val="tx1"/>
              </a:solidFill>
            </a:rPr>
            <a:t>Elicitación</a:t>
          </a:r>
          <a:r>
            <a:rPr lang="es-ES" dirty="0">
              <a:solidFill>
                <a:schemeClr val="tx1"/>
              </a:solidFill>
            </a:rPr>
            <a:t> de Requerimientos</a:t>
          </a:r>
        </a:p>
      </dgm:t>
    </dgm:pt>
    <dgm:pt modelId="{46CA661B-9166-4D42-ADA0-E952C368B2FC}" type="parTrans" cxnId="{B1182E3F-04E1-463B-83E8-52DDA0A41C10}">
      <dgm:prSet/>
      <dgm:spPr/>
      <dgm:t>
        <a:bodyPr/>
        <a:lstStyle/>
        <a:p>
          <a:endParaRPr lang="es-ES"/>
        </a:p>
      </dgm:t>
    </dgm:pt>
    <dgm:pt modelId="{957C066B-5E0F-40E5-A2F9-8EC94291DE96}" type="sibTrans" cxnId="{B1182E3F-04E1-463B-83E8-52DDA0A41C10}">
      <dgm:prSet/>
      <dgm:spPr>
        <a:solidFill>
          <a:schemeClr val="tx1">
            <a:lumMod val="65000"/>
            <a:lumOff val="35000"/>
            <a:alpha val="90000"/>
          </a:schemeClr>
        </a:solidFill>
      </dgm:spPr>
      <dgm:t>
        <a:bodyPr/>
        <a:lstStyle/>
        <a:p>
          <a:endParaRPr lang="es-ES"/>
        </a:p>
      </dgm:t>
    </dgm:pt>
    <dgm:pt modelId="{4584F431-4290-4F26-AC92-00BE3B81163A}">
      <dgm:prSet phldrT="[Texto]"/>
      <dgm:spPr/>
      <dgm:t>
        <a:bodyPr/>
        <a:lstStyle/>
        <a:p>
          <a:r>
            <a:rPr lang="es-ES" dirty="0">
              <a:solidFill>
                <a:schemeClr val="tx1"/>
              </a:solidFill>
            </a:rPr>
            <a:t>Análisis de Requerimientos</a:t>
          </a:r>
        </a:p>
      </dgm:t>
    </dgm:pt>
    <dgm:pt modelId="{64A0FAA6-A3D6-4C5E-AEDD-4A7CC36914EF}" type="parTrans" cxnId="{611CD3F0-8339-4819-9808-A877B16D57DB}">
      <dgm:prSet/>
      <dgm:spPr/>
      <dgm:t>
        <a:bodyPr/>
        <a:lstStyle/>
        <a:p>
          <a:endParaRPr lang="es-ES"/>
        </a:p>
      </dgm:t>
    </dgm:pt>
    <dgm:pt modelId="{C37CFF6F-E1D4-4D3F-815A-801530CAB95E}" type="sibTrans" cxnId="{611CD3F0-8339-4819-9808-A877B16D57DB}">
      <dgm:prSet/>
      <dgm:spPr>
        <a:solidFill>
          <a:schemeClr val="tx1">
            <a:lumMod val="65000"/>
            <a:lumOff val="35000"/>
          </a:schemeClr>
        </a:solidFill>
      </dgm:spPr>
      <dgm:t>
        <a:bodyPr/>
        <a:lstStyle/>
        <a:p>
          <a:endParaRPr lang="es-ES"/>
        </a:p>
      </dgm:t>
    </dgm:pt>
    <dgm:pt modelId="{4CD2B7C4-FB3F-48AA-8E47-1FC32B83F9E8}">
      <dgm:prSet phldrT="[Texto]"/>
      <dgm:spPr/>
      <dgm:t>
        <a:bodyPr/>
        <a:lstStyle/>
        <a:p>
          <a:r>
            <a:rPr lang="es-ES" dirty="0">
              <a:solidFill>
                <a:schemeClr val="tx1"/>
              </a:solidFill>
            </a:rPr>
            <a:t>Documentación de Requerimientos</a:t>
          </a:r>
        </a:p>
      </dgm:t>
    </dgm:pt>
    <dgm:pt modelId="{C79A7497-032F-446E-9A43-CA7BDB8D4E93}" type="parTrans" cxnId="{BB7E893A-DC5C-446C-A4BB-6EB5C0F8C5DB}">
      <dgm:prSet/>
      <dgm:spPr/>
      <dgm:t>
        <a:bodyPr/>
        <a:lstStyle/>
        <a:p>
          <a:endParaRPr lang="es-ES"/>
        </a:p>
      </dgm:t>
    </dgm:pt>
    <dgm:pt modelId="{B6D19D43-91EF-4631-8B7A-C31B6B24FF8D}" type="sibTrans" cxnId="{BB7E893A-DC5C-446C-A4BB-6EB5C0F8C5DB}">
      <dgm:prSet/>
      <dgm:spPr>
        <a:solidFill>
          <a:schemeClr val="tx1">
            <a:lumMod val="75000"/>
            <a:lumOff val="25000"/>
            <a:alpha val="90000"/>
          </a:schemeClr>
        </a:solidFill>
      </dgm:spPr>
      <dgm:t>
        <a:bodyPr/>
        <a:lstStyle/>
        <a:p>
          <a:endParaRPr lang="es-ES"/>
        </a:p>
      </dgm:t>
    </dgm:pt>
    <dgm:pt modelId="{CD775E37-C6AD-47F4-BE7B-5B1BDCFFC615}">
      <dgm:prSet phldrT="[Texto]"/>
      <dgm:spPr/>
      <dgm:t>
        <a:bodyPr/>
        <a:lstStyle/>
        <a:p>
          <a:r>
            <a:rPr lang="es-ES" dirty="0">
              <a:solidFill>
                <a:schemeClr val="tx1"/>
              </a:solidFill>
            </a:rPr>
            <a:t>Revisión de Requerimientos</a:t>
          </a:r>
        </a:p>
      </dgm:t>
    </dgm:pt>
    <dgm:pt modelId="{73BDE69F-65E2-41A1-987E-C324F7C888D7}" type="parTrans" cxnId="{3E61A6EB-25E9-40E1-B8E7-88FEDC3AEFBB}">
      <dgm:prSet/>
      <dgm:spPr/>
      <dgm:t>
        <a:bodyPr/>
        <a:lstStyle/>
        <a:p>
          <a:endParaRPr lang="es-ES"/>
        </a:p>
      </dgm:t>
    </dgm:pt>
    <dgm:pt modelId="{AFC25D09-D194-4A61-ABA9-1755E465FC85}" type="sibTrans" cxnId="{3E61A6EB-25E9-40E1-B8E7-88FEDC3AEFBB}">
      <dgm:prSet/>
      <dgm:spPr/>
      <dgm:t>
        <a:bodyPr/>
        <a:lstStyle/>
        <a:p>
          <a:endParaRPr lang="es-ES"/>
        </a:p>
      </dgm:t>
    </dgm:pt>
    <dgm:pt modelId="{FF86C6D7-AD3F-4001-8235-03E6B2221320}" type="pres">
      <dgm:prSet presAssocID="{9DFD3614-6793-432B-9562-9C217C59DEF4}" presName="outerComposite" presStyleCnt="0">
        <dgm:presLayoutVars>
          <dgm:chMax val="5"/>
          <dgm:dir/>
          <dgm:resizeHandles val="exact"/>
        </dgm:presLayoutVars>
      </dgm:prSet>
      <dgm:spPr/>
    </dgm:pt>
    <dgm:pt modelId="{CDA7D742-E4EA-4A98-8ACC-1B22E778EC8C}" type="pres">
      <dgm:prSet presAssocID="{9DFD3614-6793-432B-9562-9C217C59DEF4}" presName="dummyMaxCanvas" presStyleCnt="0">
        <dgm:presLayoutVars/>
      </dgm:prSet>
      <dgm:spPr/>
    </dgm:pt>
    <dgm:pt modelId="{2A38B726-74DF-4F6C-9CAF-8D0E2B8701B3}" type="pres">
      <dgm:prSet presAssocID="{9DFD3614-6793-432B-9562-9C217C59DEF4}" presName="FourNodes_1" presStyleLbl="node1" presStyleIdx="0" presStyleCnt="4">
        <dgm:presLayoutVars>
          <dgm:bulletEnabled val="1"/>
        </dgm:presLayoutVars>
      </dgm:prSet>
      <dgm:spPr/>
    </dgm:pt>
    <dgm:pt modelId="{7EC9F4DB-D398-4275-ACB9-E737AAB70BC6}" type="pres">
      <dgm:prSet presAssocID="{9DFD3614-6793-432B-9562-9C217C59DEF4}" presName="FourNodes_2" presStyleLbl="node1" presStyleIdx="1" presStyleCnt="4">
        <dgm:presLayoutVars>
          <dgm:bulletEnabled val="1"/>
        </dgm:presLayoutVars>
      </dgm:prSet>
      <dgm:spPr/>
    </dgm:pt>
    <dgm:pt modelId="{073AED2A-45F2-425F-A3C0-7406A86D1CF3}" type="pres">
      <dgm:prSet presAssocID="{9DFD3614-6793-432B-9562-9C217C59DEF4}" presName="FourNodes_3" presStyleLbl="node1" presStyleIdx="2" presStyleCnt="4">
        <dgm:presLayoutVars>
          <dgm:bulletEnabled val="1"/>
        </dgm:presLayoutVars>
      </dgm:prSet>
      <dgm:spPr/>
    </dgm:pt>
    <dgm:pt modelId="{72BFE8D9-13A0-488F-96CF-ED9804C24E1A}" type="pres">
      <dgm:prSet presAssocID="{9DFD3614-6793-432B-9562-9C217C59DEF4}" presName="FourNodes_4" presStyleLbl="node1" presStyleIdx="3" presStyleCnt="4">
        <dgm:presLayoutVars>
          <dgm:bulletEnabled val="1"/>
        </dgm:presLayoutVars>
      </dgm:prSet>
      <dgm:spPr/>
    </dgm:pt>
    <dgm:pt modelId="{6C1C2E2A-1B01-431C-8F8F-D99AFA1501D9}" type="pres">
      <dgm:prSet presAssocID="{9DFD3614-6793-432B-9562-9C217C59DEF4}" presName="FourConn_1-2" presStyleLbl="fgAccFollowNode1" presStyleIdx="0" presStyleCnt="3">
        <dgm:presLayoutVars>
          <dgm:bulletEnabled val="1"/>
        </dgm:presLayoutVars>
      </dgm:prSet>
      <dgm:spPr/>
    </dgm:pt>
    <dgm:pt modelId="{BF516B46-9D90-4C56-B014-0EAAA4985F51}" type="pres">
      <dgm:prSet presAssocID="{9DFD3614-6793-432B-9562-9C217C59DEF4}" presName="FourConn_2-3" presStyleLbl="fgAccFollowNode1" presStyleIdx="1" presStyleCnt="3">
        <dgm:presLayoutVars>
          <dgm:bulletEnabled val="1"/>
        </dgm:presLayoutVars>
      </dgm:prSet>
      <dgm:spPr/>
    </dgm:pt>
    <dgm:pt modelId="{17BE0742-8E2E-4B19-9F04-120FD968E9AD}" type="pres">
      <dgm:prSet presAssocID="{9DFD3614-6793-432B-9562-9C217C59DEF4}" presName="FourConn_3-4" presStyleLbl="fgAccFollowNode1" presStyleIdx="2" presStyleCnt="3">
        <dgm:presLayoutVars>
          <dgm:bulletEnabled val="1"/>
        </dgm:presLayoutVars>
      </dgm:prSet>
      <dgm:spPr/>
    </dgm:pt>
    <dgm:pt modelId="{882E2EBB-C0CA-440A-95B7-F866E03493FC}" type="pres">
      <dgm:prSet presAssocID="{9DFD3614-6793-432B-9562-9C217C59DEF4}" presName="FourNodes_1_text" presStyleLbl="node1" presStyleIdx="3" presStyleCnt="4">
        <dgm:presLayoutVars>
          <dgm:bulletEnabled val="1"/>
        </dgm:presLayoutVars>
      </dgm:prSet>
      <dgm:spPr/>
    </dgm:pt>
    <dgm:pt modelId="{B45F4BF6-7AB5-4CD6-B833-FCB96872BA66}" type="pres">
      <dgm:prSet presAssocID="{9DFD3614-6793-432B-9562-9C217C59DEF4}" presName="FourNodes_2_text" presStyleLbl="node1" presStyleIdx="3" presStyleCnt="4">
        <dgm:presLayoutVars>
          <dgm:bulletEnabled val="1"/>
        </dgm:presLayoutVars>
      </dgm:prSet>
      <dgm:spPr/>
    </dgm:pt>
    <dgm:pt modelId="{B36BE972-2DFC-4FC4-8DF9-C212579BEB32}" type="pres">
      <dgm:prSet presAssocID="{9DFD3614-6793-432B-9562-9C217C59DEF4}" presName="FourNodes_3_text" presStyleLbl="node1" presStyleIdx="3" presStyleCnt="4">
        <dgm:presLayoutVars>
          <dgm:bulletEnabled val="1"/>
        </dgm:presLayoutVars>
      </dgm:prSet>
      <dgm:spPr/>
    </dgm:pt>
    <dgm:pt modelId="{59F4F655-ACE9-40FF-B52D-3D89232BBE76}" type="pres">
      <dgm:prSet presAssocID="{9DFD3614-6793-432B-9562-9C217C59DEF4}" presName="FourNodes_4_text" presStyleLbl="node1" presStyleIdx="3" presStyleCnt="4">
        <dgm:presLayoutVars>
          <dgm:bulletEnabled val="1"/>
        </dgm:presLayoutVars>
      </dgm:prSet>
      <dgm:spPr/>
    </dgm:pt>
  </dgm:ptLst>
  <dgm:cxnLst>
    <dgm:cxn modelId="{BB7E893A-DC5C-446C-A4BB-6EB5C0F8C5DB}" srcId="{9DFD3614-6793-432B-9562-9C217C59DEF4}" destId="{4CD2B7C4-FB3F-48AA-8E47-1FC32B83F9E8}" srcOrd="2" destOrd="0" parTransId="{C79A7497-032F-446E-9A43-CA7BDB8D4E93}" sibTransId="{B6D19D43-91EF-4631-8B7A-C31B6B24FF8D}"/>
    <dgm:cxn modelId="{B1182E3F-04E1-463B-83E8-52DDA0A41C10}" srcId="{9DFD3614-6793-432B-9562-9C217C59DEF4}" destId="{CB48FC81-C0E9-46C0-9573-A93CDACF6434}" srcOrd="0" destOrd="0" parTransId="{46CA661B-9166-4D42-ADA0-E952C368B2FC}" sibTransId="{957C066B-5E0F-40E5-A2F9-8EC94291DE96}"/>
    <dgm:cxn modelId="{39D0F942-4B89-4616-A30F-3A87C372E90F}" type="presOf" srcId="{4CD2B7C4-FB3F-48AA-8E47-1FC32B83F9E8}" destId="{073AED2A-45F2-425F-A3C0-7406A86D1CF3}" srcOrd="0" destOrd="0" presId="urn:microsoft.com/office/officeart/2005/8/layout/vProcess5"/>
    <dgm:cxn modelId="{282DBB72-2734-4F4E-80DF-CC68E2F3C8AA}" type="presOf" srcId="{4584F431-4290-4F26-AC92-00BE3B81163A}" destId="{7EC9F4DB-D398-4275-ACB9-E737AAB70BC6}" srcOrd="0" destOrd="0" presId="urn:microsoft.com/office/officeart/2005/8/layout/vProcess5"/>
    <dgm:cxn modelId="{405CDB75-E577-4AA4-A74D-B031BE12EAAE}" type="presOf" srcId="{B6D19D43-91EF-4631-8B7A-C31B6B24FF8D}" destId="{17BE0742-8E2E-4B19-9F04-120FD968E9AD}" srcOrd="0" destOrd="0" presId="urn:microsoft.com/office/officeart/2005/8/layout/vProcess5"/>
    <dgm:cxn modelId="{E4653C5A-F054-40D8-8871-CBCA3F0EC778}" type="presOf" srcId="{CB48FC81-C0E9-46C0-9573-A93CDACF6434}" destId="{882E2EBB-C0CA-440A-95B7-F866E03493FC}" srcOrd="1" destOrd="0" presId="urn:microsoft.com/office/officeart/2005/8/layout/vProcess5"/>
    <dgm:cxn modelId="{58BF3D85-83C7-4790-9174-1ACB0F9CC45F}" type="presOf" srcId="{9DFD3614-6793-432B-9562-9C217C59DEF4}" destId="{FF86C6D7-AD3F-4001-8235-03E6B2221320}" srcOrd="0" destOrd="0" presId="urn:microsoft.com/office/officeart/2005/8/layout/vProcess5"/>
    <dgm:cxn modelId="{55ACCFAE-9AFA-4BE6-90DD-FA9653D357E5}" type="presOf" srcId="{957C066B-5E0F-40E5-A2F9-8EC94291DE96}" destId="{6C1C2E2A-1B01-431C-8F8F-D99AFA1501D9}" srcOrd="0" destOrd="0" presId="urn:microsoft.com/office/officeart/2005/8/layout/vProcess5"/>
    <dgm:cxn modelId="{66417BBB-98B4-4D04-8CAA-7ED5F3929412}" type="presOf" srcId="{CD775E37-C6AD-47F4-BE7B-5B1BDCFFC615}" destId="{72BFE8D9-13A0-488F-96CF-ED9804C24E1A}" srcOrd="0" destOrd="0" presId="urn:microsoft.com/office/officeart/2005/8/layout/vProcess5"/>
    <dgm:cxn modelId="{AED197C2-55C9-457A-8BAE-7D6EFF513374}" type="presOf" srcId="{4584F431-4290-4F26-AC92-00BE3B81163A}" destId="{B45F4BF6-7AB5-4CD6-B833-FCB96872BA66}" srcOrd="1" destOrd="0" presId="urn:microsoft.com/office/officeart/2005/8/layout/vProcess5"/>
    <dgm:cxn modelId="{1F966AD0-8F11-4823-BF81-1F3830940BDA}" type="presOf" srcId="{4CD2B7C4-FB3F-48AA-8E47-1FC32B83F9E8}" destId="{B36BE972-2DFC-4FC4-8DF9-C212579BEB32}" srcOrd="1" destOrd="0" presId="urn:microsoft.com/office/officeart/2005/8/layout/vProcess5"/>
    <dgm:cxn modelId="{CE22B9DC-B28A-46A6-A0CC-3CD20A2B7470}" type="presOf" srcId="{C37CFF6F-E1D4-4D3F-815A-801530CAB95E}" destId="{BF516B46-9D90-4C56-B014-0EAAA4985F51}" srcOrd="0" destOrd="0" presId="urn:microsoft.com/office/officeart/2005/8/layout/vProcess5"/>
    <dgm:cxn modelId="{3E61A6EB-25E9-40E1-B8E7-88FEDC3AEFBB}" srcId="{9DFD3614-6793-432B-9562-9C217C59DEF4}" destId="{CD775E37-C6AD-47F4-BE7B-5B1BDCFFC615}" srcOrd="3" destOrd="0" parTransId="{73BDE69F-65E2-41A1-987E-C324F7C888D7}" sibTransId="{AFC25D09-D194-4A61-ABA9-1755E465FC85}"/>
    <dgm:cxn modelId="{611CD3F0-8339-4819-9808-A877B16D57DB}" srcId="{9DFD3614-6793-432B-9562-9C217C59DEF4}" destId="{4584F431-4290-4F26-AC92-00BE3B81163A}" srcOrd="1" destOrd="0" parTransId="{64A0FAA6-A3D6-4C5E-AEDD-4A7CC36914EF}" sibTransId="{C37CFF6F-E1D4-4D3F-815A-801530CAB95E}"/>
    <dgm:cxn modelId="{17FC4EF3-7049-41BA-80CD-B7CD5E8CCDBF}" type="presOf" srcId="{CD775E37-C6AD-47F4-BE7B-5B1BDCFFC615}" destId="{59F4F655-ACE9-40FF-B52D-3D89232BBE76}" srcOrd="1" destOrd="0" presId="urn:microsoft.com/office/officeart/2005/8/layout/vProcess5"/>
    <dgm:cxn modelId="{4A194AFA-2EB8-41AC-A986-B1E50FF003FA}" type="presOf" srcId="{CB48FC81-C0E9-46C0-9573-A93CDACF6434}" destId="{2A38B726-74DF-4F6C-9CAF-8D0E2B8701B3}" srcOrd="0" destOrd="0" presId="urn:microsoft.com/office/officeart/2005/8/layout/vProcess5"/>
    <dgm:cxn modelId="{8A664413-56E6-4D7A-9B31-5EB531793172}" type="presParOf" srcId="{FF86C6D7-AD3F-4001-8235-03E6B2221320}" destId="{CDA7D742-E4EA-4A98-8ACC-1B22E778EC8C}" srcOrd="0" destOrd="0" presId="urn:microsoft.com/office/officeart/2005/8/layout/vProcess5"/>
    <dgm:cxn modelId="{B5913F50-9A28-40C2-A5E2-2214A8B389B9}" type="presParOf" srcId="{FF86C6D7-AD3F-4001-8235-03E6B2221320}" destId="{2A38B726-74DF-4F6C-9CAF-8D0E2B8701B3}" srcOrd="1" destOrd="0" presId="urn:microsoft.com/office/officeart/2005/8/layout/vProcess5"/>
    <dgm:cxn modelId="{F7160381-6BB0-4305-B8F8-ADFCD756F299}" type="presParOf" srcId="{FF86C6D7-AD3F-4001-8235-03E6B2221320}" destId="{7EC9F4DB-D398-4275-ACB9-E737AAB70BC6}" srcOrd="2" destOrd="0" presId="urn:microsoft.com/office/officeart/2005/8/layout/vProcess5"/>
    <dgm:cxn modelId="{67D2646C-25B6-4EFF-8AE4-DAC32566AD64}" type="presParOf" srcId="{FF86C6D7-AD3F-4001-8235-03E6B2221320}" destId="{073AED2A-45F2-425F-A3C0-7406A86D1CF3}" srcOrd="3" destOrd="0" presId="urn:microsoft.com/office/officeart/2005/8/layout/vProcess5"/>
    <dgm:cxn modelId="{8C8EB0E9-206B-40A1-93F0-0685600D4BCA}" type="presParOf" srcId="{FF86C6D7-AD3F-4001-8235-03E6B2221320}" destId="{72BFE8D9-13A0-488F-96CF-ED9804C24E1A}" srcOrd="4" destOrd="0" presId="urn:microsoft.com/office/officeart/2005/8/layout/vProcess5"/>
    <dgm:cxn modelId="{E5BB2D7E-7CEE-426F-AB27-EA52C03B801F}" type="presParOf" srcId="{FF86C6D7-AD3F-4001-8235-03E6B2221320}" destId="{6C1C2E2A-1B01-431C-8F8F-D99AFA1501D9}" srcOrd="5" destOrd="0" presId="urn:microsoft.com/office/officeart/2005/8/layout/vProcess5"/>
    <dgm:cxn modelId="{BACC4EA9-A1FC-4568-B82A-FD6A1C25E16C}" type="presParOf" srcId="{FF86C6D7-AD3F-4001-8235-03E6B2221320}" destId="{BF516B46-9D90-4C56-B014-0EAAA4985F51}" srcOrd="6" destOrd="0" presId="urn:microsoft.com/office/officeart/2005/8/layout/vProcess5"/>
    <dgm:cxn modelId="{8836A0DF-0FA6-4DAD-9505-2E17779476D8}" type="presParOf" srcId="{FF86C6D7-AD3F-4001-8235-03E6B2221320}" destId="{17BE0742-8E2E-4B19-9F04-120FD968E9AD}" srcOrd="7" destOrd="0" presId="urn:microsoft.com/office/officeart/2005/8/layout/vProcess5"/>
    <dgm:cxn modelId="{0598BFD7-B825-43A9-83BC-6B823C4F001D}" type="presParOf" srcId="{FF86C6D7-AD3F-4001-8235-03E6B2221320}" destId="{882E2EBB-C0CA-440A-95B7-F866E03493FC}" srcOrd="8" destOrd="0" presId="urn:microsoft.com/office/officeart/2005/8/layout/vProcess5"/>
    <dgm:cxn modelId="{FF0BEE74-610A-40A6-A65B-B5A0EFB26669}" type="presParOf" srcId="{FF86C6D7-AD3F-4001-8235-03E6B2221320}" destId="{B45F4BF6-7AB5-4CD6-B833-FCB96872BA66}" srcOrd="9" destOrd="0" presId="urn:microsoft.com/office/officeart/2005/8/layout/vProcess5"/>
    <dgm:cxn modelId="{53563537-74D5-40B6-9921-0EE0F5BF292A}" type="presParOf" srcId="{FF86C6D7-AD3F-4001-8235-03E6B2221320}" destId="{B36BE972-2DFC-4FC4-8DF9-C212579BEB32}" srcOrd="10" destOrd="0" presId="urn:microsoft.com/office/officeart/2005/8/layout/vProcess5"/>
    <dgm:cxn modelId="{84B56C9B-B41C-40C7-BE88-F0FE984B95E6}" type="presParOf" srcId="{FF86C6D7-AD3F-4001-8235-03E6B2221320}" destId="{59F4F655-ACE9-40FF-B52D-3D89232BBE7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8B726-74DF-4F6C-9CAF-8D0E2B8701B3}">
      <dsp:nvSpPr>
        <dsp:cNvPr id="0" name=""/>
        <dsp:cNvSpPr/>
      </dsp:nvSpPr>
      <dsp:spPr>
        <a:xfrm>
          <a:off x="0" y="0"/>
          <a:ext cx="5011756" cy="66535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ES" sz="2100" kern="1200" dirty="0" err="1">
              <a:solidFill>
                <a:schemeClr val="tx1"/>
              </a:solidFill>
            </a:rPr>
            <a:t>Elicitación</a:t>
          </a:r>
          <a:r>
            <a:rPr lang="es-ES" sz="2100" kern="1200" dirty="0">
              <a:solidFill>
                <a:schemeClr val="tx1"/>
              </a:solidFill>
            </a:rPr>
            <a:t> de Requerimientos</a:t>
          </a:r>
        </a:p>
      </dsp:txBody>
      <dsp:txXfrm>
        <a:off x="19488" y="19488"/>
        <a:ext cx="4237564" cy="626377"/>
      </dsp:txXfrm>
    </dsp:sp>
    <dsp:sp modelId="{7EC9F4DB-D398-4275-ACB9-E737AAB70BC6}">
      <dsp:nvSpPr>
        <dsp:cNvPr id="0" name=""/>
        <dsp:cNvSpPr/>
      </dsp:nvSpPr>
      <dsp:spPr>
        <a:xfrm>
          <a:off x="419734" y="786327"/>
          <a:ext cx="5011756" cy="66535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ES" sz="2100" kern="1200" dirty="0">
              <a:solidFill>
                <a:schemeClr val="tx1"/>
              </a:solidFill>
            </a:rPr>
            <a:t>Análisis de Requerimientos</a:t>
          </a:r>
        </a:p>
      </dsp:txBody>
      <dsp:txXfrm>
        <a:off x="439222" y="805815"/>
        <a:ext cx="4120566" cy="626377"/>
      </dsp:txXfrm>
    </dsp:sp>
    <dsp:sp modelId="{073AED2A-45F2-425F-A3C0-7406A86D1CF3}">
      <dsp:nvSpPr>
        <dsp:cNvPr id="0" name=""/>
        <dsp:cNvSpPr/>
      </dsp:nvSpPr>
      <dsp:spPr>
        <a:xfrm>
          <a:off x="833204" y="1572654"/>
          <a:ext cx="5011756" cy="66535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ES" sz="2100" kern="1200" dirty="0">
              <a:solidFill>
                <a:schemeClr val="tx1"/>
              </a:solidFill>
            </a:rPr>
            <a:t>Documentación de Requerimientos</a:t>
          </a:r>
        </a:p>
      </dsp:txBody>
      <dsp:txXfrm>
        <a:off x="852692" y="1592142"/>
        <a:ext cx="4126830" cy="626377"/>
      </dsp:txXfrm>
    </dsp:sp>
    <dsp:sp modelId="{72BFE8D9-13A0-488F-96CF-ED9804C24E1A}">
      <dsp:nvSpPr>
        <dsp:cNvPr id="0" name=""/>
        <dsp:cNvSpPr/>
      </dsp:nvSpPr>
      <dsp:spPr>
        <a:xfrm>
          <a:off x="1252939" y="2358982"/>
          <a:ext cx="5011756" cy="66535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ES" sz="2100" kern="1200" dirty="0">
              <a:solidFill>
                <a:schemeClr val="tx1"/>
              </a:solidFill>
            </a:rPr>
            <a:t>Revisión de Requerimientos</a:t>
          </a:r>
        </a:p>
      </dsp:txBody>
      <dsp:txXfrm>
        <a:off x="1272427" y="2378470"/>
        <a:ext cx="4120566" cy="626377"/>
      </dsp:txXfrm>
    </dsp:sp>
    <dsp:sp modelId="{6C1C2E2A-1B01-431C-8F8F-D99AFA1501D9}">
      <dsp:nvSpPr>
        <dsp:cNvPr id="0" name=""/>
        <dsp:cNvSpPr/>
      </dsp:nvSpPr>
      <dsp:spPr>
        <a:xfrm>
          <a:off x="4579276" y="509600"/>
          <a:ext cx="432480" cy="432480"/>
        </a:xfrm>
        <a:prstGeom prst="downArrow">
          <a:avLst>
            <a:gd name="adj1" fmla="val 55000"/>
            <a:gd name="adj2" fmla="val 45000"/>
          </a:avLst>
        </a:prstGeom>
        <a:solidFill>
          <a:schemeClr val="tx1">
            <a:lumMod val="65000"/>
            <a:lumOff val="35000"/>
            <a:alpha val="9000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s-ES" sz="1900" kern="1200"/>
        </a:p>
      </dsp:txBody>
      <dsp:txXfrm>
        <a:off x="4676584" y="509600"/>
        <a:ext cx="237864" cy="325441"/>
      </dsp:txXfrm>
    </dsp:sp>
    <dsp:sp modelId="{BF516B46-9D90-4C56-B014-0EAAA4985F51}">
      <dsp:nvSpPr>
        <dsp:cNvPr id="0" name=""/>
        <dsp:cNvSpPr/>
      </dsp:nvSpPr>
      <dsp:spPr>
        <a:xfrm>
          <a:off x="4999011" y="1295927"/>
          <a:ext cx="432480" cy="432480"/>
        </a:xfrm>
        <a:prstGeom prst="downArrow">
          <a:avLst>
            <a:gd name="adj1" fmla="val 55000"/>
            <a:gd name="adj2" fmla="val 45000"/>
          </a:avLst>
        </a:prstGeom>
        <a:solidFill>
          <a:schemeClr val="tx1">
            <a:lumMod val="65000"/>
            <a:lumOff val="3500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s-ES" sz="1900" kern="1200"/>
        </a:p>
      </dsp:txBody>
      <dsp:txXfrm>
        <a:off x="5096319" y="1295927"/>
        <a:ext cx="237864" cy="325441"/>
      </dsp:txXfrm>
    </dsp:sp>
    <dsp:sp modelId="{17BE0742-8E2E-4B19-9F04-120FD968E9AD}">
      <dsp:nvSpPr>
        <dsp:cNvPr id="0" name=""/>
        <dsp:cNvSpPr/>
      </dsp:nvSpPr>
      <dsp:spPr>
        <a:xfrm>
          <a:off x="5412481" y="2082255"/>
          <a:ext cx="432480" cy="432480"/>
        </a:xfrm>
        <a:prstGeom prst="downArrow">
          <a:avLst>
            <a:gd name="adj1" fmla="val 55000"/>
            <a:gd name="adj2" fmla="val 45000"/>
          </a:avLst>
        </a:prstGeom>
        <a:solidFill>
          <a:schemeClr val="tx1">
            <a:lumMod val="75000"/>
            <a:lumOff val="25000"/>
            <a:alpha val="9000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s-ES" sz="1900" kern="1200"/>
        </a:p>
      </dsp:txBody>
      <dsp:txXfrm>
        <a:off x="5509789" y="2082255"/>
        <a:ext cx="237864" cy="32544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EB2B2-4971-457D-A996-CBAEF5394CDA}" type="datetimeFigureOut">
              <a:rPr lang="es-ES" smtClean="0"/>
              <a:t>27/03/2022</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715B6-4A5C-488F-8AF0-84F99F11149E}" type="slidenum">
              <a:rPr lang="es-ES" smtClean="0"/>
              <a:t>‹Nº›</a:t>
            </a:fld>
            <a:endParaRPr lang="es-ES"/>
          </a:p>
        </p:txBody>
      </p:sp>
    </p:spTree>
    <p:extLst>
      <p:ext uri="{BB962C8B-B14F-4D97-AF65-F5344CB8AC3E}">
        <p14:creationId xmlns:p14="http://schemas.microsoft.com/office/powerpoint/2010/main" val="608329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CC2016F-D1C4-4305-BFF7-161D02402C86}" type="slidenum">
              <a:rPr lang="es-ES_tradnl"/>
              <a:pPr/>
              <a:t>12</a:t>
            </a:fld>
            <a:endParaRPr lang="es-ES_tradnl"/>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369561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1D9B544-3BA7-49B2-BC21-7AFDB27C9590}" type="slidenum">
              <a:rPr lang="es-ES_tradnl" altLang="es-ES" sz="1200"/>
              <a:pPr/>
              <a:t>17</a:t>
            </a:fld>
            <a:endParaRPr lang="es-ES_tradnl" altLang="es-E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extLst>
      <p:ext uri="{BB962C8B-B14F-4D97-AF65-F5344CB8AC3E}">
        <p14:creationId xmlns:p14="http://schemas.microsoft.com/office/powerpoint/2010/main" val="3880672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777AA6-3DAE-4500-AB1F-C1524F290B39}" type="slidenum">
              <a:rPr lang="es-ES_tradnl" altLang="es-ES" sz="1200"/>
              <a:pPr/>
              <a:t>39</a:t>
            </a:fld>
            <a:endParaRPr lang="es-ES_tradnl" altLang="es-E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extLst>
      <p:ext uri="{BB962C8B-B14F-4D97-AF65-F5344CB8AC3E}">
        <p14:creationId xmlns:p14="http://schemas.microsoft.com/office/powerpoint/2010/main" val="2532064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325773" y="6117336"/>
            <a:ext cx="857473" cy="365125"/>
          </a:xfrm>
        </p:spPr>
        <p:txBody>
          <a:bodyPr/>
          <a:lstStyle/>
          <a:p>
            <a:fld id="{F6D93B47-8A42-4E2F-BA00-0ED2430A4ACF}" type="datetimeFigureOut">
              <a:rPr lang="es-ES" smtClean="0"/>
              <a:t>27/03/2022</a:t>
            </a:fld>
            <a:endParaRPr lang="es-ES"/>
          </a:p>
        </p:txBody>
      </p:sp>
      <p:sp>
        <p:nvSpPr>
          <p:cNvPr id="5" name="Footer Placeholder 4"/>
          <p:cNvSpPr>
            <a:spLocks noGrp="1"/>
          </p:cNvSpPr>
          <p:nvPr>
            <p:ph type="ftr" sz="quarter" idx="11"/>
          </p:nvPr>
        </p:nvSpPr>
        <p:spPr>
          <a:xfrm>
            <a:off x="3623733" y="6117336"/>
            <a:ext cx="3609438" cy="365125"/>
          </a:xfrm>
        </p:spPr>
        <p:txBody>
          <a:bodyPr/>
          <a:lstStyle/>
          <a:p>
            <a:endParaRPr lang="es-ES"/>
          </a:p>
        </p:txBody>
      </p:sp>
      <p:sp>
        <p:nvSpPr>
          <p:cNvPr id="6" name="Slide Number Placeholder 5"/>
          <p:cNvSpPr>
            <a:spLocks noGrp="1"/>
          </p:cNvSpPr>
          <p:nvPr>
            <p:ph type="sldNum" sz="quarter" idx="12"/>
          </p:nvPr>
        </p:nvSpPr>
        <p:spPr>
          <a:xfrm>
            <a:off x="8275320" y="6117336"/>
            <a:ext cx="411480" cy="365125"/>
          </a:xfrm>
        </p:spPr>
        <p:txBody>
          <a:bodyPr/>
          <a:lstStyle/>
          <a:p>
            <a:fld id="{B72F53A3-A1D5-4945-A508-F1403A0256D3}" type="slidenum">
              <a:rPr lang="es-ES" smtClean="0"/>
              <a:t>‹Nº›</a:t>
            </a:fld>
            <a:endParaRPr lang="es-E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84316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6D93B47-8A42-4E2F-BA00-0ED2430A4ACF}" type="datetimeFigureOut">
              <a:rPr lang="es-ES" smtClean="0"/>
              <a:t>27/03/2022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72F53A3-A1D5-4945-A508-F1403A0256D3}" type="slidenum">
              <a:rPr lang="es-ES" smtClean="0"/>
              <a:t>‹Nº›</a:t>
            </a:fld>
            <a:endParaRPr lang="es-ES"/>
          </a:p>
        </p:txBody>
      </p:sp>
    </p:spTree>
    <p:extLst>
      <p:ext uri="{BB962C8B-B14F-4D97-AF65-F5344CB8AC3E}">
        <p14:creationId xmlns:p14="http://schemas.microsoft.com/office/powerpoint/2010/main" val="1425416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6D93B47-8A42-4E2F-BA00-0ED2430A4ACF}" type="datetimeFigureOut">
              <a:rPr lang="es-ES" smtClean="0"/>
              <a:t>27/03/2022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2F53A3-A1D5-4945-A508-F1403A0256D3}" type="slidenum">
              <a:rPr lang="es-ES" smtClean="0"/>
              <a:t>‹Nº›</a:t>
            </a:fld>
            <a:endParaRPr lang="es-ES"/>
          </a:p>
        </p:txBody>
      </p:sp>
    </p:spTree>
    <p:extLst>
      <p:ext uri="{BB962C8B-B14F-4D97-AF65-F5344CB8AC3E}">
        <p14:creationId xmlns:p14="http://schemas.microsoft.com/office/powerpoint/2010/main" val="3577614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6D93B47-8A42-4E2F-BA00-0ED2430A4ACF}" type="datetimeFigureOut">
              <a:rPr lang="es-ES" smtClean="0"/>
              <a:t>27/03/2022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2F53A3-A1D5-4945-A508-F1403A0256D3}" type="slidenum">
              <a:rPr lang="es-ES" smtClean="0"/>
              <a:t>‹Nº›</a:t>
            </a:fld>
            <a:endParaRPr lang="es-ES"/>
          </a:p>
        </p:txBody>
      </p:sp>
    </p:spTree>
    <p:extLst>
      <p:ext uri="{BB962C8B-B14F-4D97-AF65-F5344CB8AC3E}">
        <p14:creationId xmlns:p14="http://schemas.microsoft.com/office/powerpoint/2010/main" val="2259796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6D93B47-8A42-4E2F-BA00-0ED2430A4ACF}" type="datetimeFigureOut">
              <a:rPr lang="es-ES" smtClean="0"/>
              <a:t>27/03/2022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2F53A3-A1D5-4945-A508-F1403A0256D3}" type="slidenum">
              <a:rPr lang="es-ES" smtClean="0"/>
              <a:t>‹Nº›</a:t>
            </a:fld>
            <a:endParaRPr lang="es-ES"/>
          </a:p>
        </p:txBody>
      </p:sp>
    </p:spTree>
    <p:extLst>
      <p:ext uri="{BB962C8B-B14F-4D97-AF65-F5344CB8AC3E}">
        <p14:creationId xmlns:p14="http://schemas.microsoft.com/office/powerpoint/2010/main" val="3806887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el estilo de texto del patrón</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6D93B47-8A42-4E2F-BA00-0ED2430A4ACF}" type="datetimeFigureOut">
              <a:rPr lang="es-ES" smtClean="0"/>
              <a:t>27/03/2022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2F53A3-A1D5-4945-A508-F1403A0256D3}" type="slidenum">
              <a:rPr lang="es-ES" smtClean="0"/>
              <a:t>‹Nº›</a:t>
            </a:fld>
            <a:endParaRPr lang="es-ES"/>
          </a:p>
        </p:txBody>
      </p:sp>
    </p:spTree>
    <p:extLst>
      <p:ext uri="{BB962C8B-B14F-4D97-AF65-F5344CB8AC3E}">
        <p14:creationId xmlns:p14="http://schemas.microsoft.com/office/powerpoint/2010/main" val="2197489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el estilo de texto del patrón</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6D93B47-8A42-4E2F-BA00-0ED2430A4ACF}" type="datetimeFigureOut">
              <a:rPr lang="es-ES" smtClean="0"/>
              <a:t>27/03/2022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2F53A3-A1D5-4945-A508-F1403A0256D3}" type="slidenum">
              <a:rPr lang="es-ES" smtClean="0"/>
              <a:t>‹Nº›</a:t>
            </a:fld>
            <a:endParaRPr lang="es-ES"/>
          </a:p>
        </p:txBody>
      </p:sp>
    </p:spTree>
    <p:extLst>
      <p:ext uri="{BB962C8B-B14F-4D97-AF65-F5344CB8AC3E}">
        <p14:creationId xmlns:p14="http://schemas.microsoft.com/office/powerpoint/2010/main" val="3922074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D93B47-8A42-4E2F-BA00-0ED2430A4ACF}" type="datetimeFigureOut">
              <a:rPr lang="es-ES" smtClean="0"/>
              <a:t>27/03/2022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2F53A3-A1D5-4945-A508-F1403A0256D3}" type="slidenum">
              <a:rPr lang="es-ES" smtClean="0"/>
              <a:t>‹Nº›</a:t>
            </a:fld>
            <a:endParaRPr lang="es-ES"/>
          </a:p>
        </p:txBody>
      </p:sp>
    </p:spTree>
    <p:extLst>
      <p:ext uri="{BB962C8B-B14F-4D97-AF65-F5344CB8AC3E}">
        <p14:creationId xmlns:p14="http://schemas.microsoft.com/office/powerpoint/2010/main" val="627536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D93B47-8A42-4E2F-BA00-0ED2430A4ACF}" type="datetimeFigureOut">
              <a:rPr lang="es-ES" smtClean="0"/>
              <a:t>27/03/2022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2F53A3-A1D5-4945-A508-F1403A0256D3}" type="slidenum">
              <a:rPr lang="es-ES" smtClean="0"/>
              <a:t>‹Nº›</a:t>
            </a:fld>
            <a:endParaRPr lang="es-ES"/>
          </a:p>
        </p:txBody>
      </p:sp>
    </p:spTree>
    <p:extLst>
      <p:ext uri="{BB962C8B-B14F-4D97-AF65-F5344CB8AC3E}">
        <p14:creationId xmlns:p14="http://schemas.microsoft.com/office/powerpoint/2010/main" val="1290068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F6D93B47-8A42-4E2F-BA00-0ED2430A4ACF}" type="datetimeFigureOut">
              <a:rPr lang="es-ES" smtClean="0"/>
              <a:t>27/03/2022</a:t>
            </a:fld>
            <a:endParaRPr lang="es-ES"/>
          </a:p>
        </p:txBody>
      </p:sp>
      <p:sp>
        <p:nvSpPr>
          <p:cNvPr id="5" name="Footer Placeholder 4"/>
          <p:cNvSpPr>
            <a:spLocks noGrp="1"/>
          </p:cNvSpPr>
          <p:nvPr>
            <p:ph type="ftr" sz="quarter" idx="11"/>
          </p:nvPr>
        </p:nvSpPr>
        <p:spPr>
          <a:xfrm>
            <a:off x="1972647" y="6108173"/>
            <a:ext cx="5314517" cy="365125"/>
          </a:xfrm>
        </p:spPr>
        <p:txBody>
          <a:bodyPr/>
          <a:lstStyle/>
          <a:p>
            <a:endParaRPr lang="es-ES"/>
          </a:p>
        </p:txBody>
      </p:sp>
      <p:sp>
        <p:nvSpPr>
          <p:cNvPr id="6" name="Slide Number Placeholder 5"/>
          <p:cNvSpPr>
            <a:spLocks noGrp="1"/>
          </p:cNvSpPr>
          <p:nvPr>
            <p:ph type="sldNum" sz="quarter" idx="12"/>
          </p:nvPr>
        </p:nvSpPr>
        <p:spPr>
          <a:xfrm>
            <a:off x="8258967" y="6108173"/>
            <a:ext cx="427833" cy="365125"/>
          </a:xfrm>
        </p:spPr>
        <p:txBody>
          <a:bodyPr/>
          <a:lstStyle/>
          <a:p>
            <a:fld id="{B72F53A3-A1D5-4945-A508-F1403A0256D3}" type="slidenum">
              <a:rPr lang="es-ES" smtClean="0"/>
              <a:t>‹Nº›</a:t>
            </a:fld>
            <a:endParaRPr lang="es-ES"/>
          </a:p>
        </p:txBody>
      </p:sp>
    </p:spTree>
    <p:extLst>
      <p:ext uri="{BB962C8B-B14F-4D97-AF65-F5344CB8AC3E}">
        <p14:creationId xmlns:p14="http://schemas.microsoft.com/office/powerpoint/2010/main" val="3977248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6D93B47-8A42-4E2F-BA00-0ED2430A4ACF}" type="datetimeFigureOut">
              <a:rPr lang="es-ES" smtClean="0"/>
              <a:t>27/03/2022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8273317" y="6116070"/>
            <a:ext cx="413483" cy="365125"/>
          </a:xfrm>
        </p:spPr>
        <p:txBody>
          <a:bodyPr/>
          <a:lstStyle/>
          <a:p>
            <a:fld id="{B72F53A3-A1D5-4945-A508-F1403A0256D3}" type="slidenum">
              <a:rPr lang="es-ES" smtClean="0"/>
              <a:t>‹Nº›</a:t>
            </a:fld>
            <a:endParaRPr lang="es-ES"/>
          </a:p>
        </p:txBody>
      </p:sp>
    </p:spTree>
    <p:extLst>
      <p:ext uri="{BB962C8B-B14F-4D97-AF65-F5344CB8AC3E}">
        <p14:creationId xmlns:p14="http://schemas.microsoft.com/office/powerpoint/2010/main" val="2898455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6D93B47-8A42-4E2F-BA00-0ED2430A4ACF}" type="datetimeFigureOut">
              <a:rPr lang="es-ES" smtClean="0"/>
              <a:t>27/03/2022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72F53A3-A1D5-4945-A508-F1403A0256D3}" type="slidenum">
              <a:rPr lang="es-ES" smtClean="0"/>
              <a:t>‹Nº›</a:t>
            </a:fld>
            <a:endParaRPr lang="es-ES"/>
          </a:p>
        </p:txBody>
      </p:sp>
    </p:spTree>
    <p:extLst>
      <p:ext uri="{BB962C8B-B14F-4D97-AF65-F5344CB8AC3E}">
        <p14:creationId xmlns:p14="http://schemas.microsoft.com/office/powerpoint/2010/main" val="811157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6D93B47-8A42-4E2F-BA00-0ED2430A4ACF}" type="datetimeFigureOut">
              <a:rPr lang="es-ES" smtClean="0"/>
              <a:t>27/03/2022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72F53A3-A1D5-4945-A508-F1403A0256D3}" type="slidenum">
              <a:rPr lang="es-ES" smtClean="0"/>
              <a:t>‹Nº›</a:t>
            </a:fld>
            <a:endParaRPr lang="es-ES"/>
          </a:p>
        </p:txBody>
      </p:sp>
    </p:spTree>
    <p:extLst>
      <p:ext uri="{BB962C8B-B14F-4D97-AF65-F5344CB8AC3E}">
        <p14:creationId xmlns:p14="http://schemas.microsoft.com/office/powerpoint/2010/main" val="3294206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6D93B47-8A42-4E2F-BA00-0ED2430A4ACF}" type="datetimeFigureOut">
              <a:rPr lang="es-ES" smtClean="0"/>
              <a:t>27/03/2022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B72F53A3-A1D5-4945-A508-F1403A0256D3}" type="slidenum">
              <a:rPr lang="es-ES" smtClean="0"/>
              <a:t>‹Nº›</a:t>
            </a:fld>
            <a:endParaRPr lang="es-ES"/>
          </a:p>
        </p:txBody>
      </p:sp>
    </p:spTree>
    <p:extLst>
      <p:ext uri="{BB962C8B-B14F-4D97-AF65-F5344CB8AC3E}">
        <p14:creationId xmlns:p14="http://schemas.microsoft.com/office/powerpoint/2010/main" val="19143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D93B47-8A42-4E2F-BA00-0ED2430A4ACF}" type="datetimeFigureOut">
              <a:rPr lang="es-ES" smtClean="0"/>
              <a:t>27/03/2022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72F53A3-A1D5-4945-A508-F1403A0256D3}" type="slidenum">
              <a:rPr lang="es-ES" smtClean="0"/>
              <a:t>‹Nº›</a:t>
            </a:fld>
            <a:endParaRPr lang="es-ES"/>
          </a:p>
        </p:txBody>
      </p:sp>
    </p:spTree>
    <p:extLst>
      <p:ext uri="{BB962C8B-B14F-4D97-AF65-F5344CB8AC3E}">
        <p14:creationId xmlns:p14="http://schemas.microsoft.com/office/powerpoint/2010/main" val="216579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6D93B47-8A42-4E2F-BA00-0ED2430A4ACF}" type="datetimeFigureOut">
              <a:rPr lang="es-ES" smtClean="0"/>
              <a:t>27/03/2022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72F53A3-A1D5-4945-A508-F1403A0256D3}" type="slidenum">
              <a:rPr lang="es-ES" smtClean="0"/>
              <a:t>‹Nº›</a:t>
            </a:fld>
            <a:endParaRPr lang="es-ES"/>
          </a:p>
        </p:txBody>
      </p:sp>
    </p:spTree>
    <p:extLst>
      <p:ext uri="{BB962C8B-B14F-4D97-AF65-F5344CB8AC3E}">
        <p14:creationId xmlns:p14="http://schemas.microsoft.com/office/powerpoint/2010/main" val="3532750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6D93B47-8A42-4E2F-BA00-0ED2430A4ACF}" type="datetimeFigureOut">
              <a:rPr lang="es-ES" smtClean="0"/>
              <a:t>27/03/2022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72F53A3-A1D5-4945-A508-F1403A0256D3}" type="slidenum">
              <a:rPr lang="es-ES" smtClean="0"/>
              <a:t>‹Nº›</a:t>
            </a:fld>
            <a:endParaRPr lang="es-ES"/>
          </a:p>
        </p:txBody>
      </p:sp>
    </p:spTree>
    <p:extLst>
      <p:ext uri="{BB962C8B-B14F-4D97-AF65-F5344CB8AC3E}">
        <p14:creationId xmlns:p14="http://schemas.microsoft.com/office/powerpoint/2010/main" val="382355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D93B47-8A42-4E2F-BA00-0ED2430A4ACF}" type="datetimeFigureOut">
              <a:rPr lang="es-ES" smtClean="0"/>
              <a:t>27/03/2022</a:t>
            </a:fld>
            <a:endParaRPr lang="es-E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2F53A3-A1D5-4945-A508-F1403A0256D3}" type="slidenum">
              <a:rPr lang="es-ES" smtClean="0"/>
              <a:t>‹Nº›</a:t>
            </a:fld>
            <a:endParaRPr lang="es-ES"/>
          </a:p>
        </p:txBody>
      </p:sp>
    </p:spTree>
    <p:extLst>
      <p:ext uri="{BB962C8B-B14F-4D97-AF65-F5344CB8AC3E}">
        <p14:creationId xmlns:p14="http://schemas.microsoft.com/office/powerpoint/2010/main" val="1427105952"/>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03648" y="1340769"/>
            <a:ext cx="7511752" cy="2304256"/>
          </a:xfrm>
        </p:spPr>
        <p:txBody>
          <a:bodyPr>
            <a:normAutofit fontScale="90000"/>
          </a:bodyPr>
          <a:lstStyle/>
          <a:p>
            <a:pPr algn="ctr"/>
            <a:br>
              <a:rPr lang="es-ES" dirty="0"/>
            </a:br>
            <a:r>
              <a:rPr lang="es-ES" dirty="0"/>
              <a:t>I. REFINAMIENTO DE LA ESPECIFICACIÓN DE REQUERIMIENTOS</a:t>
            </a:r>
          </a:p>
        </p:txBody>
      </p:sp>
      <p:sp>
        <p:nvSpPr>
          <p:cNvPr id="3" name="2 Subtítulo"/>
          <p:cNvSpPr>
            <a:spLocks noGrp="1"/>
          </p:cNvSpPr>
          <p:nvPr>
            <p:ph type="subTitle" idx="1"/>
          </p:nvPr>
        </p:nvSpPr>
        <p:spPr>
          <a:xfrm>
            <a:off x="1259632" y="4365104"/>
            <a:ext cx="6512768" cy="720080"/>
          </a:xfrm>
        </p:spPr>
        <p:txBody>
          <a:bodyPr/>
          <a:lstStyle/>
          <a:p>
            <a:r>
              <a:rPr lang="es-ES" dirty="0"/>
              <a:t>Prof. Jeanette V. Riley 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899593" y="457201"/>
            <a:ext cx="7787208" cy="811559"/>
          </a:xfrm>
        </p:spPr>
        <p:txBody>
          <a:bodyPr/>
          <a:lstStyle/>
          <a:p>
            <a:pPr eaLnBrk="1" hangingPunct="1"/>
            <a:r>
              <a:rPr lang="es-ES_tradnl" dirty="0"/>
              <a:t>Informe del Problema</a:t>
            </a:r>
          </a:p>
        </p:txBody>
      </p:sp>
      <p:sp>
        <p:nvSpPr>
          <p:cNvPr id="54274" name="4 Marcador de pie de página"/>
          <p:cNvSpPr>
            <a:spLocks noGrp="1"/>
          </p:cNvSpPr>
          <p:nvPr>
            <p:ph type="ftr" sz="quarter" idx="11"/>
          </p:nvPr>
        </p:nvSpPr>
        <p:spPr>
          <a:noFill/>
        </p:spPr>
        <p:txBody>
          <a:bodyPr/>
          <a:lstStyle/>
          <a:p>
            <a:r>
              <a:rPr lang="es-ES"/>
              <a:t>Departamento de Ingeniería de Software</a:t>
            </a:r>
          </a:p>
        </p:txBody>
      </p:sp>
      <p:sp>
        <p:nvSpPr>
          <p:cNvPr id="54278" name="Rectangle 19"/>
          <p:cNvSpPr>
            <a:spLocks noChangeArrowheads="1"/>
          </p:cNvSpPr>
          <p:nvPr/>
        </p:nvSpPr>
        <p:spPr bwMode="auto">
          <a:xfrm>
            <a:off x="8001000" y="0"/>
            <a:ext cx="762000" cy="1447800"/>
          </a:xfrm>
          <a:prstGeom prst="rect">
            <a:avLst/>
          </a:prstGeom>
          <a:solidFill>
            <a:schemeClr val="bg2"/>
          </a:solidFill>
          <a:ln w="9525">
            <a:noFill/>
            <a:miter lim="800000"/>
            <a:headEnd type="none" w="sm" len="sm"/>
            <a:tailEnd type="none" w="sm" len="sm"/>
          </a:ln>
        </p:spPr>
        <p:txBody>
          <a:bodyPr wrap="none" anchor="ctr"/>
          <a:lstStyle/>
          <a:p>
            <a:endParaRPr lang="en-US"/>
          </a:p>
        </p:txBody>
      </p:sp>
      <p:graphicFrame>
        <p:nvGraphicFramePr>
          <p:cNvPr id="18" name="17 Tabla"/>
          <p:cNvGraphicFramePr>
            <a:graphicFrameLocks noGrp="1"/>
          </p:cNvGraphicFramePr>
          <p:nvPr>
            <p:extLst>
              <p:ext uri="{D42A27DB-BD31-4B8C-83A1-F6EECF244321}">
                <p14:modId xmlns:p14="http://schemas.microsoft.com/office/powerpoint/2010/main" val="1254249371"/>
              </p:ext>
            </p:extLst>
          </p:nvPr>
        </p:nvGraphicFramePr>
        <p:xfrm>
          <a:off x="1331640" y="1447799"/>
          <a:ext cx="7272808" cy="4429474"/>
        </p:xfrm>
        <a:graphic>
          <a:graphicData uri="http://schemas.openxmlformats.org/drawingml/2006/table">
            <a:tbl>
              <a:tblPr firstRow="1" bandRow="1">
                <a:tableStyleId>{2D5ABB26-0587-4C30-8999-92F81FD0307C}</a:tableStyleId>
              </a:tblPr>
              <a:tblGrid>
                <a:gridCol w="3636404">
                  <a:extLst>
                    <a:ext uri="{9D8B030D-6E8A-4147-A177-3AD203B41FA5}">
                      <a16:colId xmlns:a16="http://schemas.microsoft.com/office/drawing/2014/main" val="20000"/>
                    </a:ext>
                  </a:extLst>
                </a:gridCol>
                <a:gridCol w="3636404">
                  <a:extLst>
                    <a:ext uri="{9D8B030D-6E8A-4147-A177-3AD203B41FA5}">
                      <a16:colId xmlns:a16="http://schemas.microsoft.com/office/drawing/2014/main" val="20001"/>
                    </a:ext>
                  </a:extLst>
                </a:gridCol>
              </a:tblGrid>
              <a:tr h="945588">
                <a:tc>
                  <a:txBody>
                    <a:bodyPr/>
                    <a:lstStyle/>
                    <a:p>
                      <a:r>
                        <a:rPr lang="es-ES" sz="2400" dirty="0">
                          <a:solidFill>
                            <a:schemeClr val="tx1">
                              <a:lumMod val="65000"/>
                              <a:lumOff val="35000"/>
                            </a:schemeClr>
                          </a:solidFill>
                          <a:latin typeface="Arial" pitchFamily="34" charset="0"/>
                          <a:cs typeface="Arial" pitchFamily="34" charset="0"/>
                        </a:rPr>
                        <a:t>El problema de</a:t>
                      </a:r>
                    </a:p>
                  </a:txBody>
                  <a:tcPr>
                    <a:solidFill>
                      <a:schemeClr val="bg1"/>
                    </a:solidFill>
                  </a:tcPr>
                </a:tc>
                <a:tc>
                  <a:txBody>
                    <a:bodyPr/>
                    <a:lstStyle/>
                    <a:p>
                      <a:r>
                        <a:rPr kumimoji="0" lang="es-CR" sz="2400" kern="1200" dirty="0">
                          <a:solidFill>
                            <a:schemeClr val="tx1"/>
                          </a:solidFill>
                          <a:latin typeface="+mn-lt"/>
                          <a:ea typeface="+mn-ea"/>
                          <a:cs typeface="+mn-cs"/>
                        </a:rPr>
                        <a:t>(D</a:t>
                      </a:r>
                      <a:r>
                        <a:rPr kumimoji="0" lang="es-CR" sz="2400" kern="1200" dirty="0">
                          <a:solidFill>
                            <a:schemeClr val="tx1"/>
                          </a:solidFill>
                          <a:latin typeface="Arial" pitchFamily="34" charset="0"/>
                          <a:ea typeface="+mn-ea"/>
                          <a:cs typeface="Arial" pitchFamily="34" charset="0"/>
                        </a:rPr>
                        <a:t>escribe el problema)</a:t>
                      </a:r>
                      <a:endParaRPr lang="es-ES" sz="2400" dirty="0">
                        <a:latin typeface="Arial" pitchFamily="34" charset="0"/>
                        <a:cs typeface="Arial" pitchFamily="34" charset="0"/>
                      </a:endParaRPr>
                    </a:p>
                  </a:txBody>
                  <a:tcPr>
                    <a:solidFill>
                      <a:schemeClr val="bg2">
                        <a:lumMod val="90000"/>
                      </a:schemeClr>
                    </a:solidFill>
                  </a:tcPr>
                </a:tc>
                <a:extLst>
                  <a:ext uri="{0D108BD9-81ED-4DB2-BD59-A6C34878D82A}">
                    <a16:rowId xmlns:a16="http://schemas.microsoft.com/office/drawing/2014/main" val="10000"/>
                  </a:ext>
                </a:extLst>
              </a:tr>
              <a:tr h="1274280">
                <a:tc>
                  <a:txBody>
                    <a:bodyPr/>
                    <a:lstStyle/>
                    <a:p>
                      <a:pPr marL="0" algn="l" rtl="0" eaLnBrk="1" latinLnBrk="0" hangingPunct="1"/>
                      <a:r>
                        <a:rPr kumimoji="0" lang="es-ES" sz="2400" kern="1200" dirty="0">
                          <a:solidFill>
                            <a:schemeClr val="tx1">
                              <a:lumMod val="65000"/>
                              <a:lumOff val="35000"/>
                            </a:schemeClr>
                          </a:solidFill>
                          <a:latin typeface="Arial" pitchFamily="34" charset="0"/>
                          <a:ea typeface="+mn-ea"/>
                          <a:cs typeface="Arial" pitchFamily="34" charset="0"/>
                        </a:rPr>
                        <a:t>Afecta a</a:t>
                      </a:r>
                    </a:p>
                  </a:txBody>
                  <a:tcPr>
                    <a:solidFill>
                      <a:schemeClr val="bg1"/>
                    </a:solidFill>
                  </a:tcPr>
                </a:tc>
                <a:tc>
                  <a:txBody>
                    <a:bodyPr/>
                    <a:lstStyle/>
                    <a:p>
                      <a:r>
                        <a:rPr kumimoji="0" lang="es-CR" sz="2400" kern="1200" dirty="0">
                          <a:solidFill>
                            <a:schemeClr val="tx1"/>
                          </a:solidFill>
                          <a:latin typeface="Arial" pitchFamily="34" charset="0"/>
                          <a:ea typeface="+mn-ea"/>
                          <a:cs typeface="Arial" pitchFamily="34" charset="0"/>
                        </a:rPr>
                        <a:t>(los afectados por el problema, usuarios directos e indirectos).</a:t>
                      </a:r>
                      <a:endParaRPr kumimoji="0" lang="es-ES" sz="2400" kern="1200" dirty="0">
                        <a:solidFill>
                          <a:schemeClr val="tx1"/>
                        </a:solidFill>
                        <a:latin typeface="Arial" pitchFamily="34" charset="0"/>
                        <a:ea typeface="+mn-ea"/>
                        <a:cs typeface="Arial" pitchFamily="34" charset="0"/>
                      </a:endParaRPr>
                    </a:p>
                  </a:txBody>
                  <a:tcPr>
                    <a:solidFill>
                      <a:schemeClr val="bg2">
                        <a:lumMod val="90000"/>
                      </a:schemeClr>
                    </a:solidFill>
                  </a:tcPr>
                </a:tc>
                <a:extLst>
                  <a:ext uri="{0D108BD9-81ED-4DB2-BD59-A6C34878D82A}">
                    <a16:rowId xmlns:a16="http://schemas.microsoft.com/office/drawing/2014/main" val="10001"/>
                  </a:ext>
                </a:extLst>
              </a:tr>
              <a:tr h="9455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2400" kern="1200" dirty="0">
                          <a:solidFill>
                            <a:schemeClr val="tx1">
                              <a:lumMod val="65000"/>
                              <a:lumOff val="35000"/>
                            </a:schemeClr>
                          </a:solidFill>
                          <a:latin typeface="Arial" pitchFamily="34" charset="0"/>
                          <a:ea typeface="+mn-ea"/>
                          <a:cs typeface="Arial" pitchFamily="34" charset="0"/>
                        </a:rPr>
                        <a:t>El impacto es</a:t>
                      </a:r>
                    </a:p>
                    <a:p>
                      <a:endParaRPr lang="es-ES" dirty="0">
                        <a:solidFill>
                          <a:schemeClr val="tx1">
                            <a:lumMod val="65000"/>
                            <a:lumOff val="35000"/>
                          </a:schemeClr>
                        </a:solidFill>
                      </a:endParaRPr>
                    </a:p>
                  </a:txBody>
                  <a:tcPr>
                    <a:solidFill>
                      <a:schemeClr val="bg1"/>
                    </a:solidFill>
                  </a:tcPr>
                </a:tc>
                <a:tc>
                  <a:txBody>
                    <a:bodyPr/>
                    <a:lstStyle/>
                    <a:p>
                      <a:r>
                        <a:rPr kumimoji="0" lang="es-CR" sz="2400" kern="1200" dirty="0">
                          <a:solidFill>
                            <a:schemeClr val="tx1"/>
                          </a:solidFill>
                          <a:latin typeface="Arial" pitchFamily="34" charset="0"/>
                          <a:ea typeface="+mn-ea"/>
                          <a:cs typeface="Arial" pitchFamily="34" charset="0"/>
                        </a:rPr>
                        <a:t>(cuándo hace crisis el problema).</a:t>
                      </a:r>
                      <a:endParaRPr lang="es-ES" sz="2400" dirty="0">
                        <a:latin typeface="Arial" pitchFamily="34" charset="0"/>
                        <a:cs typeface="Arial" pitchFamily="34" charset="0"/>
                      </a:endParaRPr>
                    </a:p>
                  </a:txBody>
                  <a:tcPr>
                    <a:solidFill>
                      <a:schemeClr val="bg2">
                        <a:lumMod val="90000"/>
                      </a:schemeClr>
                    </a:solidFill>
                  </a:tcPr>
                </a:tc>
                <a:extLst>
                  <a:ext uri="{0D108BD9-81ED-4DB2-BD59-A6C34878D82A}">
                    <a16:rowId xmlns:a16="http://schemas.microsoft.com/office/drawing/2014/main" val="10002"/>
                  </a:ext>
                </a:extLst>
              </a:tr>
              <a:tr h="12640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2400" kern="1200" dirty="0">
                          <a:solidFill>
                            <a:schemeClr val="tx1">
                              <a:lumMod val="65000"/>
                              <a:lumOff val="35000"/>
                            </a:schemeClr>
                          </a:solidFill>
                          <a:latin typeface="Arial" pitchFamily="34" charset="0"/>
                          <a:ea typeface="+mn-ea"/>
                          <a:cs typeface="Arial" pitchFamily="34" charset="0"/>
                        </a:rPr>
                        <a:t>Una solución exitosa sería</a:t>
                      </a:r>
                    </a:p>
                    <a:p>
                      <a:endParaRPr lang="es-ES" dirty="0">
                        <a:solidFill>
                          <a:schemeClr val="tx1">
                            <a:lumMod val="65000"/>
                            <a:lumOff val="35000"/>
                          </a:schemeClr>
                        </a:solidFill>
                      </a:endParaRPr>
                    </a:p>
                  </a:txBody>
                  <a:tcPr>
                    <a:solidFill>
                      <a:schemeClr val="bg1"/>
                    </a:solidFill>
                  </a:tcPr>
                </a:tc>
                <a:tc>
                  <a:txBody>
                    <a:bodyPr/>
                    <a:lstStyle/>
                    <a:p>
                      <a:r>
                        <a:rPr kumimoji="0" lang="es-CR" sz="2400" kern="1200" dirty="0">
                          <a:solidFill>
                            <a:schemeClr val="tx1"/>
                          </a:solidFill>
                          <a:latin typeface="Arial" pitchFamily="34" charset="0"/>
                          <a:ea typeface="+mn-ea"/>
                          <a:cs typeface="Arial" pitchFamily="34" charset="0"/>
                        </a:rPr>
                        <a:t>(listar algunos beneficios claves de una solución exitosa).</a:t>
                      </a:r>
                      <a:endParaRPr lang="es-ES" sz="2400" dirty="0">
                        <a:latin typeface="Arial" pitchFamily="34" charset="0"/>
                        <a:cs typeface="Arial" pitchFamily="34" charset="0"/>
                      </a:endParaRPr>
                    </a:p>
                  </a:txBody>
                  <a:tcPr>
                    <a:solidFill>
                      <a:schemeClr val="bg2">
                        <a:lumMod val="90000"/>
                      </a:schemeClr>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539552" y="332656"/>
            <a:ext cx="8229600" cy="1260752"/>
          </a:xfrm>
        </p:spPr>
        <p:txBody>
          <a:bodyPr/>
          <a:lstStyle/>
          <a:p>
            <a:r>
              <a:rPr lang="es-ES_tradnl" sz="3600" dirty="0"/>
              <a:t>Informe Posicionamiento del Producto</a:t>
            </a:r>
          </a:p>
        </p:txBody>
      </p:sp>
      <p:sp>
        <p:nvSpPr>
          <p:cNvPr id="54274" name="4 Marcador de pie de página"/>
          <p:cNvSpPr>
            <a:spLocks noGrp="1"/>
          </p:cNvSpPr>
          <p:nvPr>
            <p:ph type="ftr" sz="quarter" idx="11"/>
          </p:nvPr>
        </p:nvSpPr>
        <p:spPr>
          <a:noFill/>
        </p:spPr>
        <p:txBody>
          <a:bodyPr/>
          <a:lstStyle/>
          <a:p>
            <a:r>
              <a:rPr lang="es-ES"/>
              <a:t>Departamento de Ingeniería de Software</a:t>
            </a:r>
          </a:p>
        </p:txBody>
      </p:sp>
      <p:sp>
        <p:nvSpPr>
          <p:cNvPr id="54278" name="Rectangle 19"/>
          <p:cNvSpPr>
            <a:spLocks noChangeArrowheads="1"/>
          </p:cNvSpPr>
          <p:nvPr/>
        </p:nvSpPr>
        <p:spPr bwMode="auto">
          <a:xfrm>
            <a:off x="8001000" y="0"/>
            <a:ext cx="762000" cy="1447800"/>
          </a:xfrm>
          <a:prstGeom prst="rect">
            <a:avLst/>
          </a:prstGeom>
          <a:solidFill>
            <a:schemeClr val="bg2"/>
          </a:solidFill>
          <a:ln w="9525">
            <a:noFill/>
            <a:miter lim="800000"/>
            <a:headEnd type="none" w="sm" len="sm"/>
            <a:tailEnd type="none" w="sm" len="sm"/>
          </a:ln>
        </p:spPr>
        <p:txBody>
          <a:bodyPr wrap="none" anchor="ctr"/>
          <a:lstStyle/>
          <a:p>
            <a:endParaRPr lang="en-US"/>
          </a:p>
        </p:txBody>
      </p:sp>
      <p:graphicFrame>
        <p:nvGraphicFramePr>
          <p:cNvPr id="18" name="17 Tabla"/>
          <p:cNvGraphicFramePr>
            <a:graphicFrameLocks noGrp="1"/>
          </p:cNvGraphicFramePr>
          <p:nvPr>
            <p:extLst>
              <p:ext uri="{D42A27DB-BD31-4B8C-83A1-F6EECF244321}">
                <p14:modId xmlns:p14="http://schemas.microsoft.com/office/powerpoint/2010/main" val="1918046021"/>
              </p:ext>
            </p:extLst>
          </p:nvPr>
        </p:nvGraphicFramePr>
        <p:xfrm>
          <a:off x="1043608" y="1593408"/>
          <a:ext cx="7632848" cy="4224238"/>
        </p:xfrm>
        <a:graphic>
          <a:graphicData uri="http://schemas.openxmlformats.org/drawingml/2006/table">
            <a:tbl>
              <a:tblPr firstRow="1" bandRow="1">
                <a:tableStyleId>{2D5ABB26-0587-4C30-8999-92F81FD0307C}</a:tableStyleId>
              </a:tblPr>
              <a:tblGrid>
                <a:gridCol w="3816424">
                  <a:extLst>
                    <a:ext uri="{9D8B030D-6E8A-4147-A177-3AD203B41FA5}">
                      <a16:colId xmlns:a16="http://schemas.microsoft.com/office/drawing/2014/main" val="20000"/>
                    </a:ext>
                  </a:extLst>
                </a:gridCol>
                <a:gridCol w="3816424">
                  <a:extLst>
                    <a:ext uri="{9D8B030D-6E8A-4147-A177-3AD203B41FA5}">
                      <a16:colId xmlns:a16="http://schemas.microsoft.com/office/drawing/2014/main" val="20001"/>
                    </a:ext>
                  </a:extLst>
                </a:gridCol>
              </a:tblGrid>
              <a:tr h="844429">
                <a:tc>
                  <a:txBody>
                    <a:bodyPr/>
                    <a:lstStyle/>
                    <a:p>
                      <a:r>
                        <a:rPr lang="es-ES" sz="2400" dirty="0">
                          <a:solidFill>
                            <a:schemeClr val="tx1">
                              <a:lumMod val="65000"/>
                              <a:lumOff val="35000"/>
                            </a:schemeClr>
                          </a:solidFill>
                          <a:latin typeface="Arial" pitchFamily="34" charset="0"/>
                          <a:cs typeface="Arial" pitchFamily="34" charset="0"/>
                        </a:rPr>
                        <a:t>El (nombre</a:t>
                      </a:r>
                      <a:r>
                        <a:rPr lang="es-ES" sz="2400" baseline="0" dirty="0">
                          <a:solidFill>
                            <a:schemeClr val="tx1">
                              <a:lumMod val="65000"/>
                              <a:lumOff val="35000"/>
                            </a:schemeClr>
                          </a:solidFill>
                          <a:latin typeface="Arial" pitchFamily="34" charset="0"/>
                          <a:cs typeface="Arial" pitchFamily="34" charset="0"/>
                        </a:rPr>
                        <a:t> del Producto)</a:t>
                      </a:r>
                      <a:endParaRPr lang="es-ES" sz="2400" dirty="0">
                        <a:solidFill>
                          <a:schemeClr val="tx1">
                            <a:lumMod val="65000"/>
                            <a:lumOff val="35000"/>
                          </a:schemeClr>
                        </a:solidFill>
                        <a:latin typeface="Arial" pitchFamily="34" charset="0"/>
                        <a:cs typeface="Arial" pitchFamily="34" charset="0"/>
                      </a:endParaRPr>
                    </a:p>
                  </a:txBody>
                  <a:tcPr>
                    <a:noFill/>
                  </a:tcPr>
                </a:tc>
                <a:tc>
                  <a:txBody>
                    <a:bodyPr/>
                    <a:lstStyle/>
                    <a:p>
                      <a:r>
                        <a:rPr kumimoji="0" lang="es-CR" sz="2400" kern="1200" dirty="0">
                          <a:solidFill>
                            <a:schemeClr val="tx1"/>
                          </a:solidFill>
                          <a:latin typeface="Arial" pitchFamily="34" charset="0"/>
                          <a:ea typeface="+mn-ea"/>
                          <a:cs typeface="Arial" pitchFamily="34" charset="0"/>
                        </a:rPr>
                        <a:t>es un (categoría del producto)</a:t>
                      </a:r>
                      <a:endParaRPr kumimoji="0" lang="es-ES" sz="2400" kern="1200" dirty="0">
                        <a:solidFill>
                          <a:schemeClr val="tx1"/>
                        </a:solidFill>
                        <a:latin typeface="Arial" pitchFamily="34" charset="0"/>
                        <a:ea typeface="+mn-ea"/>
                        <a:cs typeface="Arial" pitchFamily="34" charset="0"/>
                      </a:endParaRPr>
                    </a:p>
                  </a:txBody>
                  <a:tcPr>
                    <a:solidFill>
                      <a:schemeClr val="bg2"/>
                    </a:solidFill>
                  </a:tcPr>
                </a:tc>
                <a:extLst>
                  <a:ext uri="{0D108BD9-81ED-4DB2-BD59-A6C34878D82A}">
                    <a16:rowId xmlns:a16="http://schemas.microsoft.com/office/drawing/2014/main" val="10000"/>
                  </a:ext>
                </a:extLst>
              </a:tr>
              <a:tr h="920225">
                <a:tc>
                  <a:txBody>
                    <a:bodyPr/>
                    <a:lstStyle/>
                    <a:p>
                      <a:pPr marL="0" algn="l" rtl="0" eaLnBrk="1" latinLnBrk="0" hangingPunct="1"/>
                      <a:r>
                        <a:rPr kumimoji="0" lang="es-ES" sz="2400" kern="1200" dirty="0">
                          <a:solidFill>
                            <a:schemeClr val="tx1">
                              <a:lumMod val="65000"/>
                              <a:lumOff val="35000"/>
                            </a:schemeClr>
                          </a:solidFill>
                          <a:latin typeface="Arial" pitchFamily="34" charset="0"/>
                          <a:ea typeface="+mn-ea"/>
                          <a:cs typeface="Arial" pitchFamily="34" charset="0"/>
                        </a:rPr>
                        <a:t>Que</a:t>
                      </a:r>
                    </a:p>
                  </a:txBody>
                  <a:tcPr>
                    <a:noFill/>
                  </a:tcPr>
                </a:tc>
                <a:tc>
                  <a:txBody>
                    <a:bodyPr/>
                    <a:lstStyle/>
                    <a:p>
                      <a:r>
                        <a:rPr kumimoji="0" lang="en-AU" sz="2400" kern="1200" dirty="0">
                          <a:solidFill>
                            <a:schemeClr val="tx1"/>
                          </a:solidFill>
                          <a:latin typeface="Arial" pitchFamily="34" charset="0"/>
                          <a:ea typeface="+mn-ea"/>
                          <a:cs typeface="Arial" pitchFamily="34" charset="0"/>
                        </a:rPr>
                        <a:t>(</a:t>
                      </a:r>
                      <a:r>
                        <a:rPr kumimoji="0" lang="es-CR" sz="2400" kern="1200" dirty="0">
                          <a:solidFill>
                            <a:schemeClr val="tx1"/>
                          </a:solidFill>
                          <a:latin typeface="Arial" pitchFamily="34" charset="0"/>
                          <a:ea typeface="+mn-ea"/>
                          <a:cs typeface="Arial" pitchFamily="34" charset="0"/>
                        </a:rPr>
                        <a:t>informe</a:t>
                      </a:r>
                      <a:r>
                        <a:rPr kumimoji="0" lang="en-AU" sz="2400" kern="1200" dirty="0">
                          <a:solidFill>
                            <a:schemeClr val="tx1"/>
                          </a:solidFill>
                          <a:latin typeface="Arial" pitchFamily="34" charset="0"/>
                          <a:ea typeface="+mn-ea"/>
                          <a:cs typeface="Arial" pitchFamily="34" charset="0"/>
                        </a:rPr>
                        <a:t> de </a:t>
                      </a:r>
                      <a:r>
                        <a:rPr kumimoji="0" lang="es-CR" sz="2400" kern="1200" dirty="0">
                          <a:solidFill>
                            <a:schemeClr val="tx1"/>
                          </a:solidFill>
                          <a:latin typeface="Arial" pitchFamily="34" charset="0"/>
                          <a:ea typeface="+mn-ea"/>
                          <a:cs typeface="Arial" pitchFamily="34" charset="0"/>
                        </a:rPr>
                        <a:t>beneficios</a:t>
                      </a:r>
                      <a:r>
                        <a:rPr kumimoji="0" lang="en-AU" sz="2400" kern="1200" dirty="0">
                          <a:solidFill>
                            <a:schemeClr val="tx1"/>
                          </a:solidFill>
                          <a:latin typeface="Arial" pitchFamily="34" charset="0"/>
                          <a:ea typeface="+mn-ea"/>
                          <a:cs typeface="Arial" pitchFamily="34" charset="0"/>
                        </a:rPr>
                        <a:t> claves)</a:t>
                      </a:r>
                      <a:endParaRPr kumimoji="0" lang="es-ES" sz="2400" kern="1200" dirty="0">
                        <a:solidFill>
                          <a:schemeClr val="tx1"/>
                        </a:solidFill>
                        <a:latin typeface="Arial" pitchFamily="34" charset="0"/>
                        <a:ea typeface="+mn-ea"/>
                        <a:cs typeface="Arial" pitchFamily="34" charset="0"/>
                      </a:endParaRPr>
                    </a:p>
                  </a:txBody>
                  <a:tcPr>
                    <a:solidFill>
                      <a:schemeClr val="bg2"/>
                    </a:solidFill>
                  </a:tcPr>
                </a:tc>
                <a:extLst>
                  <a:ext uri="{0D108BD9-81ED-4DB2-BD59-A6C34878D82A}">
                    <a16:rowId xmlns:a16="http://schemas.microsoft.com/office/drawing/2014/main" val="10001"/>
                  </a:ext>
                </a:extLst>
              </a:tr>
              <a:tr h="677639">
                <a:tc>
                  <a:txBody>
                    <a:bodyPr/>
                    <a:lstStyle/>
                    <a:p>
                      <a:pPr marL="0" algn="l" rtl="0" eaLnBrk="1" latinLnBrk="0" hangingPunct="1"/>
                      <a:r>
                        <a:rPr kumimoji="0" lang="es-ES" sz="2400" kern="1200" dirty="0">
                          <a:solidFill>
                            <a:schemeClr val="tx1">
                              <a:lumMod val="65000"/>
                              <a:lumOff val="35000"/>
                            </a:schemeClr>
                          </a:solidFill>
                          <a:latin typeface="Arial" pitchFamily="34" charset="0"/>
                          <a:ea typeface="+mn-ea"/>
                          <a:cs typeface="Arial" pitchFamily="34" charset="0"/>
                        </a:rPr>
                        <a:t>Dirigido a</a:t>
                      </a:r>
                    </a:p>
                  </a:txBody>
                  <a:tcPr>
                    <a:noFill/>
                  </a:tcPr>
                </a:tc>
                <a:tc>
                  <a:txBody>
                    <a:bodyPr/>
                    <a:lstStyle/>
                    <a:p>
                      <a:r>
                        <a:rPr kumimoji="0" lang="es-ES" sz="2400" kern="1200" dirty="0">
                          <a:solidFill>
                            <a:schemeClr val="tx1"/>
                          </a:solidFill>
                          <a:latin typeface="Arial" pitchFamily="34" charset="0"/>
                          <a:ea typeface="+mn-ea"/>
                          <a:cs typeface="Arial" pitchFamily="34" charset="0"/>
                        </a:rPr>
                        <a:t>(usuarios meta)</a:t>
                      </a:r>
                    </a:p>
                  </a:txBody>
                  <a:tcPr>
                    <a:solidFill>
                      <a:schemeClr val="bg2"/>
                    </a:solidFill>
                  </a:tcPr>
                </a:tc>
                <a:extLst>
                  <a:ext uri="{0D108BD9-81ED-4DB2-BD59-A6C34878D82A}">
                    <a16:rowId xmlns:a16="http://schemas.microsoft.com/office/drawing/2014/main" val="10002"/>
                  </a:ext>
                </a:extLst>
              </a:tr>
              <a:tr h="7506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2400" kern="1200" dirty="0">
                          <a:solidFill>
                            <a:schemeClr val="tx1">
                              <a:lumMod val="65000"/>
                              <a:lumOff val="35000"/>
                            </a:schemeClr>
                          </a:solidFill>
                          <a:latin typeface="Arial" pitchFamily="34" charset="0"/>
                          <a:ea typeface="+mn-ea"/>
                          <a:cs typeface="Arial" pitchFamily="34" charset="0"/>
                        </a:rPr>
                        <a:t>A diferencia </a:t>
                      </a:r>
                    </a:p>
                    <a:p>
                      <a:endParaRPr lang="es-ES" dirty="0">
                        <a:solidFill>
                          <a:schemeClr val="tx1">
                            <a:lumMod val="65000"/>
                            <a:lumOff val="35000"/>
                          </a:schemeClr>
                        </a:solidFill>
                      </a:endParaRPr>
                    </a:p>
                  </a:txBody>
                  <a:tcPr>
                    <a:noFill/>
                  </a:tcPr>
                </a:tc>
                <a:tc>
                  <a:txBody>
                    <a:bodyPr/>
                    <a:lstStyle/>
                    <a:p>
                      <a:r>
                        <a:rPr kumimoji="0" lang="es-CR" sz="2400" kern="1200" dirty="0">
                          <a:solidFill>
                            <a:schemeClr val="tx1"/>
                          </a:solidFill>
                          <a:latin typeface="Arial" pitchFamily="34" charset="0"/>
                          <a:ea typeface="+mn-ea"/>
                          <a:cs typeface="Arial" pitchFamily="34" charset="0"/>
                        </a:rPr>
                        <a:t>(alternativa</a:t>
                      </a:r>
                      <a:r>
                        <a:rPr kumimoji="0" lang="es-CR" sz="2400" kern="1200" baseline="0" dirty="0">
                          <a:solidFill>
                            <a:schemeClr val="tx1"/>
                          </a:solidFill>
                          <a:latin typeface="Arial" pitchFamily="34" charset="0"/>
                          <a:ea typeface="+mn-ea"/>
                          <a:cs typeface="Arial" pitchFamily="34" charset="0"/>
                        </a:rPr>
                        <a:t> actual</a:t>
                      </a:r>
                      <a:r>
                        <a:rPr kumimoji="0" lang="es-CR" sz="2400" kern="1200" dirty="0">
                          <a:solidFill>
                            <a:schemeClr val="tx1"/>
                          </a:solidFill>
                          <a:latin typeface="Arial" pitchFamily="34" charset="0"/>
                          <a:ea typeface="+mn-ea"/>
                          <a:cs typeface="Arial" pitchFamily="34" charset="0"/>
                        </a:rPr>
                        <a:t>).</a:t>
                      </a:r>
                      <a:endParaRPr lang="es-ES" sz="2400" dirty="0">
                        <a:latin typeface="Arial" pitchFamily="34" charset="0"/>
                        <a:cs typeface="Arial" pitchFamily="34" charset="0"/>
                      </a:endParaRPr>
                    </a:p>
                  </a:txBody>
                  <a:tcPr>
                    <a:solidFill>
                      <a:schemeClr val="bg2"/>
                    </a:solidFill>
                  </a:tcPr>
                </a:tc>
                <a:extLst>
                  <a:ext uri="{0D108BD9-81ED-4DB2-BD59-A6C34878D82A}">
                    <a16:rowId xmlns:a16="http://schemas.microsoft.com/office/drawing/2014/main" val="10003"/>
                  </a:ext>
                </a:extLst>
              </a:tr>
              <a:tr h="10313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2400" kern="1200" dirty="0">
                          <a:solidFill>
                            <a:schemeClr val="tx1">
                              <a:lumMod val="65000"/>
                              <a:lumOff val="35000"/>
                            </a:schemeClr>
                          </a:solidFill>
                          <a:latin typeface="Arial" pitchFamily="34" charset="0"/>
                          <a:ea typeface="+mn-ea"/>
                          <a:cs typeface="Arial" pitchFamily="34" charset="0"/>
                        </a:rPr>
                        <a:t>Esta aplicación</a:t>
                      </a:r>
                      <a:endParaRPr lang="es-ES" dirty="0">
                        <a:solidFill>
                          <a:schemeClr val="tx1">
                            <a:lumMod val="65000"/>
                            <a:lumOff val="35000"/>
                          </a:schemeClr>
                        </a:solidFill>
                      </a:endParaRPr>
                    </a:p>
                  </a:txBody>
                  <a:tcPr>
                    <a:noFill/>
                  </a:tcPr>
                </a:tc>
                <a:tc>
                  <a:txBody>
                    <a:bodyPr/>
                    <a:lstStyle/>
                    <a:p>
                      <a:r>
                        <a:rPr kumimoji="0" lang="es-CR" sz="2400" kern="1200" dirty="0">
                          <a:solidFill>
                            <a:schemeClr val="tx1"/>
                          </a:solidFill>
                          <a:latin typeface="Arial" pitchFamily="34" charset="0"/>
                          <a:ea typeface="+mn-ea"/>
                          <a:cs typeface="Arial" pitchFamily="34" charset="0"/>
                        </a:rPr>
                        <a:t>(informe de diferenciación primaria).</a:t>
                      </a:r>
                      <a:endParaRPr lang="es-ES" sz="2400" dirty="0">
                        <a:latin typeface="Arial" pitchFamily="34" charset="0"/>
                        <a:cs typeface="Arial" pitchFamily="34" charset="0"/>
                      </a:endParaRPr>
                    </a:p>
                  </a:txBody>
                  <a:tcPr>
                    <a:solidFill>
                      <a:schemeClr val="bg2"/>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4 Marcador de pie de página"/>
          <p:cNvSpPr>
            <a:spLocks noGrp="1"/>
          </p:cNvSpPr>
          <p:nvPr>
            <p:ph type="ftr" sz="quarter" idx="11"/>
          </p:nvPr>
        </p:nvSpPr>
        <p:spPr>
          <a:noFill/>
        </p:spPr>
        <p:txBody>
          <a:bodyPr/>
          <a:lstStyle/>
          <a:p>
            <a:r>
              <a:rPr lang="es-ES"/>
              <a:t>Departamento de Ingeniería de Software</a:t>
            </a:r>
          </a:p>
        </p:txBody>
      </p:sp>
      <p:pic>
        <p:nvPicPr>
          <p:cNvPr id="49156" name="Picture 9"/>
          <p:cNvPicPr>
            <a:picLocks noChangeAspect="1" noChangeArrowheads="1"/>
          </p:cNvPicPr>
          <p:nvPr/>
        </p:nvPicPr>
        <p:blipFill>
          <a:blip r:embed="rId3" cstate="print"/>
          <a:srcRect/>
          <a:stretch>
            <a:fillRect/>
          </a:stretch>
        </p:blipFill>
        <p:spPr bwMode="auto">
          <a:xfrm>
            <a:off x="2195736" y="548206"/>
            <a:ext cx="5000139" cy="5567863"/>
          </a:xfrm>
          <a:prstGeom prst="rect">
            <a:avLst/>
          </a:prstGeom>
          <a:noFill/>
          <a:ln w="9525">
            <a:noFill/>
            <a:miter lim="800000"/>
            <a:headEnd type="none" w="sm" len="sm"/>
            <a:tailEnd type="none" w="sm" len="sm"/>
          </a:ln>
        </p:spPr>
      </p:pic>
      <p:sp>
        <p:nvSpPr>
          <p:cNvPr id="49158" name="Rectangle 18"/>
          <p:cNvSpPr>
            <a:spLocks noChangeArrowheads="1"/>
          </p:cNvSpPr>
          <p:nvPr/>
        </p:nvSpPr>
        <p:spPr bwMode="auto">
          <a:xfrm>
            <a:off x="8001000" y="0"/>
            <a:ext cx="762000" cy="1447800"/>
          </a:xfrm>
          <a:prstGeom prst="rect">
            <a:avLst/>
          </a:prstGeom>
          <a:solidFill>
            <a:schemeClr val="bg2"/>
          </a:solidFill>
          <a:ln w="9525">
            <a:noFill/>
            <a:miter lim="800000"/>
            <a:headEnd type="none" w="sm" len="sm"/>
            <a:tailEnd type="none" w="sm" len="sm"/>
          </a:ln>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914400" y="-76200"/>
            <a:ext cx="7158038" cy="1412875"/>
          </a:xfrm>
        </p:spPr>
        <p:txBody>
          <a:bodyPr/>
          <a:lstStyle/>
          <a:p>
            <a:pPr eaLnBrk="1" hangingPunct="1"/>
            <a:r>
              <a:rPr lang="es-ES_tradnl" sz="3800" b="1">
                <a:solidFill>
                  <a:schemeClr val="tx1"/>
                </a:solidFill>
              </a:rPr>
              <a:t>¿Cómo es este proceso?</a:t>
            </a:r>
            <a:endParaRPr lang="es-ES_tradnl">
              <a:solidFill>
                <a:schemeClr val="tx1"/>
              </a:solidFill>
            </a:endParaRPr>
          </a:p>
        </p:txBody>
      </p:sp>
      <p:sp>
        <p:nvSpPr>
          <p:cNvPr id="23554" name="4 Marcador de pie de página"/>
          <p:cNvSpPr>
            <a:spLocks noGrp="1"/>
          </p:cNvSpPr>
          <p:nvPr>
            <p:ph type="ftr" sz="quarter" idx="11"/>
          </p:nvPr>
        </p:nvSpPr>
        <p:spPr>
          <a:noFill/>
        </p:spPr>
        <p:txBody>
          <a:bodyPr/>
          <a:lstStyle/>
          <a:p>
            <a:r>
              <a:rPr lang="es-ES"/>
              <a:t>Departamento de Ingeniería de Software</a:t>
            </a:r>
          </a:p>
        </p:txBody>
      </p:sp>
      <p:pic>
        <p:nvPicPr>
          <p:cNvPr id="23556" name="Picture 4"/>
          <p:cNvPicPr>
            <a:picLocks noChangeAspect="1" noChangeArrowheads="1"/>
          </p:cNvPicPr>
          <p:nvPr/>
        </p:nvPicPr>
        <p:blipFill>
          <a:blip r:embed="rId2" cstate="print"/>
          <a:srcRect/>
          <a:stretch>
            <a:fillRect/>
          </a:stretch>
        </p:blipFill>
        <p:spPr bwMode="auto">
          <a:xfrm>
            <a:off x="1115616" y="1331117"/>
            <a:ext cx="7507560" cy="4599226"/>
          </a:xfrm>
          <a:prstGeom prst="rect">
            <a:avLst/>
          </a:prstGeom>
          <a:noFill/>
          <a:ln w="9525">
            <a:noFill/>
            <a:miter lim="800000"/>
            <a:headEnd/>
            <a:tailEnd/>
          </a:ln>
        </p:spPr>
      </p:pic>
      <p:sp>
        <p:nvSpPr>
          <p:cNvPr id="23557" name="Rectangle 5"/>
          <p:cNvSpPr>
            <a:spLocks noChangeArrowheads="1"/>
          </p:cNvSpPr>
          <p:nvPr/>
        </p:nvSpPr>
        <p:spPr bwMode="auto">
          <a:xfrm>
            <a:off x="8001000" y="0"/>
            <a:ext cx="762000" cy="1447800"/>
          </a:xfrm>
          <a:prstGeom prst="rect">
            <a:avLst/>
          </a:prstGeom>
          <a:solidFill>
            <a:schemeClr val="bg2"/>
          </a:solidFill>
          <a:ln w="9525">
            <a:noFill/>
            <a:miter lim="800000"/>
            <a:headEnd type="none" w="sm" len="sm"/>
            <a:tailEnd type="none" w="sm" len="sm"/>
          </a:ln>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3568" y="620688"/>
            <a:ext cx="7406333" cy="1080120"/>
          </a:xfrm>
        </p:spPr>
        <p:txBody>
          <a:bodyPr/>
          <a:lstStyle/>
          <a:p>
            <a:pPr eaLnBrk="1" hangingPunct="1"/>
            <a:r>
              <a:rPr lang="es-ES_tradnl" altLang="es-ES" dirty="0"/>
              <a:t>Casos de Uso</a:t>
            </a:r>
          </a:p>
        </p:txBody>
      </p:sp>
      <p:sp>
        <p:nvSpPr>
          <p:cNvPr id="27651" name="Rectangle 3"/>
          <p:cNvSpPr>
            <a:spLocks noGrp="1" noChangeArrowheads="1"/>
          </p:cNvSpPr>
          <p:nvPr>
            <p:ph idx="1"/>
          </p:nvPr>
        </p:nvSpPr>
        <p:spPr>
          <a:xfrm>
            <a:off x="971600" y="1700808"/>
            <a:ext cx="7848872" cy="4536504"/>
          </a:xfrm>
          <a:noFill/>
        </p:spPr>
        <p:txBody>
          <a:bodyPr/>
          <a:lstStyle/>
          <a:p>
            <a:pPr algn="just" eaLnBrk="1" hangingPunct="1"/>
            <a:r>
              <a:rPr lang="es-ES_tradnl" altLang="es-ES" sz="2500" dirty="0"/>
              <a:t>Un Caso de Uso describe la funcionalidad particular que se supone que el sistema debe realizar, modelando el diálogo que un usuario, un sistema externo u otra entidad tendrían con el sistema a ser desarrollado.</a:t>
            </a:r>
          </a:p>
          <a:p>
            <a:pPr algn="just" eaLnBrk="1" hangingPunct="1">
              <a:lnSpc>
                <a:spcPct val="60000"/>
              </a:lnSpc>
              <a:buFont typeface="Wingdings" panose="05000000000000000000" pitchFamily="2" charset="2"/>
              <a:buNone/>
            </a:pPr>
            <a:endParaRPr lang="es-ES_tradnl" altLang="es-ES" sz="2500" dirty="0"/>
          </a:p>
          <a:p>
            <a:pPr algn="just" eaLnBrk="1" hangingPunct="1"/>
            <a:r>
              <a:rPr lang="es-ES_tradnl" altLang="es-ES" sz="2500" dirty="0"/>
              <a:t>Cada Caso de Uso describe un posible escenario de uso de la entidad externa con el sistema, se identifican todos los eventos que pueden ocurrir, así como las respuestas al sistema.</a:t>
            </a:r>
            <a:endParaRPr lang="es-ES_tradnl" altLang="es-E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8001000" y="0"/>
            <a:ext cx="762000" cy="14478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ES"/>
          </a:p>
        </p:txBody>
      </p:sp>
      <p:sp>
        <p:nvSpPr>
          <p:cNvPr id="64514" name="Rectangle 2"/>
          <p:cNvSpPr>
            <a:spLocks noGrp="1" noChangeArrowheads="1"/>
          </p:cNvSpPr>
          <p:nvPr>
            <p:ph type="title"/>
          </p:nvPr>
        </p:nvSpPr>
        <p:spPr>
          <a:xfrm>
            <a:off x="395536" y="989013"/>
            <a:ext cx="8593138" cy="783803"/>
          </a:xfrm>
        </p:spPr>
        <p:txBody>
          <a:bodyPr/>
          <a:lstStyle/>
          <a:p>
            <a:pPr eaLnBrk="1" hangingPunct="1">
              <a:defRPr/>
            </a:pPr>
            <a:r>
              <a:rPr lang="es-ES_tradnl" sz="3200" b="1" dirty="0">
                <a:effectLst>
                  <a:outerShdw blurRad="38100" dist="38100" dir="2700000" algn="tl">
                    <a:srgbClr val="080808"/>
                  </a:outerShdw>
                </a:effectLst>
              </a:rPr>
              <a:t>Requerimientos funcionales del software</a:t>
            </a:r>
          </a:p>
        </p:txBody>
      </p:sp>
      <p:sp>
        <p:nvSpPr>
          <p:cNvPr id="28676" name="Rectangle 5"/>
          <p:cNvSpPr>
            <a:spLocks noGrp="1" noChangeArrowheads="1"/>
          </p:cNvSpPr>
          <p:nvPr>
            <p:ph idx="1"/>
          </p:nvPr>
        </p:nvSpPr>
        <p:spPr>
          <a:xfrm>
            <a:off x="1115616" y="2060848"/>
            <a:ext cx="7571184" cy="3888432"/>
          </a:xfrm>
          <a:noFill/>
        </p:spPr>
        <p:txBody>
          <a:bodyPr/>
          <a:lstStyle/>
          <a:p>
            <a:pPr algn="just" eaLnBrk="1" hangingPunct="1"/>
            <a:r>
              <a:rPr lang="es-ES_tradnl" altLang="es-ES" sz="2800" dirty="0"/>
              <a:t>Los casos de uso representan los requerimientos funcionales del sistema.</a:t>
            </a:r>
          </a:p>
          <a:p>
            <a:pPr algn="just" eaLnBrk="1" hangingPunct="1">
              <a:buFont typeface="Wingdings" panose="05000000000000000000" pitchFamily="2" charset="2"/>
              <a:buNone/>
            </a:pPr>
            <a:endParaRPr lang="es-ES_tradnl" altLang="es-ES" sz="2800" dirty="0"/>
          </a:p>
          <a:p>
            <a:pPr algn="just" eaLnBrk="1" hangingPunct="1"/>
            <a:r>
              <a:rPr lang="es-ES_tradnl" altLang="es-ES" sz="2800" dirty="0"/>
              <a:t>Los casos de uso capturan las necesidades del usuario</a:t>
            </a:r>
          </a:p>
          <a:p>
            <a:pPr algn="just" eaLnBrk="1" hangingPunct="1"/>
            <a:endParaRPr lang="es-ES_tradnl" altLang="es-ES" sz="2800" dirty="0"/>
          </a:p>
          <a:p>
            <a:pPr algn="just" eaLnBrk="1" hangingPunct="1"/>
            <a:r>
              <a:rPr lang="es-ES_tradnl" altLang="es-ES" sz="2800" dirty="0"/>
              <a:t>Indican </a:t>
            </a:r>
            <a:r>
              <a:rPr lang="es-ES_tradnl" altLang="es-ES" sz="2800" i="1" u="sng" dirty="0"/>
              <a:t>Qué</a:t>
            </a:r>
            <a:r>
              <a:rPr lang="es-ES_tradnl" altLang="es-ES" sz="2800" dirty="0"/>
              <a:t> hará el sistema.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7544" y="620688"/>
            <a:ext cx="7622357" cy="750912"/>
          </a:xfrm>
        </p:spPr>
        <p:txBody>
          <a:bodyPr/>
          <a:lstStyle/>
          <a:p>
            <a:pPr eaLnBrk="1" hangingPunct="1"/>
            <a:r>
              <a:rPr lang="es-ES_tradnl" altLang="es-ES" sz="3800" dirty="0"/>
              <a:t>Elementos de los Casos de Uso</a:t>
            </a:r>
            <a:endParaRPr lang="es-ES_tradnl" altLang="es-ES" dirty="0"/>
          </a:p>
        </p:txBody>
      </p:sp>
      <p:sp>
        <p:nvSpPr>
          <p:cNvPr id="32771" name="Rectangle 3"/>
          <p:cNvSpPr>
            <a:spLocks noGrp="1" noChangeArrowheads="1"/>
          </p:cNvSpPr>
          <p:nvPr>
            <p:ph idx="1"/>
          </p:nvPr>
        </p:nvSpPr>
        <p:spPr>
          <a:xfrm>
            <a:off x="971600" y="1268760"/>
            <a:ext cx="7777113" cy="5328890"/>
          </a:xfrm>
        </p:spPr>
        <p:txBody>
          <a:bodyPr/>
          <a:lstStyle/>
          <a:p>
            <a:pPr algn="just" eaLnBrk="1" hangingPunct="1">
              <a:lnSpc>
                <a:spcPct val="90000"/>
              </a:lnSpc>
            </a:pPr>
            <a:r>
              <a:rPr lang="es-ES_tradnl" altLang="es-ES" dirty="0">
                <a:solidFill>
                  <a:schemeClr val="tx2"/>
                </a:solidFill>
                <a:latin typeface="+mj-lt"/>
                <a:ea typeface="+mj-ea"/>
                <a:cs typeface="+mj-cs"/>
              </a:rPr>
              <a:t>Actores</a:t>
            </a:r>
          </a:p>
          <a:p>
            <a:pPr lvl="1" algn="just" eaLnBrk="1" hangingPunct="1">
              <a:lnSpc>
                <a:spcPct val="90000"/>
              </a:lnSpc>
            </a:pPr>
            <a:r>
              <a:rPr lang="es-ES_tradnl" altLang="es-ES" sz="2200" dirty="0"/>
              <a:t>Es el rol que juega (</a:t>
            </a:r>
            <a:r>
              <a:rPr lang="es-ES_tradnl" altLang="es-ES" sz="2200" dirty="0" err="1"/>
              <a:t>ó</a:t>
            </a:r>
            <a:r>
              <a:rPr lang="es-ES_tradnl" altLang="es-ES" sz="2200" dirty="0"/>
              <a:t> actúa) una entidad con respecto al sistema.</a:t>
            </a:r>
          </a:p>
          <a:p>
            <a:pPr algn="just">
              <a:lnSpc>
                <a:spcPct val="90000"/>
              </a:lnSpc>
            </a:pPr>
            <a:r>
              <a:rPr lang="es-ES_tradnl" altLang="es-ES" dirty="0">
                <a:solidFill>
                  <a:schemeClr val="tx2"/>
                </a:solidFill>
                <a:latin typeface="+mj-lt"/>
                <a:ea typeface="+mj-ea"/>
                <a:cs typeface="+mj-cs"/>
              </a:rPr>
              <a:t>Casos de uso</a:t>
            </a:r>
          </a:p>
          <a:p>
            <a:pPr lvl="1" algn="just" eaLnBrk="1" hangingPunct="1">
              <a:lnSpc>
                <a:spcPct val="90000"/>
              </a:lnSpc>
            </a:pPr>
            <a:r>
              <a:rPr lang="es-ES_tradnl" altLang="es-ES" sz="2200" dirty="0"/>
              <a:t>Son aspectos de la funcionabilidad del sistema, que resulta visible para el actor cuya perspectiva es lo que refleja en los Casos de Uso.</a:t>
            </a:r>
          </a:p>
          <a:p>
            <a:pPr algn="just">
              <a:lnSpc>
                <a:spcPct val="90000"/>
              </a:lnSpc>
            </a:pPr>
            <a:r>
              <a:rPr lang="es-ES_tradnl" altLang="es-ES" dirty="0">
                <a:solidFill>
                  <a:schemeClr val="tx2"/>
                </a:solidFill>
                <a:latin typeface="+mj-lt"/>
                <a:ea typeface="+mj-ea"/>
                <a:cs typeface="+mj-cs"/>
              </a:rPr>
              <a:t>Extensiones (Relación </a:t>
            </a:r>
            <a:r>
              <a:rPr lang="es-ES_tradnl" altLang="es-ES" dirty="0" err="1">
                <a:solidFill>
                  <a:schemeClr val="tx2"/>
                </a:solidFill>
                <a:latin typeface="+mj-lt"/>
                <a:ea typeface="+mj-ea"/>
                <a:cs typeface="+mj-cs"/>
              </a:rPr>
              <a:t>Extend</a:t>
            </a:r>
            <a:r>
              <a:rPr lang="es-ES_tradnl" altLang="es-ES" dirty="0">
                <a:solidFill>
                  <a:schemeClr val="tx2"/>
                </a:solidFill>
                <a:latin typeface="+mj-lt"/>
                <a:ea typeface="+mj-ea"/>
                <a:cs typeface="+mj-cs"/>
              </a:rPr>
              <a:t>)</a:t>
            </a:r>
          </a:p>
          <a:p>
            <a:pPr lvl="1" algn="just" eaLnBrk="1" hangingPunct="1">
              <a:lnSpc>
                <a:spcPct val="90000"/>
              </a:lnSpc>
            </a:pPr>
            <a:r>
              <a:rPr lang="es-ES_tradnl" altLang="es-ES" sz="2200" dirty="0"/>
              <a:t>Funcionalidades adicionales de un caso de uso complejo</a:t>
            </a:r>
          </a:p>
          <a:p>
            <a:pPr algn="just">
              <a:lnSpc>
                <a:spcPct val="90000"/>
              </a:lnSpc>
            </a:pPr>
            <a:r>
              <a:rPr lang="es-ES_tradnl" altLang="es-ES" dirty="0">
                <a:solidFill>
                  <a:schemeClr val="tx2"/>
                </a:solidFill>
                <a:latin typeface="+mj-lt"/>
                <a:ea typeface="+mj-ea"/>
                <a:cs typeface="+mj-cs"/>
              </a:rPr>
              <a:t>Inclusiones (Relación </a:t>
            </a:r>
            <a:r>
              <a:rPr lang="es-ES_tradnl" altLang="es-ES" dirty="0" err="1">
                <a:solidFill>
                  <a:schemeClr val="tx2"/>
                </a:solidFill>
                <a:latin typeface="+mj-lt"/>
                <a:ea typeface="+mj-ea"/>
                <a:cs typeface="+mj-cs"/>
              </a:rPr>
              <a:t>Include</a:t>
            </a:r>
            <a:r>
              <a:rPr lang="es-ES_tradnl" altLang="es-ES" dirty="0">
                <a:solidFill>
                  <a:schemeClr val="tx2"/>
                </a:solidFill>
                <a:latin typeface="+mj-lt"/>
                <a:ea typeface="+mj-ea"/>
                <a:cs typeface="+mj-cs"/>
              </a:rPr>
              <a:t>/Uses)</a:t>
            </a:r>
          </a:p>
          <a:p>
            <a:pPr lvl="1" algn="just" eaLnBrk="1" hangingPunct="1">
              <a:lnSpc>
                <a:spcPct val="90000"/>
              </a:lnSpc>
            </a:pPr>
            <a:r>
              <a:rPr lang="es-ES_tradnl" altLang="es-ES" sz="2200" dirty="0"/>
              <a:t>Funcionalidad que requieren varios casos de uso.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ChangeArrowheads="1"/>
          </p:cNvSpPr>
          <p:nvPr/>
        </p:nvSpPr>
        <p:spPr bwMode="auto">
          <a:xfrm>
            <a:off x="8077200" y="0"/>
            <a:ext cx="762000" cy="14478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ES"/>
          </a:p>
        </p:txBody>
      </p:sp>
      <p:pic>
        <p:nvPicPr>
          <p:cNvPr id="389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4603" y="2276872"/>
            <a:ext cx="3416322" cy="3370967"/>
          </a:xfrm>
          <a:prstGeom prst="rect">
            <a:avLst/>
          </a:prstGeom>
          <a:noFill/>
          <a:ln>
            <a:noFill/>
          </a:ln>
        </p:spPr>
      </p:pic>
      <p:sp>
        <p:nvSpPr>
          <p:cNvPr id="38916" name="Rectangle 2"/>
          <p:cNvSpPr>
            <a:spLocks noGrp="1" noChangeArrowheads="1"/>
          </p:cNvSpPr>
          <p:nvPr>
            <p:ph type="title"/>
          </p:nvPr>
        </p:nvSpPr>
        <p:spPr>
          <a:xfrm>
            <a:off x="251521" y="692696"/>
            <a:ext cx="8892480" cy="720179"/>
          </a:xfrm>
        </p:spPr>
        <p:txBody>
          <a:bodyPr>
            <a:normAutofit/>
          </a:bodyPr>
          <a:lstStyle/>
          <a:p>
            <a:pPr eaLnBrk="1" hangingPunct="1"/>
            <a:r>
              <a:rPr lang="es-ES_tradnl" altLang="es-ES" sz="2800" dirty="0"/>
              <a:t>Escenarios y Flujo de eventos de un Caso de Uso</a:t>
            </a:r>
          </a:p>
        </p:txBody>
      </p:sp>
      <p:sp>
        <p:nvSpPr>
          <p:cNvPr id="38917" name="Rectangle 3"/>
          <p:cNvSpPr>
            <a:spLocks noGrp="1" noChangeArrowheads="1"/>
          </p:cNvSpPr>
          <p:nvPr>
            <p:ph idx="1"/>
          </p:nvPr>
        </p:nvSpPr>
        <p:spPr>
          <a:xfrm>
            <a:off x="827584" y="1916832"/>
            <a:ext cx="4464496" cy="4320480"/>
          </a:xfrm>
        </p:spPr>
        <p:txBody>
          <a:bodyPr>
            <a:normAutofit fontScale="85000" lnSpcReduction="20000"/>
          </a:bodyPr>
          <a:lstStyle/>
          <a:p>
            <a:pPr algn="just" eaLnBrk="1" hangingPunct="1"/>
            <a:r>
              <a:rPr lang="es-ES_tradnl" altLang="es-ES" sz="2200" dirty="0">
                <a:solidFill>
                  <a:srgbClr val="0070C0"/>
                </a:solidFill>
              </a:rPr>
              <a:t>Flujo Básico, (“Día Feliz”) </a:t>
            </a:r>
          </a:p>
          <a:p>
            <a:pPr lvl="1" eaLnBrk="1" hangingPunct="1"/>
            <a:r>
              <a:rPr lang="es-ES_tradnl" altLang="es-ES" sz="2200" dirty="0"/>
              <a:t>Es un éxito de principio a fin (sin alternativas, ni errores) </a:t>
            </a:r>
          </a:p>
          <a:p>
            <a:pPr lvl="1" eaLnBrk="1" hangingPunct="1"/>
            <a:endParaRPr lang="es-ES_tradnl" altLang="es-ES" sz="2200" dirty="0">
              <a:solidFill>
                <a:srgbClr val="DEDEDE"/>
              </a:solidFill>
            </a:endParaRPr>
          </a:p>
          <a:p>
            <a:pPr lvl="1" eaLnBrk="1" hangingPunct="1">
              <a:lnSpc>
                <a:spcPct val="20000"/>
              </a:lnSpc>
            </a:pPr>
            <a:endParaRPr lang="es-ES_tradnl" altLang="es-ES" sz="2200" dirty="0">
              <a:solidFill>
                <a:srgbClr val="000000"/>
              </a:solidFill>
            </a:endParaRPr>
          </a:p>
          <a:p>
            <a:pPr eaLnBrk="1" hangingPunct="1"/>
            <a:r>
              <a:rPr lang="es-ES_tradnl" altLang="es-ES" sz="2200" dirty="0">
                <a:solidFill>
                  <a:srgbClr val="0070C0"/>
                </a:solidFill>
              </a:rPr>
              <a:t>Flujos alternativos </a:t>
            </a:r>
          </a:p>
          <a:p>
            <a:pPr lvl="1" eaLnBrk="1" hangingPunct="1"/>
            <a:r>
              <a:rPr lang="es-ES_tradnl" altLang="es-ES" sz="2200" dirty="0"/>
              <a:t>Variantes de ejecución </a:t>
            </a:r>
          </a:p>
          <a:p>
            <a:pPr lvl="1" eaLnBrk="1" hangingPunct="1"/>
            <a:endParaRPr lang="es-ES_tradnl" altLang="es-ES" sz="2200" dirty="0"/>
          </a:p>
          <a:p>
            <a:r>
              <a:rPr lang="es-ES_tradnl" altLang="es-ES" sz="2400" dirty="0">
                <a:solidFill>
                  <a:srgbClr val="0070C0"/>
                </a:solidFill>
              </a:rPr>
              <a:t>Flujos de excepción </a:t>
            </a:r>
          </a:p>
          <a:p>
            <a:pPr lvl="1"/>
            <a:r>
              <a:rPr lang="es-ES_tradnl" altLang="es-ES" sz="2200" dirty="0"/>
              <a:t>que manejan situaciones de error</a:t>
            </a:r>
          </a:p>
          <a:p>
            <a:pPr lvl="1"/>
            <a:r>
              <a:rPr lang="es-ES_tradnl" altLang="es-ES" sz="2200" dirty="0"/>
              <a:t>Casos extraños </a:t>
            </a:r>
          </a:p>
          <a:p>
            <a:pPr marL="411480" lvl="1" indent="0">
              <a:buNone/>
            </a:pPr>
            <a:r>
              <a:rPr lang="es-ES_tradnl" altLang="es-ES" sz="2000" dirty="0">
                <a:solidFill>
                  <a:schemeClr val="accent2"/>
                </a:solidFill>
              </a:rPr>
              <a:t> </a:t>
            </a:r>
          </a:p>
          <a:p>
            <a:pPr eaLnBrk="1" hangingPunct="1"/>
            <a:endParaRPr lang="es-ES_tradnl" altLang="es-ES" sz="2300" dirty="0"/>
          </a:p>
          <a:p>
            <a:pPr eaLnBrk="1" hangingPunct="1"/>
            <a:endParaRPr lang="es-ES_tradnl" altLang="es-E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ChangeArrowheads="1"/>
          </p:cNvSpPr>
          <p:nvPr/>
        </p:nvSpPr>
        <p:spPr bwMode="auto">
          <a:xfrm>
            <a:off x="8077200" y="0"/>
            <a:ext cx="762000" cy="14478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ES"/>
          </a:p>
        </p:txBody>
      </p:sp>
      <p:sp>
        <p:nvSpPr>
          <p:cNvPr id="41987" name="Rectangle 2"/>
          <p:cNvSpPr>
            <a:spLocks noGrp="1" noChangeArrowheads="1"/>
          </p:cNvSpPr>
          <p:nvPr>
            <p:ph type="title"/>
          </p:nvPr>
        </p:nvSpPr>
        <p:spPr>
          <a:xfrm>
            <a:off x="395536" y="480765"/>
            <a:ext cx="7622232" cy="932011"/>
          </a:xfrm>
        </p:spPr>
        <p:txBody>
          <a:bodyPr/>
          <a:lstStyle/>
          <a:p>
            <a:pPr eaLnBrk="1" hangingPunct="1"/>
            <a:r>
              <a:rPr lang="es-ES_tradnl" altLang="es-ES" sz="3600" dirty="0"/>
              <a:t>¿Cómo detallar cada Caso de Uso?</a:t>
            </a:r>
            <a:endParaRPr lang="es-ES_tradnl" altLang="es-ES" dirty="0"/>
          </a:p>
        </p:txBody>
      </p:sp>
      <p:sp>
        <p:nvSpPr>
          <p:cNvPr id="41988" name="Rectangle 3"/>
          <p:cNvSpPr>
            <a:spLocks noGrp="1" noChangeArrowheads="1"/>
          </p:cNvSpPr>
          <p:nvPr>
            <p:ph idx="1"/>
          </p:nvPr>
        </p:nvSpPr>
        <p:spPr>
          <a:xfrm>
            <a:off x="971600" y="1700809"/>
            <a:ext cx="7848550" cy="4752380"/>
          </a:xfrm>
        </p:spPr>
        <p:txBody>
          <a:bodyPr>
            <a:normAutofit fontScale="92500" lnSpcReduction="20000"/>
          </a:bodyPr>
          <a:lstStyle/>
          <a:p>
            <a:pPr eaLnBrk="1" hangingPunct="1">
              <a:lnSpc>
                <a:spcPct val="90000"/>
              </a:lnSpc>
            </a:pPr>
            <a:r>
              <a:rPr lang="es-ES_tradnl" altLang="es-ES" sz="2500" dirty="0">
                <a:solidFill>
                  <a:srgbClr val="0070C0"/>
                </a:solidFill>
              </a:rPr>
              <a:t>Describir objetivo del caso de uso, para qué se usará </a:t>
            </a:r>
          </a:p>
          <a:p>
            <a:pPr eaLnBrk="1" hangingPunct="1">
              <a:lnSpc>
                <a:spcPct val="40000"/>
              </a:lnSpc>
            </a:pPr>
            <a:endParaRPr lang="es-ES_tradnl" altLang="es-ES" sz="2500" dirty="0">
              <a:solidFill>
                <a:srgbClr val="0070C0"/>
              </a:solidFill>
            </a:endParaRPr>
          </a:p>
          <a:p>
            <a:pPr eaLnBrk="1" hangingPunct="1">
              <a:lnSpc>
                <a:spcPct val="90000"/>
              </a:lnSpc>
            </a:pPr>
            <a:r>
              <a:rPr lang="es-ES_tradnl" altLang="es-ES" sz="2500" dirty="0">
                <a:solidFill>
                  <a:srgbClr val="0070C0"/>
                </a:solidFill>
              </a:rPr>
              <a:t>Clarificar detalles importantes en el flujo de eventos </a:t>
            </a:r>
          </a:p>
          <a:p>
            <a:pPr lvl="1" eaLnBrk="1" hangingPunct="1">
              <a:lnSpc>
                <a:spcPct val="90000"/>
              </a:lnSpc>
            </a:pPr>
            <a:r>
              <a:rPr lang="es-ES_tradnl" altLang="es-ES" sz="2100" dirty="0"/>
              <a:t>¿Quién inicia el caso de uso? </a:t>
            </a:r>
          </a:p>
          <a:p>
            <a:pPr lvl="1" eaLnBrk="1" hangingPunct="1">
              <a:lnSpc>
                <a:spcPct val="90000"/>
              </a:lnSpc>
            </a:pPr>
            <a:r>
              <a:rPr lang="es-ES_tradnl" altLang="es-ES" sz="2100" dirty="0"/>
              <a:t>¿Qué hace el sistema para responder? </a:t>
            </a:r>
          </a:p>
          <a:p>
            <a:pPr lvl="1" eaLnBrk="1" hangingPunct="1">
              <a:lnSpc>
                <a:spcPct val="90000"/>
              </a:lnSpc>
            </a:pPr>
            <a:r>
              <a:rPr lang="es-ES_tradnl" altLang="es-ES" sz="2100" dirty="0"/>
              <a:t>¿Que  hace el actor  ? </a:t>
            </a:r>
          </a:p>
          <a:p>
            <a:pPr lvl="1" eaLnBrk="1" hangingPunct="1">
              <a:lnSpc>
                <a:spcPct val="90000"/>
              </a:lnSpc>
            </a:pPr>
            <a:r>
              <a:rPr lang="es-ES_tradnl" altLang="es-ES" sz="2100" dirty="0"/>
              <a:t>¿Qué información se intercambia? </a:t>
            </a:r>
          </a:p>
          <a:p>
            <a:pPr lvl="1" eaLnBrk="1" hangingPunct="1">
              <a:lnSpc>
                <a:spcPct val="90000"/>
              </a:lnSpc>
            </a:pPr>
            <a:r>
              <a:rPr lang="es-ES_tradnl" altLang="es-ES" sz="2100" dirty="0"/>
              <a:t>¿Dónde se guarda la información ? </a:t>
            </a:r>
          </a:p>
          <a:p>
            <a:pPr lvl="1" eaLnBrk="1" hangingPunct="1">
              <a:lnSpc>
                <a:spcPct val="90000"/>
              </a:lnSpc>
            </a:pPr>
            <a:r>
              <a:rPr lang="es-ES_tradnl" altLang="es-ES" sz="2100" dirty="0"/>
              <a:t>Cuando termina el caso de uso</a:t>
            </a:r>
          </a:p>
          <a:p>
            <a:pPr lvl="1" eaLnBrk="1" hangingPunct="1">
              <a:lnSpc>
                <a:spcPct val="90000"/>
              </a:lnSpc>
            </a:pPr>
            <a:endParaRPr lang="es-ES_tradnl" altLang="es-ES" sz="2100" dirty="0"/>
          </a:p>
          <a:p>
            <a:pPr eaLnBrk="1" hangingPunct="1">
              <a:lnSpc>
                <a:spcPct val="90000"/>
              </a:lnSpc>
            </a:pPr>
            <a:r>
              <a:rPr lang="es-ES_tradnl" altLang="es-ES" sz="2500" dirty="0">
                <a:solidFill>
                  <a:srgbClr val="0070C0"/>
                </a:solidFill>
              </a:rPr>
              <a:t>Describir información adicional </a:t>
            </a:r>
          </a:p>
          <a:p>
            <a:pPr lvl="1" eaLnBrk="1" hangingPunct="1">
              <a:lnSpc>
                <a:spcPct val="90000"/>
              </a:lnSpc>
            </a:pPr>
            <a:r>
              <a:rPr lang="es-ES_tradnl" altLang="es-ES" sz="2100" dirty="0"/>
              <a:t>Pre-condiciones </a:t>
            </a:r>
          </a:p>
          <a:p>
            <a:pPr lvl="1" eaLnBrk="1" hangingPunct="1">
              <a:lnSpc>
                <a:spcPct val="90000"/>
              </a:lnSpc>
            </a:pPr>
            <a:r>
              <a:rPr lang="es-ES_tradnl" altLang="es-ES" sz="2100" dirty="0"/>
              <a:t>Post-condiciones </a:t>
            </a:r>
          </a:p>
          <a:p>
            <a:pPr eaLnBrk="1" hangingPunct="1">
              <a:lnSpc>
                <a:spcPct val="90000"/>
              </a:lnSpc>
            </a:pPr>
            <a:endParaRPr lang="es-ES_tradnl" altLang="es-ES" sz="2500" dirty="0"/>
          </a:p>
          <a:p>
            <a:pPr eaLnBrk="1" hangingPunct="1">
              <a:lnSpc>
                <a:spcPct val="90000"/>
              </a:lnSpc>
            </a:pPr>
            <a:endParaRPr lang="es-ES_tradnl" altLang="es-ES" sz="25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71600" y="404664"/>
            <a:ext cx="7754937" cy="1412875"/>
          </a:xfrm>
        </p:spPr>
        <p:txBody>
          <a:bodyPr>
            <a:normAutofit fontScale="90000"/>
          </a:bodyPr>
          <a:lstStyle/>
          <a:p>
            <a:pPr eaLnBrk="1" hangingPunct="1"/>
            <a:r>
              <a:rPr lang="es-ES_tradnl" sz="3400" dirty="0">
                <a:solidFill>
                  <a:schemeClr val="tx1"/>
                </a:solidFill>
              </a:rPr>
              <a:t>Ejemplo Caso de Uso: </a:t>
            </a:r>
            <a:r>
              <a:rPr lang="es-ES_tradnl" sz="3400" b="1" dirty="0" err="1">
                <a:solidFill>
                  <a:schemeClr val="tx1"/>
                </a:solidFill>
              </a:rPr>
              <a:t>Login</a:t>
            </a:r>
            <a:r>
              <a:rPr lang="es-ES_tradnl" sz="3400" b="1" dirty="0">
                <a:solidFill>
                  <a:schemeClr val="tx1"/>
                </a:solidFill>
              </a:rPr>
              <a:t> </a:t>
            </a:r>
            <a:br>
              <a:rPr lang="es-ES_tradnl" sz="3400" b="1" dirty="0">
                <a:solidFill>
                  <a:schemeClr val="tx1"/>
                </a:solidFill>
              </a:rPr>
            </a:br>
            <a:br>
              <a:rPr lang="es-ES_tradnl" dirty="0">
                <a:solidFill>
                  <a:schemeClr val="tx1"/>
                </a:solidFill>
              </a:rPr>
            </a:br>
            <a:endParaRPr lang="es-ES_tradnl" dirty="0">
              <a:solidFill>
                <a:schemeClr val="tx1"/>
              </a:solidFill>
            </a:endParaRPr>
          </a:p>
        </p:txBody>
      </p:sp>
      <p:sp>
        <p:nvSpPr>
          <p:cNvPr id="38915" name="Text Box 7"/>
          <p:cNvSpPr txBox="1">
            <a:spLocks noChangeArrowheads="1"/>
          </p:cNvSpPr>
          <p:nvPr/>
        </p:nvSpPr>
        <p:spPr bwMode="auto">
          <a:xfrm>
            <a:off x="971600" y="1196752"/>
            <a:ext cx="7848872" cy="1554272"/>
          </a:xfrm>
          <a:prstGeom prst="rect">
            <a:avLst/>
          </a:prstGeom>
          <a:noFill/>
          <a:ln w="9525">
            <a:noFill/>
            <a:miter lim="800000"/>
            <a:headEnd/>
            <a:tailEnd/>
          </a:ln>
        </p:spPr>
        <p:txBody>
          <a:bodyPr wrap="square">
            <a:spAutoFit/>
          </a:bodyPr>
          <a:lstStyle/>
          <a:p>
            <a:pPr algn="just">
              <a:spcBef>
                <a:spcPct val="50000"/>
              </a:spcBef>
            </a:pPr>
            <a:r>
              <a:rPr lang="es-MX" sz="1900" b="1" dirty="0">
                <a:solidFill>
                  <a:schemeClr val="tx1">
                    <a:lumMod val="65000"/>
                    <a:lumOff val="35000"/>
                  </a:schemeClr>
                </a:solidFill>
                <a:latin typeface="Arial" pitchFamily="34" charset="0"/>
              </a:rPr>
              <a:t>1. </a:t>
            </a:r>
            <a:r>
              <a:rPr lang="es-MX" sz="1900" b="1" dirty="0" err="1">
                <a:solidFill>
                  <a:schemeClr val="tx1">
                    <a:lumMod val="65000"/>
                    <a:lumOff val="35000"/>
                  </a:schemeClr>
                </a:solidFill>
                <a:latin typeface="Arial" pitchFamily="34" charset="0"/>
              </a:rPr>
              <a:t>Login</a:t>
            </a:r>
            <a:endParaRPr lang="es-MX" sz="1900" b="1" dirty="0">
              <a:solidFill>
                <a:schemeClr val="tx1">
                  <a:lumMod val="65000"/>
                  <a:lumOff val="35000"/>
                </a:schemeClr>
              </a:solidFill>
              <a:latin typeface="Arial" pitchFamily="34" charset="0"/>
            </a:endParaRPr>
          </a:p>
          <a:p>
            <a:pPr algn="just">
              <a:spcBef>
                <a:spcPct val="50000"/>
              </a:spcBef>
            </a:pPr>
            <a:r>
              <a:rPr lang="es-MX" sz="1900" b="1" dirty="0">
                <a:latin typeface="Arial" pitchFamily="34" charset="0"/>
              </a:rPr>
              <a:t>1.1 Breve descripción</a:t>
            </a:r>
          </a:p>
          <a:p>
            <a:pPr algn="just">
              <a:spcBef>
                <a:spcPct val="50000"/>
              </a:spcBef>
            </a:pPr>
            <a:r>
              <a:rPr lang="es-MX" sz="1900" dirty="0">
                <a:latin typeface="Arial" pitchFamily="34" charset="0"/>
              </a:rPr>
              <a:t>Este caso de uso permite dar un acceso seguro a todos los usuarios del sistema comprobando que son parte del mismo.</a:t>
            </a:r>
            <a:endParaRPr lang="es-ES" sz="2000" dirty="0">
              <a:latin typeface="Arial" pitchFamily="34" charset="0"/>
            </a:endParaRPr>
          </a:p>
        </p:txBody>
      </p:sp>
      <p:sp>
        <p:nvSpPr>
          <p:cNvPr id="38916" name="Text Box 8"/>
          <p:cNvSpPr txBox="1">
            <a:spLocks noChangeArrowheads="1"/>
          </p:cNvSpPr>
          <p:nvPr/>
        </p:nvSpPr>
        <p:spPr bwMode="auto">
          <a:xfrm>
            <a:off x="971600" y="2852936"/>
            <a:ext cx="8064896" cy="3600986"/>
          </a:xfrm>
          <a:prstGeom prst="rect">
            <a:avLst/>
          </a:prstGeom>
          <a:noFill/>
          <a:ln w="9525">
            <a:noFill/>
            <a:miter lim="800000"/>
            <a:headEnd/>
            <a:tailEnd/>
          </a:ln>
        </p:spPr>
        <p:txBody>
          <a:bodyPr wrap="square">
            <a:spAutoFit/>
          </a:bodyPr>
          <a:lstStyle/>
          <a:p>
            <a:pPr algn="just">
              <a:spcBef>
                <a:spcPct val="50000"/>
              </a:spcBef>
            </a:pPr>
            <a:r>
              <a:rPr lang="es-MX" sz="1900" b="1" dirty="0">
                <a:solidFill>
                  <a:schemeClr val="tx1">
                    <a:lumMod val="65000"/>
                    <a:lumOff val="35000"/>
                  </a:schemeClr>
                </a:solidFill>
                <a:latin typeface="Arial" pitchFamily="34" charset="0"/>
              </a:rPr>
              <a:t>2. Flujo de eventos</a:t>
            </a:r>
          </a:p>
          <a:p>
            <a:pPr algn="just">
              <a:spcBef>
                <a:spcPct val="50000"/>
              </a:spcBef>
            </a:pPr>
            <a:r>
              <a:rPr lang="es-MX" sz="1900" b="1" dirty="0">
                <a:latin typeface="Arial" pitchFamily="34" charset="0"/>
              </a:rPr>
              <a:t>2.1 Flujo Básico</a:t>
            </a:r>
          </a:p>
          <a:p>
            <a:pPr algn="just">
              <a:spcBef>
                <a:spcPct val="50000"/>
              </a:spcBef>
            </a:pPr>
            <a:r>
              <a:rPr lang="es-MX" sz="1900" dirty="0">
                <a:latin typeface="Arial" pitchFamily="34" charset="0"/>
              </a:rPr>
              <a:t>      2.1.1 El usuario ejecuta la aplicación</a:t>
            </a:r>
          </a:p>
          <a:p>
            <a:pPr algn="just">
              <a:spcBef>
                <a:spcPct val="50000"/>
              </a:spcBef>
            </a:pPr>
            <a:r>
              <a:rPr lang="es-MX" sz="1900" dirty="0">
                <a:latin typeface="Arial" pitchFamily="34" charset="0"/>
              </a:rPr>
              <a:t>      2.1.2 El sistema solicita el nombre de usuario y contraseña</a:t>
            </a:r>
          </a:p>
          <a:p>
            <a:pPr>
              <a:spcBef>
                <a:spcPct val="50000"/>
              </a:spcBef>
            </a:pPr>
            <a:r>
              <a:rPr lang="es-MX" sz="1900" dirty="0">
                <a:latin typeface="Arial" pitchFamily="34" charset="0"/>
              </a:rPr>
              <a:t>      2.1.3 El sistema valida ambos campos. Si uno de los campos es incorrecto ir al Flujo de Excepción  2.2.1.                                                                                                                	Si es el tercer intento de acceso ir al flujo excepción FE 2.2.2</a:t>
            </a:r>
          </a:p>
          <a:p>
            <a:pPr>
              <a:spcBef>
                <a:spcPct val="50000"/>
              </a:spcBef>
            </a:pPr>
            <a:r>
              <a:rPr lang="es-MX" sz="1900" dirty="0">
                <a:latin typeface="Arial" pitchFamily="34" charset="0"/>
              </a:rPr>
              <a:t>      2.1.4 El usuario tiene acceso al sistema</a:t>
            </a:r>
          </a:p>
          <a:p>
            <a:pPr>
              <a:spcBef>
                <a:spcPct val="50000"/>
              </a:spcBef>
            </a:pPr>
            <a:r>
              <a:rPr lang="es-MX" sz="1900" dirty="0">
                <a:latin typeface="Arial" pitchFamily="34" charset="0"/>
              </a:rPr>
              <a:t>      2.1.5 Termina el caso de uso.</a:t>
            </a:r>
            <a:endParaRPr lang="es-ES" sz="1900" dirty="0">
              <a:latin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0" y="260350"/>
            <a:ext cx="5715000" cy="1081088"/>
          </a:xfrm>
        </p:spPr>
        <p:txBody>
          <a:bodyPr/>
          <a:lstStyle/>
          <a:p>
            <a:pPr eaLnBrk="1" hangingPunct="1"/>
            <a:r>
              <a:rPr lang="es-ES" altLang="es-ES" dirty="0"/>
              <a:t>Proceso Unificado</a:t>
            </a:r>
          </a:p>
        </p:txBody>
      </p:sp>
      <p:pic>
        <p:nvPicPr>
          <p:cNvPr id="4" name="Picture 4"/>
          <p:cNvPicPr>
            <a:picLocks noChangeAspect="1" noChangeArrowheads="1"/>
          </p:cNvPicPr>
          <p:nvPr/>
        </p:nvPicPr>
        <p:blipFill>
          <a:blip r:embed="rId2" cstate="print"/>
          <a:srcRect/>
          <a:stretch>
            <a:fillRect/>
          </a:stretch>
        </p:blipFill>
        <p:spPr bwMode="auto">
          <a:xfrm>
            <a:off x="1259632" y="1167766"/>
            <a:ext cx="7416824" cy="5159530"/>
          </a:xfrm>
          <a:prstGeom prst="rect">
            <a:avLst/>
          </a:prstGeom>
          <a:noFill/>
          <a:ln w="9525" cap="flat" cmpd="sng">
            <a:noFill/>
            <a:prstDash val="solid"/>
            <a:miter lim="800000"/>
            <a:headEnd type="none" w="med" len="med"/>
            <a:tailEnd type="none" w="med" len="med"/>
          </a:ln>
        </p:spPr>
      </p:pic>
    </p:spTree>
    <p:extLst>
      <p:ext uri="{BB962C8B-B14F-4D97-AF65-F5344CB8AC3E}">
        <p14:creationId xmlns:p14="http://schemas.microsoft.com/office/powerpoint/2010/main" val="4210282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14400" y="-76200"/>
            <a:ext cx="7158038" cy="1412875"/>
          </a:xfrm>
        </p:spPr>
        <p:txBody>
          <a:bodyPr/>
          <a:lstStyle/>
          <a:p>
            <a:pPr eaLnBrk="1" hangingPunct="1"/>
            <a:r>
              <a:rPr lang="es-MX" altLang="es-ES"/>
              <a:t>(continuación)</a:t>
            </a:r>
            <a:endParaRPr lang="es-ES" altLang="es-ES"/>
          </a:p>
        </p:txBody>
      </p:sp>
      <p:sp>
        <p:nvSpPr>
          <p:cNvPr id="44035" name="Text Box 4"/>
          <p:cNvSpPr txBox="1">
            <a:spLocks noChangeArrowheads="1"/>
          </p:cNvSpPr>
          <p:nvPr/>
        </p:nvSpPr>
        <p:spPr bwMode="auto">
          <a:xfrm>
            <a:off x="914400" y="1336675"/>
            <a:ext cx="8001000" cy="2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s-MX" altLang="es-ES" sz="1800" b="1" dirty="0">
                <a:latin typeface="Arial" panose="020B0604020202020204" pitchFamily="34" charset="0"/>
              </a:rPr>
              <a:t>2.2 Flujos de Excepción</a:t>
            </a:r>
          </a:p>
          <a:p>
            <a:pPr>
              <a:spcBef>
                <a:spcPct val="50000"/>
              </a:spcBef>
            </a:pPr>
            <a:r>
              <a:rPr lang="es-MX" altLang="es-ES" sz="1800" dirty="0">
                <a:latin typeface="Arial" panose="020B0604020202020204" pitchFamily="34" charset="0"/>
              </a:rPr>
              <a:t>      </a:t>
            </a:r>
            <a:r>
              <a:rPr lang="es-MX" altLang="es-ES" sz="1800" b="1" dirty="0">
                <a:latin typeface="Arial" panose="020B0604020202020204" pitchFamily="34" charset="0"/>
              </a:rPr>
              <a:t>FE</a:t>
            </a:r>
            <a:r>
              <a:rPr lang="es-MX" altLang="es-ES" sz="1800" dirty="0">
                <a:latin typeface="Arial" panose="020B0604020202020204" pitchFamily="34" charset="0"/>
              </a:rPr>
              <a:t>  </a:t>
            </a:r>
            <a:r>
              <a:rPr lang="es-MX" altLang="es-ES" sz="1800" b="1" dirty="0">
                <a:latin typeface="Arial" panose="020B0604020202020204" pitchFamily="34" charset="0"/>
              </a:rPr>
              <a:t>2.2.1</a:t>
            </a:r>
            <a:r>
              <a:rPr lang="es-MX" altLang="es-ES" sz="1800" b="1" i="1" dirty="0">
                <a:latin typeface="Arial" panose="020B0604020202020204" pitchFamily="34" charset="0"/>
              </a:rPr>
              <a:t> Nombre de usuario o contraseña no válidos</a:t>
            </a:r>
          </a:p>
          <a:p>
            <a:pPr>
              <a:spcBef>
                <a:spcPct val="50000"/>
              </a:spcBef>
            </a:pPr>
            <a:r>
              <a:rPr lang="es-MX" altLang="es-ES" sz="1800" b="1" i="1" dirty="0">
                <a:latin typeface="Arial" panose="020B0604020202020204" pitchFamily="34" charset="0"/>
              </a:rPr>
              <a:t>	</a:t>
            </a:r>
            <a:r>
              <a:rPr lang="es-MX" altLang="es-ES" sz="1800" dirty="0">
                <a:latin typeface="Arial" panose="020B0604020202020204" pitchFamily="34" charset="0"/>
              </a:rPr>
              <a:t>2.2.1.1 El sistema muestra un mensaje de “campo incorrecto” al 		            usuario</a:t>
            </a:r>
          </a:p>
          <a:p>
            <a:pPr>
              <a:spcBef>
                <a:spcPct val="50000"/>
              </a:spcBef>
            </a:pPr>
            <a:r>
              <a:rPr lang="es-MX" altLang="es-ES" sz="1800" dirty="0">
                <a:latin typeface="Arial" panose="020B0604020202020204" pitchFamily="34" charset="0"/>
              </a:rPr>
              <a:t>             </a:t>
            </a:r>
            <a:r>
              <a:rPr lang="es-MX" altLang="es-ES" dirty="0"/>
              <a:t> </a:t>
            </a:r>
            <a:r>
              <a:rPr lang="es-MX" altLang="es-ES" sz="1800" dirty="0">
                <a:latin typeface="Arial" panose="020B0604020202020204" pitchFamily="34" charset="0"/>
              </a:rPr>
              <a:t>2.2.1.2 Se incrementa el contador de intentos fallidos</a:t>
            </a:r>
          </a:p>
          <a:p>
            <a:pPr>
              <a:spcBef>
                <a:spcPct val="50000"/>
              </a:spcBef>
            </a:pPr>
            <a:r>
              <a:rPr lang="es-MX" altLang="es-ES" sz="1800" dirty="0">
                <a:latin typeface="Arial" panose="020B0604020202020204" pitchFamily="34" charset="0"/>
              </a:rPr>
              <a:t>	2.2.1.3 Regresar al paso 2.1.2 del flujo básico</a:t>
            </a:r>
            <a:endParaRPr lang="es-ES" altLang="es-ES" sz="1800" dirty="0">
              <a:latin typeface="Arial" panose="020B0604020202020204" pitchFamily="34" charset="0"/>
            </a:endParaRPr>
          </a:p>
        </p:txBody>
      </p:sp>
      <p:sp>
        <p:nvSpPr>
          <p:cNvPr id="44036" name="Text Box 5"/>
          <p:cNvSpPr txBox="1">
            <a:spLocks noChangeArrowheads="1"/>
          </p:cNvSpPr>
          <p:nvPr/>
        </p:nvSpPr>
        <p:spPr bwMode="auto">
          <a:xfrm>
            <a:off x="914400" y="3933056"/>
            <a:ext cx="8001000"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s-MX" altLang="es-ES" sz="1800" b="1" dirty="0">
                <a:latin typeface="Arial" panose="020B0604020202020204" pitchFamily="34" charset="0"/>
              </a:rPr>
              <a:t>      FE   2.2.2</a:t>
            </a:r>
            <a:r>
              <a:rPr lang="es-MX" altLang="es-ES" sz="1800" b="1" i="1" dirty="0">
                <a:latin typeface="Arial" panose="020B0604020202020204" pitchFamily="34" charset="0"/>
              </a:rPr>
              <a:t> Intento de acceso fallido (3 veces)</a:t>
            </a:r>
          </a:p>
          <a:p>
            <a:pPr>
              <a:spcBef>
                <a:spcPct val="50000"/>
              </a:spcBef>
            </a:pPr>
            <a:r>
              <a:rPr lang="es-MX" altLang="es-ES" sz="1800" b="1" i="1" dirty="0">
                <a:latin typeface="Arial" panose="020B0604020202020204" pitchFamily="34" charset="0"/>
              </a:rPr>
              <a:t>	</a:t>
            </a:r>
            <a:r>
              <a:rPr lang="es-MX" altLang="es-ES" sz="1800" dirty="0">
                <a:latin typeface="Arial" panose="020B0604020202020204" pitchFamily="34" charset="0"/>
              </a:rPr>
              <a:t>2.2.2.1 El sistema muestra el mensaje “Usted no esta autorizado”</a:t>
            </a:r>
          </a:p>
          <a:p>
            <a:pPr>
              <a:spcBef>
                <a:spcPct val="50000"/>
              </a:spcBef>
            </a:pPr>
            <a:r>
              <a:rPr lang="es-MX" altLang="es-ES" sz="1800" dirty="0">
                <a:latin typeface="Arial" panose="020B0604020202020204" pitchFamily="34" charset="0"/>
              </a:rPr>
              <a:t>	2.2.2.2 Regresar al paso 2.1.6 del flujo básico</a:t>
            </a:r>
          </a:p>
          <a:p>
            <a:pPr>
              <a:spcBef>
                <a:spcPct val="50000"/>
              </a:spcBef>
            </a:pPr>
            <a:r>
              <a:rPr lang="es-MX" altLang="es-ES" sz="1800" dirty="0">
                <a:latin typeface="Arial" panose="020B0604020202020204" pitchFamily="34" charset="0"/>
              </a:rPr>
              <a:t>	</a:t>
            </a:r>
            <a:endParaRPr lang="es-ES" altLang="es-ES" sz="1800" dirty="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9632" y="457201"/>
            <a:ext cx="7427168" cy="1099591"/>
          </a:xfrm>
        </p:spPr>
        <p:txBody>
          <a:bodyPr/>
          <a:lstStyle/>
          <a:p>
            <a:r>
              <a:rPr lang="es-ES" dirty="0"/>
              <a:t>Ejemplo Refinado</a:t>
            </a:r>
          </a:p>
        </p:txBody>
      </p:sp>
      <p:pic>
        <p:nvPicPr>
          <p:cNvPr id="4" name="Marcador de contenido 3"/>
          <p:cNvPicPr>
            <a:picLocks noGrp="1" noChangeAspect="1"/>
          </p:cNvPicPr>
          <p:nvPr>
            <p:ph idx="1"/>
          </p:nvPr>
        </p:nvPicPr>
        <p:blipFill>
          <a:blip r:embed="rId2"/>
          <a:stretch>
            <a:fillRect/>
          </a:stretch>
        </p:blipFill>
        <p:spPr>
          <a:xfrm>
            <a:off x="1691680" y="1556792"/>
            <a:ext cx="5764026" cy="3102001"/>
          </a:xfrm>
          <a:prstGeom prst="rect">
            <a:avLst/>
          </a:prstGeom>
        </p:spPr>
      </p:pic>
      <p:sp>
        <p:nvSpPr>
          <p:cNvPr id="5" name="Rectángulo 4"/>
          <p:cNvSpPr/>
          <p:nvPr/>
        </p:nvSpPr>
        <p:spPr>
          <a:xfrm>
            <a:off x="1547664" y="4509120"/>
            <a:ext cx="7488832" cy="1366528"/>
          </a:xfrm>
          <a:prstGeom prst="rect">
            <a:avLst/>
          </a:prstGeom>
        </p:spPr>
        <p:txBody>
          <a:bodyPr wrap="square">
            <a:spAutoFit/>
          </a:bodyPr>
          <a:lstStyle/>
          <a:p>
            <a:pPr marL="342900" lvl="0" indent="-342900">
              <a:lnSpc>
                <a:spcPct val="115000"/>
              </a:lnSpc>
              <a:spcAft>
                <a:spcPts val="0"/>
              </a:spcAft>
              <a:buFont typeface="SimSun" panose="02010600030101010101" pitchFamily="2" charset="-122"/>
              <a:buAutoNum type="arabicPeriod"/>
              <a:tabLst>
                <a:tab pos="269875" algn="l"/>
              </a:tabLst>
            </a:pPr>
            <a:r>
              <a:rPr lang="es-MX" b="1" kern="100" dirty="0">
                <a:latin typeface="Times New Roman" panose="02020603050405020304" pitchFamily="18" charset="0"/>
                <a:ea typeface="SimSun" panose="02010600030101010101" pitchFamily="2" charset="-122"/>
                <a:cs typeface="SimSun" panose="02010600030101010101" pitchFamily="2" charset="-122"/>
              </a:rPr>
              <a:t>Especificación de Caso de Uso </a:t>
            </a:r>
            <a:endParaRPr lang="es-ES" kern="100" dirty="0">
              <a:latin typeface="Times New Roman" panose="02020603050405020304" pitchFamily="18" charset="0"/>
              <a:ea typeface="SimSun" panose="02010600030101010101" pitchFamily="2" charset="-122"/>
              <a:cs typeface="SimSun" panose="02010600030101010101" pitchFamily="2" charset="-122"/>
            </a:endParaRPr>
          </a:p>
          <a:p>
            <a:pPr>
              <a:lnSpc>
                <a:spcPct val="115000"/>
              </a:lnSpc>
              <a:spcAft>
                <a:spcPts val="0"/>
              </a:spcAft>
            </a:pPr>
            <a:r>
              <a:rPr lang="es-MX" kern="100" dirty="0">
                <a:latin typeface="Times New Roman" panose="02020603050405020304" pitchFamily="18" charset="0"/>
                <a:ea typeface="SimSun" panose="02010600030101010101" pitchFamily="2" charset="-122"/>
              </a:rPr>
              <a:t>1.1  Nombre de Caso de Uso: </a:t>
            </a:r>
            <a:r>
              <a:rPr lang="es-MX" b="1" kern="100" dirty="0">
                <a:latin typeface="Times New Roman" panose="02020603050405020304" pitchFamily="18" charset="0"/>
                <a:ea typeface="SimSun" panose="02010600030101010101" pitchFamily="2" charset="-122"/>
              </a:rPr>
              <a:t>Inicio de Sesión</a:t>
            </a:r>
            <a:endParaRPr lang="es-ES" kern="100" dirty="0">
              <a:latin typeface="Times New Roman" panose="02020603050405020304" pitchFamily="18" charset="0"/>
              <a:ea typeface="SimSun" panose="02010600030101010101" pitchFamily="2" charset="-122"/>
            </a:endParaRPr>
          </a:p>
          <a:p>
            <a:pPr>
              <a:lnSpc>
                <a:spcPct val="115000"/>
              </a:lnSpc>
              <a:spcAft>
                <a:spcPts val="0"/>
              </a:spcAft>
            </a:pPr>
            <a:r>
              <a:rPr lang="es-MX" kern="100" dirty="0">
                <a:latin typeface="Times New Roman" panose="02020603050405020304" pitchFamily="18" charset="0"/>
                <a:ea typeface="SimSun" panose="02010600030101010101" pitchFamily="2" charset="-122"/>
              </a:rPr>
              <a:t>1.2  Descripción:   Permite a los usuarios tener acceso a la aplicación</a:t>
            </a:r>
            <a:endParaRPr lang="es-ES" kern="100" dirty="0">
              <a:latin typeface="Times New Roman" panose="02020603050405020304" pitchFamily="18" charset="0"/>
              <a:ea typeface="SimSun" panose="02010600030101010101" pitchFamily="2" charset="-122"/>
            </a:endParaRPr>
          </a:p>
          <a:p>
            <a:pPr>
              <a:lnSpc>
                <a:spcPct val="115000"/>
              </a:lnSpc>
              <a:spcAft>
                <a:spcPts val="0"/>
              </a:spcAft>
            </a:pPr>
            <a:r>
              <a:rPr lang="es-MX" kern="100" dirty="0">
                <a:latin typeface="Times New Roman" panose="02020603050405020304" pitchFamily="18" charset="0"/>
                <a:ea typeface="SimSun" panose="02010600030101010101" pitchFamily="2" charset="-122"/>
              </a:rPr>
              <a:t> </a:t>
            </a:r>
            <a:endParaRPr lang="es-ES" kern="1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767493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87624" y="476672"/>
            <a:ext cx="7272808" cy="5632311"/>
          </a:xfrm>
          <a:prstGeom prst="rect">
            <a:avLst/>
          </a:prstGeom>
          <a:noFill/>
        </p:spPr>
        <p:txBody>
          <a:bodyPr wrap="square" rtlCol="0">
            <a:spAutoFit/>
          </a:bodyPr>
          <a:lstStyle/>
          <a:p>
            <a:pPr lvl="0"/>
            <a:r>
              <a:rPr lang="en-US" b="1" dirty="0" err="1"/>
              <a:t>Flujos</a:t>
            </a:r>
            <a:r>
              <a:rPr lang="en-US" b="1" dirty="0"/>
              <a:t> de </a:t>
            </a:r>
            <a:r>
              <a:rPr lang="en-US" b="1" dirty="0" err="1"/>
              <a:t>Eventos</a:t>
            </a:r>
            <a:endParaRPr lang="es-ES" dirty="0"/>
          </a:p>
          <a:p>
            <a:r>
              <a:rPr lang="en-US" b="1" dirty="0"/>
              <a:t>2.1  </a:t>
            </a:r>
            <a:r>
              <a:rPr lang="en-US" b="1" dirty="0" err="1"/>
              <a:t>Flujo</a:t>
            </a:r>
            <a:r>
              <a:rPr lang="en-US" b="1" dirty="0"/>
              <a:t> </a:t>
            </a:r>
            <a:r>
              <a:rPr lang="en-US" b="1" dirty="0" err="1"/>
              <a:t>Básico</a:t>
            </a:r>
            <a:endParaRPr lang="es-ES" dirty="0"/>
          </a:p>
          <a:p>
            <a:r>
              <a:rPr lang="es-MX" dirty="0"/>
              <a:t>2.1.1  El caso de uso inicia cuando el usuario hace clic en el icono de aplicación</a:t>
            </a:r>
            <a:endParaRPr lang="es-ES" dirty="0"/>
          </a:p>
          <a:p>
            <a:r>
              <a:rPr lang="es-MX" dirty="0"/>
              <a:t>2.1.2  El sistema procede a mostrar la pantalla de inicio de sesión que contiene los campos usuario y contraseña, un botón “Iniciar Sesión” y un enlace “Olvido su Contraseña?”</a:t>
            </a:r>
            <a:endParaRPr lang="es-ES" dirty="0"/>
          </a:p>
          <a:p>
            <a:r>
              <a:rPr lang="es-MX" dirty="0"/>
              <a:t>2.1.3  El usuario introduce los datos solicitados</a:t>
            </a:r>
            <a:endParaRPr lang="es-ES" dirty="0"/>
          </a:p>
          <a:p>
            <a:r>
              <a:rPr lang="es-MX" dirty="0"/>
              <a:t>2.1.4  El usuario hace clic en el botón Iniciar Sesión</a:t>
            </a:r>
            <a:endParaRPr lang="es-ES" dirty="0"/>
          </a:p>
          <a:p>
            <a:r>
              <a:rPr lang="es-MX" dirty="0"/>
              <a:t>2.1.5  El sistema valida la información </a:t>
            </a:r>
            <a:endParaRPr lang="es-ES" dirty="0"/>
          </a:p>
          <a:p>
            <a:r>
              <a:rPr lang="es-MX" dirty="0"/>
              <a:t>      - Si el usuario no existe, F.E </a:t>
            </a:r>
            <a:r>
              <a:rPr lang="es-MX" i="1" dirty="0"/>
              <a:t>2.3.1 Usuario no valido</a:t>
            </a:r>
            <a:r>
              <a:rPr lang="es-MX" dirty="0"/>
              <a:t> </a:t>
            </a:r>
            <a:endParaRPr lang="es-ES" dirty="0"/>
          </a:p>
          <a:p>
            <a:r>
              <a:rPr lang="es-MX" dirty="0"/>
              <a:t>      - Si la contraseña es incorrecta, F.E </a:t>
            </a:r>
            <a:r>
              <a:rPr lang="es-MX" i="1" dirty="0"/>
              <a:t>2.3.2 contraseña incorrecta</a:t>
            </a:r>
            <a:r>
              <a:rPr lang="es-MX" dirty="0"/>
              <a:t> </a:t>
            </a:r>
            <a:endParaRPr lang="es-ES" dirty="0"/>
          </a:p>
          <a:p>
            <a:r>
              <a:rPr lang="es-MX" dirty="0"/>
              <a:t>      - Si el campo usuario esta vacío, F.E </a:t>
            </a:r>
            <a:r>
              <a:rPr lang="es-MX" i="1" dirty="0"/>
              <a:t>2.3.3 usuario requerido</a:t>
            </a:r>
            <a:endParaRPr lang="es-ES" dirty="0"/>
          </a:p>
          <a:p>
            <a:r>
              <a:rPr lang="es-MX" dirty="0"/>
              <a:t>      - Si el campo contraseña esta vacío, F.E </a:t>
            </a:r>
            <a:r>
              <a:rPr lang="es-MX" i="1" dirty="0"/>
              <a:t>2.3.4 Contraseña requerida</a:t>
            </a:r>
            <a:endParaRPr lang="es-ES" dirty="0"/>
          </a:p>
          <a:p>
            <a:r>
              <a:rPr lang="es-MX" dirty="0"/>
              <a:t>      - Si ambos campos están vacíos, F. E </a:t>
            </a:r>
            <a:r>
              <a:rPr lang="es-MX" i="1" dirty="0"/>
              <a:t>2.3.5 campos requeridos</a:t>
            </a:r>
            <a:endParaRPr lang="es-ES" dirty="0"/>
          </a:p>
          <a:p>
            <a:r>
              <a:rPr lang="es-MX" dirty="0"/>
              <a:t>      - Si introdujo 3 veces la contraseña errada, F.E 2.3.6. </a:t>
            </a:r>
            <a:r>
              <a:rPr lang="es-MX" i="1" dirty="0"/>
              <a:t>Intentos Fallidos</a:t>
            </a:r>
            <a:endParaRPr lang="es-ES" dirty="0"/>
          </a:p>
          <a:p>
            <a:r>
              <a:rPr lang="es-MX" dirty="0"/>
              <a:t>2.1.6  Si el usuario hace clic en el enlace “Olvido su Contraseña?”, F.A 2.2.1 </a:t>
            </a:r>
            <a:r>
              <a:rPr lang="es-MX" i="1" dirty="0"/>
              <a:t>Recuperar Contraseña.</a:t>
            </a:r>
            <a:endParaRPr lang="es-ES" dirty="0"/>
          </a:p>
          <a:p>
            <a:r>
              <a:rPr lang="es-MX" dirty="0"/>
              <a:t>2.1.7  Fin del caso de uso</a:t>
            </a:r>
            <a:endParaRPr lang="es-ES" dirty="0"/>
          </a:p>
          <a:p>
            <a:endParaRPr lang="es-ES" dirty="0"/>
          </a:p>
        </p:txBody>
      </p:sp>
    </p:spTree>
    <p:extLst>
      <p:ext uri="{BB962C8B-B14F-4D97-AF65-F5344CB8AC3E}">
        <p14:creationId xmlns:p14="http://schemas.microsoft.com/office/powerpoint/2010/main" val="874085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259632" y="260648"/>
            <a:ext cx="7632848" cy="6186309"/>
          </a:xfrm>
          <a:prstGeom prst="rect">
            <a:avLst/>
          </a:prstGeom>
          <a:noFill/>
        </p:spPr>
        <p:txBody>
          <a:bodyPr wrap="square" rtlCol="0">
            <a:spAutoFit/>
          </a:bodyPr>
          <a:lstStyle/>
          <a:p>
            <a:pPr lvl="0"/>
            <a:r>
              <a:rPr lang="en-US" b="1" dirty="0" err="1"/>
              <a:t>Flujos</a:t>
            </a:r>
            <a:r>
              <a:rPr lang="en-US" b="1" dirty="0"/>
              <a:t> de </a:t>
            </a:r>
            <a:r>
              <a:rPr lang="en-US" b="1" dirty="0" err="1"/>
              <a:t>Eventos</a:t>
            </a:r>
            <a:endParaRPr lang="es-ES" dirty="0"/>
          </a:p>
          <a:p>
            <a:r>
              <a:rPr lang="en-US" b="1" dirty="0"/>
              <a:t>2.1  </a:t>
            </a:r>
            <a:r>
              <a:rPr lang="en-US" b="1" dirty="0" err="1"/>
              <a:t>Flujo</a:t>
            </a:r>
            <a:r>
              <a:rPr lang="en-US" b="1" dirty="0"/>
              <a:t> </a:t>
            </a:r>
            <a:r>
              <a:rPr lang="en-US" b="1" dirty="0" err="1"/>
              <a:t>Básico</a:t>
            </a:r>
            <a:endParaRPr lang="es-ES" dirty="0"/>
          </a:p>
          <a:p>
            <a:r>
              <a:rPr lang="es-MX" dirty="0"/>
              <a:t>2.1.1  El caso de uso inicia cuando el usuario hace clic en el icono de aplicación</a:t>
            </a:r>
            <a:endParaRPr lang="es-ES" dirty="0"/>
          </a:p>
          <a:p>
            <a:r>
              <a:rPr lang="es-MX" dirty="0"/>
              <a:t>2.1.2  El sistema procede a mostrar la pantalla de inicio de sesión que contiene los campos usuario y contraseña, un botón “Iniciar Sesión” y un enlace “Olvido su Contraseña?”</a:t>
            </a:r>
            <a:endParaRPr lang="es-ES" dirty="0"/>
          </a:p>
          <a:p>
            <a:r>
              <a:rPr lang="es-MX" dirty="0"/>
              <a:t>2.1.3  El usuario introduce los datos solicitados</a:t>
            </a:r>
            <a:endParaRPr lang="es-ES" dirty="0"/>
          </a:p>
          <a:p>
            <a:r>
              <a:rPr lang="es-MX" dirty="0"/>
              <a:t>2.1.4  El usuario hace clic en el botón Iniciar Sesión</a:t>
            </a:r>
            <a:endParaRPr lang="es-ES" dirty="0"/>
          </a:p>
          <a:p>
            <a:r>
              <a:rPr lang="es-MX" dirty="0"/>
              <a:t>2.1.5  El sistema valida la información </a:t>
            </a:r>
            <a:endParaRPr lang="es-ES" dirty="0"/>
          </a:p>
          <a:p>
            <a:r>
              <a:rPr lang="es-MX" dirty="0"/>
              <a:t>      - Si el usuario no existe, F.E </a:t>
            </a:r>
            <a:r>
              <a:rPr lang="es-MX" i="1" dirty="0"/>
              <a:t>2.3.1 Usuario no valido</a:t>
            </a:r>
            <a:r>
              <a:rPr lang="es-MX" dirty="0"/>
              <a:t> </a:t>
            </a:r>
            <a:endParaRPr lang="es-ES" dirty="0"/>
          </a:p>
          <a:p>
            <a:r>
              <a:rPr lang="es-MX" dirty="0"/>
              <a:t>      - Si la contraseña es incorrecta, F.E </a:t>
            </a:r>
            <a:r>
              <a:rPr lang="es-MX" i="1" dirty="0"/>
              <a:t>2.3.2 contraseña incorrecta</a:t>
            </a:r>
            <a:r>
              <a:rPr lang="es-MX" dirty="0"/>
              <a:t> </a:t>
            </a:r>
            <a:endParaRPr lang="es-ES" dirty="0"/>
          </a:p>
          <a:p>
            <a:r>
              <a:rPr lang="es-MX" dirty="0"/>
              <a:t>      - Si el campo usuario esta vacío, F.E </a:t>
            </a:r>
            <a:r>
              <a:rPr lang="es-MX" i="1" dirty="0"/>
              <a:t>2.3.3 usuario requerido</a:t>
            </a:r>
            <a:endParaRPr lang="es-ES" dirty="0"/>
          </a:p>
          <a:p>
            <a:r>
              <a:rPr lang="es-MX" dirty="0"/>
              <a:t>      - Si el campo contraseña esta vacío, F.E </a:t>
            </a:r>
            <a:r>
              <a:rPr lang="es-MX" i="1" dirty="0"/>
              <a:t>2.3.4 Contraseña requerida</a:t>
            </a:r>
            <a:endParaRPr lang="es-ES" dirty="0"/>
          </a:p>
          <a:p>
            <a:r>
              <a:rPr lang="es-MX" dirty="0"/>
              <a:t>      - Si ambos campos están vacíos, F. E </a:t>
            </a:r>
            <a:r>
              <a:rPr lang="es-MX" i="1" dirty="0"/>
              <a:t>2.3.5 campos requeridos</a:t>
            </a:r>
            <a:endParaRPr lang="es-ES" dirty="0"/>
          </a:p>
          <a:p>
            <a:r>
              <a:rPr lang="es-MX" dirty="0"/>
              <a:t>      - Si introdujo 3 veces la contraseña errada, F.E 2.3.6. </a:t>
            </a:r>
            <a:r>
              <a:rPr lang="es-MX" i="1" dirty="0"/>
              <a:t>Intentos Fallidos</a:t>
            </a:r>
            <a:endParaRPr lang="es-ES" dirty="0"/>
          </a:p>
          <a:p>
            <a:r>
              <a:rPr lang="es-MX" dirty="0"/>
              <a:t>2.1.6  Si el usuario hace clic en el enlace “Olvido su Contraseña?”, F.A 2.2.1 </a:t>
            </a:r>
            <a:r>
              <a:rPr lang="es-MX" i="1" dirty="0"/>
              <a:t>Recuperar Contraseña.</a:t>
            </a:r>
            <a:endParaRPr lang="es-ES" dirty="0"/>
          </a:p>
          <a:p>
            <a:r>
              <a:rPr lang="es-MX" i="1" dirty="0"/>
              <a:t>---</a:t>
            </a:r>
            <a:r>
              <a:rPr lang="es-MX" i="1" dirty="0">
                <a:solidFill>
                  <a:srgbClr val="FF0000"/>
                </a:solidFill>
              </a:rPr>
              <a:t>El sistema confirma que la contraseña coincide con el usuario registrado y envía la pantalla principal del sistema habilitando las opciones que tiene acceso el usuario.</a:t>
            </a:r>
            <a:endParaRPr lang="es-ES" dirty="0">
              <a:solidFill>
                <a:srgbClr val="FF0000"/>
              </a:solidFill>
            </a:endParaRPr>
          </a:p>
          <a:p>
            <a:r>
              <a:rPr lang="es-MX" dirty="0"/>
              <a:t>2.1.7  Fin del caso de uso</a:t>
            </a:r>
            <a:endParaRPr lang="es-ES" dirty="0"/>
          </a:p>
          <a:p>
            <a:endParaRPr lang="es-ES" dirty="0"/>
          </a:p>
        </p:txBody>
      </p:sp>
    </p:spTree>
    <p:extLst>
      <p:ext uri="{BB962C8B-B14F-4D97-AF65-F5344CB8AC3E}">
        <p14:creationId xmlns:p14="http://schemas.microsoft.com/office/powerpoint/2010/main" val="2736424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71600" y="0"/>
            <a:ext cx="8064896" cy="6740307"/>
          </a:xfrm>
          <a:prstGeom prst="rect">
            <a:avLst/>
          </a:prstGeom>
          <a:noFill/>
        </p:spPr>
        <p:txBody>
          <a:bodyPr wrap="square" rtlCol="0">
            <a:spAutoFit/>
          </a:bodyPr>
          <a:lstStyle/>
          <a:p>
            <a:r>
              <a:rPr lang="es-MX" b="1" dirty="0"/>
              <a:t>2.2  Flujos Alternos </a:t>
            </a:r>
            <a:endParaRPr lang="es-ES" dirty="0"/>
          </a:p>
          <a:p>
            <a:r>
              <a:rPr lang="es-MX" b="1" dirty="0"/>
              <a:t>2.2.1  Recuperar Contraseña </a:t>
            </a:r>
            <a:endParaRPr lang="es-ES" dirty="0"/>
          </a:p>
          <a:p>
            <a:r>
              <a:rPr lang="es-MX" dirty="0"/>
              <a:t>2.2.1.1  El sistema procesa la solicitud y muestra una ventana con el mensaje </a:t>
            </a:r>
            <a:endParaRPr lang="es-ES" dirty="0"/>
          </a:p>
          <a:p>
            <a:r>
              <a:rPr lang="es-MX" dirty="0"/>
              <a:t>        “introduzca su usuario” un campo de entrada y un botón “recuperar”</a:t>
            </a:r>
            <a:endParaRPr lang="es-ES" dirty="0"/>
          </a:p>
          <a:p>
            <a:r>
              <a:rPr lang="es-MX" dirty="0"/>
              <a:t>2.2.1.2  El usuario introduce su usuario y hace clic en el botón “recuperar”</a:t>
            </a:r>
            <a:endParaRPr lang="es-ES" dirty="0"/>
          </a:p>
          <a:p>
            <a:r>
              <a:rPr lang="es-MX" dirty="0"/>
              <a:t>2.2.1.3  El sistema valida la información</a:t>
            </a:r>
            <a:endParaRPr lang="es-ES" dirty="0"/>
          </a:p>
          <a:p>
            <a:r>
              <a:rPr lang="es-MX" dirty="0"/>
              <a:t>        - Si el usuario no existe, F.E 2.3.1 </a:t>
            </a:r>
            <a:r>
              <a:rPr lang="es-MX" i="1" dirty="0"/>
              <a:t>usuario no valido</a:t>
            </a:r>
            <a:endParaRPr lang="es-ES" dirty="0"/>
          </a:p>
          <a:p>
            <a:r>
              <a:rPr lang="es-MX" dirty="0"/>
              <a:t>        - Si el campo usuario está vacío, F.E 2.3.3 </a:t>
            </a:r>
            <a:r>
              <a:rPr lang="es-MX" i="1" dirty="0"/>
              <a:t>usuario requerido</a:t>
            </a:r>
            <a:r>
              <a:rPr lang="es-MX" dirty="0"/>
              <a:t> </a:t>
            </a:r>
            <a:endParaRPr lang="es-ES" dirty="0"/>
          </a:p>
          <a:p>
            <a:r>
              <a:rPr lang="es-MX" dirty="0"/>
              <a:t>2.2.1.4  El sistema envía un correo al administrador </a:t>
            </a:r>
            <a:endParaRPr lang="es-ES" dirty="0"/>
          </a:p>
          <a:p>
            <a:r>
              <a:rPr lang="es-MX" dirty="0"/>
              <a:t>2.2.1.5  El sistema cierra la ventana y muestra la pantalla de Inicio de sesión </a:t>
            </a:r>
            <a:endParaRPr lang="es-ES" dirty="0"/>
          </a:p>
          <a:p>
            <a:endParaRPr lang="es-MX" b="1" dirty="0"/>
          </a:p>
          <a:p>
            <a:r>
              <a:rPr lang="es-MX" b="1" dirty="0"/>
              <a:t>2.3  Flujos de Excepción</a:t>
            </a:r>
            <a:endParaRPr lang="es-ES" dirty="0"/>
          </a:p>
          <a:p>
            <a:r>
              <a:rPr lang="es-MX" b="1" dirty="0"/>
              <a:t>2.3.1  Usuario no valido </a:t>
            </a:r>
            <a:endParaRPr lang="es-ES" dirty="0"/>
          </a:p>
          <a:p>
            <a:r>
              <a:rPr lang="es-MX" dirty="0"/>
              <a:t>2.3.1.1  El sistema muestra una ventana de dialogo con el mensaje “El usuario </a:t>
            </a:r>
            <a:endParaRPr lang="es-ES" dirty="0"/>
          </a:p>
          <a:p>
            <a:r>
              <a:rPr lang="es-MX" dirty="0"/>
              <a:t>        no existe en la base de datos” y un botón aceptar </a:t>
            </a:r>
            <a:endParaRPr lang="es-ES" dirty="0"/>
          </a:p>
          <a:p>
            <a:r>
              <a:rPr lang="es-MX" dirty="0"/>
              <a:t>2.3.1.2  El usuario hace clic en el botón aceptar </a:t>
            </a:r>
            <a:endParaRPr lang="es-ES" dirty="0"/>
          </a:p>
          <a:p>
            <a:r>
              <a:rPr lang="es-MX" dirty="0"/>
              <a:t>2.3.1.3  El sistema cierra la ventana y muestra la pantalla de inicio de sesión</a:t>
            </a:r>
            <a:endParaRPr lang="es-ES" dirty="0"/>
          </a:p>
          <a:p>
            <a:r>
              <a:rPr lang="es-MX" b="1" dirty="0"/>
              <a:t> </a:t>
            </a:r>
          </a:p>
          <a:p>
            <a:r>
              <a:rPr lang="es-MX" b="1" dirty="0"/>
              <a:t>2.3.2  Contraseña incorrecta </a:t>
            </a:r>
            <a:endParaRPr lang="es-ES" dirty="0"/>
          </a:p>
          <a:p>
            <a:r>
              <a:rPr lang="es-MX" dirty="0"/>
              <a:t>2.3.2.1  El sistema muestra una ventana de dialogo con el mensaje “La contraseña </a:t>
            </a:r>
            <a:endParaRPr lang="es-ES" dirty="0"/>
          </a:p>
          <a:p>
            <a:r>
              <a:rPr lang="es-MX" dirty="0"/>
              <a:t>        introducida es incorrecta” y un botón aceptar.</a:t>
            </a:r>
            <a:endParaRPr lang="es-ES" dirty="0"/>
          </a:p>
          <a:p>
            <a:r>
              <a:rPr lang="es-MX" dirty="0"/>
              <a:t>2.3.2.2  El usuario hace clic en el botón aceptar </a:t>
            </a:r>
            <a:endParaRPr lang="es-ES" dirty="0"/>
          </a:p>
          <a:p>
            <a:r>
              <a:rPr lang="es-MX" dirty="0"/>
              <a:t>2.3.2.3  El sistema cierra la ventana y muestra la pantalla de inicio de sesión </a:t>
            </a:r>
            <a:endParaRPr lang="es-ES" dirty="0"/>
          </a:p>
          <a:p>
            <a:r>
              <a:rPr lang="es-MX" dirty="0"/>
              <a:t> </a:t>
            </a:r>
            <a:endParaRPr lang="es-ES" dirty="0"/>
          </a:p>
        </p:txBody>
      </p:sp>
    </p:spTree>
    <p:extLst>
      <p:ext uri="{BB962C8B-B14F-4D97-AF65-F5344CB8AC3E}">
        <p14:creationId xmlns:p14="http://schemas.microsoft.com/office/powerpoint/2010/main" val="1861735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71600" y="548680"/>
            <a:ext cx="7920880" cy="5632311"/>
          </a:xfrm>
          <a:prstGeom prst="rect">
            <a:avLst/>
          </a:prstGeom>
          <a:noFill/>
        </p:spPr>
        <p:txBody>
          <a:bodyPr wrap="square" rtlCol="0">
            <a:spAutoFit/>
          </a:bodyPr>
          <a:lstStyle/>
          <a:p>
            <a:r>
              <a:rPr lang="es-MX" b="1" dirty="0"/>
              <a:t>2.2  Flujos Alternos ……(continuación..)</a:t>
            </a:r>
            <a:endParaRPr lang="es-ES" dirty="0"/>
          </a:p>
          <a:p>
            <a:r>
              <a:rPr lang="es-MX" dirty="0"/>
              <a:t> </a:t>
            </a:r>
            <a:endParaRPr lang="es-ES" dirty="0"/>
          </a:p>
          <a:p>
            <a:r>
              <a:rPr lang="es-MX" b="1" dirty="0"/>
              <a:t>2.3.3  Usuario Requerido </a:t>
            </a:r>
            <a:endParaRPr lang="es-ES" dirty="0"/>
          </a:p>
          <a:p>
            <a:r>
              <a:rPr lang="es-MX" dirty="0"/>
              <a:t>2.3.2.1  El sistema muestra una ventana de dialogo con el mensaje “por favor introduzca el usuario” y un botón aceptar </a:t>
            </a:r>
            <a:endParaRPr lang="es-ES" dirty="0"/>
          </a:p>
          <a:p>
            <a:r>
              <a:rPr lang="es-MX" dirty="0"/>
              <a:t>2.3.2.2  El usuario hace clic en el botón aceptar </a:t>
            </a:r>
            <a:endParaRPr lang="es-ES" dirty="0"/>
          </a:p>
          <a:p>
            <a:r>
              <a:rPr lang="es-MX" dirty="0"/>
              <a:t>2.3.2.3  El sistema cierra la ventana y muestra la pantalla de inicio de sesión </a:t>
            </a:r>
            <a:endParaRPr lang="es-ES" dirty="0"/>
          </a:p>
          <a:p>
            <a:r>
              <a:rPr lang="es-MX" dirty="0"/>
              <a:t> </a:t>
            </a:r>
            <a:endParaRPr lang="es-ES" dirty="0"/>
          </a:p>
          <a:p>
            <a:r>
              <a:rPr lang="es-MX" b="1" dirty="0"/>
              <a:t>2.3.4  Contraseña Requerido</a:t>
            </a:r>
            <a:endParaRPr lang="es-ES" dirty="0"/>
          </a:p>
          <a:p>
            <a:r>
              <a:rPr lang="es-MX" dirty="0"/>
              <a:t>2.3.4.1  El sistema muestra una ventana de dialogo con el mensaje “Por favor introduzca</a:t>
            </a:r>
            <a:r>
              <a:rPr lang="es-ES" dirty="0"/>
              <a:t> </a:t>
            </a:r>
            <a:r>
              <a:rPr lang="es-MX" dirty="0"/>
              <a:t>la contraseña” y un botón aceptar.</a:t>
            </a:r>
            <a:endParaRPr lang="es-ES" dirty="0"/>
          </a:p>
          <a:p>
            <a:r>
              <a:rPr lang="es-MX" dirty="0"/>
              <a:t>2.3.4.2  El usuario hace clic en el botón aceptar</a:t>
            </a:r>
            <a:endParaRPr lang="es-ES" dirty="0"/>
          </a:p>
          <a:p>
            <a:r>
              <a:rPr lang="es-MX" dirty="0"/>
              <a:t>2.3.4.3  El sistema cierra la ventana y muestra la pantalla de inicio de sesión</a:t>
            </a:r>
            <a:endParaRPr lang="es-ES" dirty="0"/>
          </a:p>
          <a:p>
            <a:r>
              <a:rPr lang="es-MX" dirty="0"/>
              <a:t> </a:t>
            </a:r>
            <a:endParaRPr lang="es-ES" dirty="0"/>
          </a:p>
          <a:p>
            <a:r>
              <a:rPr lang="es-MX" b="1" dirty="0"/>
              <a:t>2.3.5  Campos requeridos</a:t>
            </a:r>
            <a:endParaRPr lang="es-ES" dirty="0"/>
          </a:p>
          <a:p>
            <a:r>
              <a:rPr lang="es-MX" dirty="0"/>
              <a:t>2.3.5.1  El sistema muestra una ventana de dialogo con el mensaje “por favor introduzca el usuario y la contraseña” y un botón aceptar </a:t>
            </a:r>
            <a:endParaRPr lang="es-ES" dirty="0"/>
          </a:p>
          <a:p>
            <a:r>
              <a:rPr lang="es-MX" dirty="0"/>
              <a:t>2.3.5.2  El usuario hace clic en el botón aceptar</a:t>
            </a:r>
            <a:endParaRPr lang="es-ES" dirty="0"/>
          </a:p>
          <a:p>
            <a:r>
              <a:rPr lang="es-MX" dirty="0"/>
              <a:t>2.3.5.3  El sistema cierra la ventana y muestra la pantalla de inicio de sesión </a:t>
            </a:r>
            <a:endParaRPr lang="es-ES" dirty="0"/>
          </a:p>
          <a:p>
            <a:r>
              <a:rPr lang="es-MX" dirty="0"/>
              <a:t> </a:t>
            </a:r>
            <a:endParaRPr lang="es-ES" dirty="0"/>
          </a:p>
        </p:txBody>
      </p:sp>
    </p:spTree>
    <p:extLst>
      <p:ext uri="{BB962C8B-B14F-4D97-AF65-F5344CB8AC3E}">
        <p14:creationId xmlns:p14="http://schemas.microsoft.com/office/powerpoint/2010/main" val="1608608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3608" y="836712"/>
            <a:ext cx="7920880" cy="5632311"/>
          </a:xfrm>
          <a:prstGeom prst="rect">
            <a:avLst/>
          </a:prstGeom>
          <a:noFill/>
        </p:spPr>
        <p:txBody>
          <a:bodyPr wrap="square" rtlCol="0">
            <a:spAutoFit/>
          </a:bodyPr>
          <a:lstStyle/>
          <a:p>
            <a:r>
              <a:rPr lang="es-MX" b="1" dirty="0"/>
              <a:t>2.2  Flujos Alternos ……(continuación..)</a:t>
            </a:r>
            <a:endParaRPr lang="es-ES" dirty="0"/>
          </a:p>
          <a:p>
            <a:r>
              <a:rPr lang="es-MX" dirty="0"/>
              <a:t> </a:t>
            </a:r>
            <a:endParaRPr lang="es-ES" dirty="0"/>
          </a:p>
          <a:p>
            <a:r>
              <a:rPr lang="es-MX" dirty="0"/>
              <a:t> </a:t>
            </a:r>
            <a:endParaRPr lang="es-ES" dirty="0"/>
          </a:p>
          <a:p>
            <a:r>
              <a:rPr lang="es-MX" b="1" dirty="0"/>
              <a:t>2.3.6  Intentos Fallidos </a:t>
            </a:r>
            <a:endParaRPr lang="es-ES" dirty="0"/>
          </a:p>
          <a:p>
            <a:r>
              <a:rPr lang="es-MX" dirty="0"/>
              <a:t>2.3.6.1  El sistema muestra una ventana de dialogo con el mensaje “Ha introducido la  contraseña incorrectamente el numero de veces </a:t>
            </a:r>
            <a:r>
              <a:rPr lang="es-MX" dirty="0" err="1"/>
              <a:t>permitidos”,un</a:t>
            </a:r>
            <a:r>
              <a:rPr lang="es-MX" dirty="0"/>
              <a:t> campo que </a:t>
            </a:r>
            <a:endParaRPr lang="es-ES" dirty="0"/>
          </a:p>
          <a:p>
            <a:r>
              <a:rPr lang="es-MX" dirty="0"/>
              <a:t>que muestra el conteo descendiente de 10 (que equivalen a 10 segundos)</a:t>
            </a:r>
            <a:endParaRPr lang="es-ES" dirty="0"/>
          </a:p>
          <a:p>
            <a:r>
              <a:rPr lang="es-MX" dirty="0"/>
              <a:t>	</a:t>
            </a:r>
            <a:r>
              <a:rPr lang="es-MX" i="1" dirty="0">
                <a:solidFill>
                  <a:srgbClr val="FF0000"/>
                </a:solidFill>
              </a:rPr>
              <a:t>Introducir variable que cuente los intentos</a:t>
            </a:r>
            <a:endParaRPr lang="es-ES" dirty="0">
              <a:solidFill>
                <a:srgbClr val="FF0000"/>
              </a:solidFill>
            </a:endParaRPr>
          </a:p>
          <a:p>
            <a:r>
              <a:rPr lang="es-MX" dirty="0"/>
              <a:t>2.3.6.2  El sistema cierra la ventana tras pasar los 10 segundos y muestra la pantalla de </a:t>
            </a:r>
            <a:r>
              <a:rPr lang="en-US" dirty="0" err="1"/>
              <a:t>inicio</a:t>
            </a:r>
            <a:r>
              <a:rPr lang="en-US" dirty="0"/>
              <a:t> de </a:t>
            </a:r>
            <a:r>
              <a:rPr lang="en-US" dirty="0" err="1"/>
              <a:t>sesión</a:t>
            </a:r>
            <a:r>
              <a:rPr lang="en-US" dirty="0"/>
              <a:t> </a:t>
            </a:r>
          </a:p>
          <a:p>
            <a:endParaRPr lang="en-US" dirty="0"/>
          </a:p>
          <a:p>
            <a:pPr lvl="0"/>
            <a:r>
              <a:rPr lang="en-US" b="1" dirty="0"/>
              <a:t>Pre </a:t>
            </a:r>
            <a:r>
              <a:rPr lang="en-US" b="1" dirty="0" err="1"/>
              <a:t>condición</a:t>
            </a:r>
            <a:r>
              <a:rPr lang="en-US" b="1" dirty="0"/>
              <a:t> </a:t>
            </a:r>
            <a:endParaRPr lang="es-ES" dirty="0"/>
          </a:p>
          <a:p>
            <a:r>
              <a:rPr lang="es-MX" strike="sngStrike" dirty="0"/>
              <a:t>3.1  Hacer clic el icono de la aplicación, en el dispositivo </a:t>
            </a:r>
            <a:endParaRPr lang="es-ES" dirty="0"/>
          </a:p>
          <a:p>
            <a:r>
              <a:rPr lang="es-MX" dirty="0"/>
              <a:t> </a:t>
            </a:r>
            <a:endParaRPr lang="es-ES" dirty="0"/>
          </a:p>
          <a:p>
            <a:pPr lvl="0"/>
            <a:r>
              <a:rPr lang="en-US" b="1" dirty="0" err="1"/>
              <a:t>Poscondición</a:t>
            </a:r>
            <a:endParaRPr lang="es-ES" dirty="0"/>
          </a:p>
          <a:p>
            <a:r>
              <a:rPr lang="es-MX" dirty="0"/>
              <a:t>4.1 El sistema revisa los permisos del usuario y muestra la pantalla principal con las opciones a los que tiene acceso.</a:t>
            </a:r>
            <a:endParaRPr lang="es-ES" dirty="0"/>
          </a:p>
          <a:p>
            <a:endParaRPr lang="es-ES" dirty="0"/>
          </a:p>
          <a:p>
            <a:r>
              <a:rPr lang="en-US" dirty="0"/>
              <a:t> </a:t>
            </a:r>
            <a:endParaRPr lang="es-ES" dirty="0"/>
          </a:p>
          <a:p>
            <a:endParaRPr lang="es-ES" dirty="0"/>
          </a:p>
        </p:txBody>
      </p:sp>
    </p:spTree>
    <p:extLst>
      <p:ext uri="{BB962C8B-B14F-4D97-AF65-F5344CB8AC3E}">
        <p14:creationId xmlns:p14="http://schemas.microsoft.com/office/powerpoint/2010/main" val="553059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6"/>
          <p:cNvSpPr>
            <a:spLocks noChangeArrowheads="1"/>
          </p:cNvSpPr>
          <p:nvPr/>
        </p:nvSpPr>
        <p:spPr bwMode="auto">
          <a:xfrm>
            <a:off x="8153400" y="0"/>
            <a:ext cx="685800" cy="14478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ES"/>
          </a:p>
        </p:txBody>
      </p:sp>
      <p:sp>
        <p:nvSpPr>
          <p:cNvPr id="7172" name="Rectangle 2"/>
          <p:cNvSpPr>
            <a:spLocks noGrp="1" noChangeArrowheads="1"/>
          </p:cNvSpPr>
          <p:nvPr>
            <p:ph type="title"/>
          </p:nvPr>
        </p:nvSpPr>
        <p:spPr>
          <a:xfrm>
            <a:off x="276344" y="809009"/>
            <a:ext cx="8212137" cy="1412875"/>
          </a:xfrm>
        </p:spPr>
        <p:txBody>
          <a:bodyPr/>
          <a:lstStyle/>
          <a:p>
            <a:pPr eaLnBrk="1" hangingPunct="1"/>
            <a:r>
              <a:rPr lang="es-ES_tradnl" altLang="es-ES" sz="3600" dirty="0"/>
              <a:t>Pre - condiciones y Post - condiciones</a:t>
            </a:r>
            <a:endParaRPr lang="es-ES_tradnl" altLang="es-ES" dirty="0"/>
          </a:p>
        </p:txBody>
      </p:sp>
      <p:sp>
        <p:nvSpPr>
          <p:cNvPr id="7173" name="Rectangle 3"/>
          <p:cNvSpPr>
            <a:spLocks noGrp="1" noChangeArrowheads="1"/>
          </p:cNvSpPr>
          <p:nvPr>
            <p:ph idx="1"/>
          </p:nvPr>
        </p:nvSpPr>
        <p:spPr>
          <a:xfrm>
            <a:off x="755576" y="2276475"/>
            <a:ext cx="4680024" cy="3667125"/>
          </a:xfrm>
        </p:spPr>
        <p:txBody>
          <a:bodyPr/>
          <a:lstStyle/>
          <a:p>
            <a:pPr algn="just" eaLnBrk="1" hangingPunct="1"/>
            <a:endParaRPr lang="es-ES_tradnl" altLang="es-ES" sz="2500" dirty="0"/>
          </a:p>
          <a:p>
            <a:pPr algn="just" eaLnBrk="1" hangingPunct="1"/>
            <a:r>
              <a:rPr lang="es-ES_tradnl" altLang="es-ES" sz="2500" dirty="0"/>
              <a:t>Las pre y post condiciones deben ser observables al usuario </a:t>
            </a:r>
          </a:p>
          <a:p>
            <a:pPr algn="just" eaLnBrk="1" hangingPunct="1"/>
            <a:r>
              <a:rPr lang="es-ES_tradnl" altLang="es-ES" sz="2500" dirty="0"/>
              <a:t>Se usarán </a:t>
            </a:r>
            <a:r>
              <a:rPr lang="es-ES_tradnl" altLang="es-ES" sz="2500" b="1" dirty="0"/>
              <a:t>sólo si se necesita aclarar.</a:t>
            </a:r>
          </a:p>
          <a:p>
            <a:pPr algn="just" eaLnBrk="1" hangingPunct="1">
              <a:lnSpc>
                <a:spcPct val="40000"/>
              </a:lnSpc>
              <a:buFont typeface="Wingdings" panose="05000000000000000000" pitchFamily="2" charset="2"/>
              <a:buNone/>
            </a:pPr>
            <a:r>
              <a:rPr lang="es-ES_tradnl" altLang="es-ES" sz="2500" dirty="0">
                <a:solidFill>
                  <a:srgbClr val="FFFF9B"/>
                </a:solidFill>
              </a:rPr>
              <a:t> </a:t>
            </a:r>
          </a:p>
          <a:p>
            <a:pPr lvl="1" algn="just" eaLnBrk="1" hangingPunct="1">
              <a:lnSpc>
                <a:spcPct val="50000"/>
              </a:lnSpc>
            </a:pPr>
            <a:endParaRPr lang="es-ES_tradnl" altLang="es-ES" sz="2500" dirty="0"/>
          </a:p>
          <a:p>
            <a:pPr algn="just" eaLnBrk="1" hangingPunct="1">
              <a:buFont typeface="Wingdings" panose="05000000000000000000" pitchFamily="2" charset="2"/>
              <a:buNone/>
            </a:pPr>
            <a:endParaRPr lang="es-ES_tradnl" altLang="es-ES" sz="2800" dirty="0"/>
          </a:p>
        </p:txBody>
      </p:sp>
      <p:graphicFrame>
        <p:nvGraphicFramePr>
          <p:cNvPr id="7170" name="Object 5"/>
          <p:cNvGraphicFramePr>
            <a:graphicFrameLocks noChangeAspect="1"/>
          </p:cNvGraphicFramePr>
          <p:nvPr/>
        </p:nvGraphicFramePr>
        <p:xfrm>
          <a:off x="5651500" y="2276475"/>
          <a:ext cx="3340100" cy="3340100"/>
        </p:xfrm>
        <a:graphic>
          <a:graphicData uri="http://schemas.openxmlformats.org/presentationml/2006/ole">
            <mc:AlternateContent xmlns:mc="http://schemas.openxmlformats.org/markup-compatibility/2006">
              <mc:Choice xmlns:v="urn:schemas-microsoft-com:vml" Requires="v">
                <p:oleObj spid="_x0000_s2076" name="Imagen de mapa de bits" r:id="rId3" imgW="2542857" imgH="2276793" progId="Paint.Picture">
                  <p:embed/>
                </p:oleObj>
              </mc:Choice>
              <mc:Fallback>
                <p:oleObj name="Imagen de mapa de bits" r:id="rId3" imgW="2542857" imgH="227679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2276475"/>
                        <a:ext cx="3340100" cy="334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9553" y="548581"/>
            <a:ext cx="7550348" cy="936203"/>
          </a:xfrm>
        </p:spPr>
        <p:txBody>
          <a:bodyPr/>
          <a:lstStyle/>
          <a:p>
            <a:pPr eaLnBrk="1" hangingPunct="1"/>
            <a:r>
              <a:rPr lang="es-MX" altLang="es-ES" dirty="0"/>
              <a:t>¿Qué es una Precondición?</a:t>
            </a:r>
            <a:endParaRPr lang="es-ES" altLang="es-ES" dirty="0"/>
          </a:p>
        </p:txBody>
      </p:sp>
      <p:sp>
        <p:nvSpPr>
          <p:cNvPr id="45059" name="Rectangle 3"/>
          <p:cNvSpPr>
            <a:spLocks noGrp="1" noChangeArrowheads="1"/>
          </p:cNvSpPr>
          <p:nvPr>
            <p:ph idx="1"/>
          </p:nvPr>
        </p:nvSpPr>
        <p:spPr>
          <a:xfrm>
            <a:off x="1043608" y="1628800"/>
            <a:ext cx="7849567" cy="4824388"/>
          </a:xfrm>
        </p:spPr>
        <p:txBody>
          <a:bodyPr/>
          <a:lstStyle/>
          <a:p>
            <a:pPr algn="just" eaLnBrk="1" hangingPunct="1">
              <a:lnSpc>
                <a:spcPct val="90000"/>
              </a:lnSpc>
            </a:pPr>
            <a:r>
              <a:rPr lang="es-ES_tradnl" altLang="es-ES" sz="2300" dirty="0"/>
              <a:t>Es una limitante para que el caso de uso pueda empezar. </a:t>
            </a:r>
          </a:p>
          <a:p>
            <a:pPr algn="just" eaLnBrk="1" hangingPunct="1">
              <a:lnSpc>
                <a:spcPct val="90000"/>
              </a:lnSpc>
            </a:pPr>
            <a:endParaRPr lang="es-ES_tradnl" altLang="es-ES" sz="2300" dirty="0"/>
          </a:p>
          <a:p>
            <a:pPr algn="just" eaLnBrk="1" hangingPunct="1">
              <a:lnSpc>
                <a:spcPct val="90000"/>
              </a:lnSpc>
            </a:pPr>
            <a:r>
              <a:rPr lang="es-ES_tradnl" altLang="es-ES" sz="2300" dirty="0"/>
              <a:t>Son condiciones que se asumen que son verdad.</a:t>
            </a:r>
          </a:p>
          <a:p>
            <a:pPr algn="just" eaLnBrk="1" hangingPunct="1">
              <a:lnSpc>
                <a:spcPct val="90000"/>
              </a:lnSpc>
            </a:pPr>
            <a:endParaRPr lang="es-ES_tradnl" altLang="es-ES" sz="2300" dirty="0"/>
          </a:p>
          <a:p>
            <a:pPr algn="just" eaLnBrk="1" hangingPunct="1">
              <a:lnSpc>
                <a:spcPct val="90000"/>
              </a:lnSpc>
            </a:pPr>
            <a:r>
              <a:rPr lang="es-ES_tradnl" altLang="es-ES" sz="2300" dirty="0"/>
              <a:t>Normalmente una precondición implica un escenario de otro caso de uso que se ha completado con éxito.</a:t>
            </a:r>
          </a:p>
          <a:p>
            <a:pPr algn="just" eaLnBrk="1" hangingPunct="1">
              <a:lnSpc>
                <a:spcPct val="90000"/>
              </a:lnSpc>
              <a:buFont typeface="Wingdings" panose="05000000000000000000" pitchFamily="2" charset="2"/>
              <a:buNone/>
            </a:pPr>
            <a:endParaRPr lang="es-ES_tradnl" altLang="es-ES" sz="2300" dirty="0"/>
          </a:p>
          <a:p>
            <a:pPr algn="just" eaLnBrk="1" hangingPunct="1">
              <a:lnSpc>
                <a:spcPct val="90000"/>
              </a:lnSpc>
            </a:pPr>
            <a:r>
              <a:rPr lang="es-ES_tradnl" altLang="es-ES" sz="2300" dirty="0"/>
              <a:t>Hay condiciones que aunque son verdad no tienen un valor relevante para ser mencionados, por ejemplo: </a:t>
            </a:r>
            <a:r>
              <a:rPr lang="es-ES_tradnl" altLang="es-ES" sz="2300" b="1" dirty="0"/>
              <a:t>“el sistema tiene energía”.</a:t>
            </a:r>
          </a:p>
          <a:p>
            <a:pPr eaLnBrk="1" hangingPunct="1">
              <a:lnSpc>
                <a:spcPct val="90000"/>
              </a:lnSpc>
            </a:pPr>
            <a:endParaRPr lang="es-ES" altLang="es-ES" sz="23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31863" y="1177925"/>
            <a:ext cx="7158037" cy="1412875"/>
          </a:xfrm>
        </p:spPr>
        <p:txBody>
          <a:bodyPr>
            <a:normAutofit fontScale="90000"/>
          </a:bodyPr>
          <a:lstStyle/>
          <a:p>
            <a:pPr eaLnBrk="1" hangingPunct="1"/>
            <a:br>
              <a:rPr lang="es-ES_tradnl" altLang="es-ES">
                <a:solidFill>
                  <a:srgbClr val="000000"/>
                </a:solidFill>
                <a:latin typeface="ArialNarrow"/>
              </a:rPr>
            </a:br>
            <a:r>
              <a:rPr lang="es-ES_tradnl" altLang="es-ES">
                <a:solidFill>
                  <a:schemeClr val="tx1"/>
                </a:solidFill>
              </a:rPr>
              <a:t>Ejemplo de Pre-Condición </a:t>
            </a:r>
            <a:br>
              <a:rPr lang="es-ES_tradnl" altLang="es-ES">
                <a:solidFill>
                  <a:schemeClr val="tx1"/>
                </a:solidFill>
              </a:rPr>
            </a:br>
            <a:br>
              <a:rPr lang="es-ES_tradnl" altLang="es-ES">
                <a:solidFill>
                  <a:schemeClr val="tx1"/>
                </a:solidFill>
              </a:rPr>
            </a:br>
            <a:endParaRPr lang="es-ES_tradnl" altLang="es-ES">
              <a:solidFill>
                <a:schemeClr val="tx1"/>
              </a:solidFill>
              <a:latin typeface="ArialNarrow"/>
            </a:endParaRPr>
          </a:p>
        </p:txBody>
      </p:sp>
      <p:sp>
        <p:nvSpPr>
          <p:cNvPr id="46083" name="Rectangle 3"/>
          <p:cNvSpPr>
            <a:spLocks noGrp="1" noChangeArrowheads="1"/>
          </p:cNvSpPr>
          <p:nvPr>
            <p:ph idx="1"/>
          </p:nvPr>
        </p:nvSpPr>
        <p:spPr>
          <a:xfrm>
            <a:off x="611560" y="2204864"/>
            <a:ext cx="7992690" cy="4248324"/>
          </a:xfrm>
        </p:spPr>
        <p:txBody>
          <a:bodyPr/>
          <a:lstStyle/>
          <a:p>
            <a:pPr algn="just" eaLnBrk="1" hangingPunct="1"/>
            <a:r>
              <a:rPr lang="es-ES_tradnl" altLang="es-ES" sz="2200" b="1" dirty="0">
                <a:solidFill>
                  <a:srgbClr val="0070C0"/>
                </a:solidFill>
              </a:rPr>
              <a:t>CU:   Retiro de Efectivo</a:t>
            </a:r>
            <a:r>
              <a:rPr lang="es-ES_tradnl" altLang="es-ES" sz="2200" dirty="0">
                <a:solidFill>
                  <a:srgbClr val="0070C0"/>
                </a:solidFill>
              </a:rPr>
              <a:t> </a:t>
            </a:r>
          </a:p>
          <a:p>
            <a:pPr algn="just" eaLnBrk="1" hangingPunct="1">
              <a:lnSpc>
                <a:spcPct val="20000"/>
              </a:lnSpc>
              <a:buFont typeface="Wingdings" panose="05000000000000000000" pitchFamily="2" charset="2"/>
              <a:buNone/>
            </a:pPr>
            <a:endParaRPr lang="es-ES_tradnl" altLang="es-ES" sz="2200" dirty="0">
              <a:solidFill>
                <a:srgbClr val="0070C0"/>
              </a:solidFill>
            </a:endParaRPr>
          </a:p>
          <a:p>
            <a:pPr algn="just" eaLnBrk="1" hangingPunct="1">
              <a:buFont typeface="Wingdings" panose="05000000000000000000" pitchFamily="2" charset="2"/>
              <a:buNone/>
            </a:pPr>
            <a:r>
              <a:rPr lang="es-ES_tradnl" altLang="es-ES" sz="2200" dirty="0">
                <a:solidFill>
                  <a:srgbClr val="0070C0"/>
                </a:solidFill>
              </a:rPr>
              <a:t>Pre-Condición </a:t>
            </a:r>
          </a:p>
          <a:p>
            <a:pPr lvl="1" algn="just" eaLnBrk="1" hangingPunct="1"/>
            <a:r>
              <a:rPr lang="es-ES_tradnl" altLang="es-ES" sz="2200" dirty="0"/>
              <a:t>El usuario debe estar registrado y autenticado en el sistema.</a:t>
            </a:r>
          </a:p>
          <a:p>
            <a:pPr lvl="1" algn="just" eaLnBrk="1" hangingPunct="1">
              <a:buFont typeface="Wingdings" panose="05000000000000000000" pitchFamily="2" charset="2"/>
              <a:buNone/>
            </a:pPr>
            <a:r>
              <a:rPr lang="es-ES_tradnl" altLang="es-ES" sz="2200" dirty="0"/>
              <a:t> </a:t>
            </a:r>
          </a:p>
          <a:p>
            <a:pPr lvl="1" algn="ctr" eaLnBrk="1" hangingPunct="1">
              <a:buFont typeface="Wingdings" panose="05000000000000000000" pitchFamily="2" charset="2"/>
              <a:buNone/>
            </a:pPr>
            <a:r>
              <a:rPr lang="es-ES_tradnl" altLang="es-ES" sz="2200" dirty="0">
                <a:solidFill>
                  <a:srgbClr val="0070C0"/>
                </a:solidFill>
              </a:rPr>
              <a:t>Establece algo que es requisito para que </a:t>
            </a:r>
          </a:p>
          <a:p>
            <a:pPr lvl="1" algn="ctr" eaLnBrk="1" hangingPunct="1">
              <a:buFont typeface="Wingdings" panose="05000000000000000000" pitchFamily="2" charset="2"/>
              <a:buNone/>
            </a:pPr>
            <a:r>
              <a:rPr lang="es-ES_tradnl" altLang="es-ES" sz="2200" dirty="0">
                <a:solidFill>
                  <a:srgbClr val="0070C0"/>
                </a:solidFill>
              </a:rPr>
              <a:t>el caso de uso inicie.</a:t>
            </a:r>
          </a:p>
        </p:txBody>
      </p:sp>
      <p:sp>
        <p:nvSpPr>
          <p:cNvPr id="46084" name="Rectangle 4"/>
          <p:cNvSpPr>
            <a:spLocks noChangeArrowheads="1"/>
          </p:cNvSpPr>
          <p:nvPr/>
        </p:nvSpPr>
        <p:spPr bwMode="auto">
          <a:xfrm>
            <a:off x="7924800" y="0"/>
            <a:ext cx="762000" cy="14478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7584" y="-459432"/>
            <a:ext cx="7920880" cy="2520280"/>
          </a:xfrm>
        </p:spPr>
        <p:txBody>
          <a:bodyPr/>
          <a:lstStyle/>
          <a:p>
            <a:r>
              <a:rPr lang="es-ES" dirty="0"/>
              <a:t>Obtención de Requerimientos</a:t>
            </a:r>
          </a:p>
        </p:txBody>
      </p:sp>
      <p:pic>
        <p:nvPicPr>
          <p:cNvPr id="4" name="Picture 5" descr="img-post21"/>
          <p:cNvPicPr>
            <a:picLocks noGrp="1" noChangeAspect="1" noChangeArrowheads="1"/>
          </p:cNvPicPr>
          <p:nvPr>
            <p:ph idx="1"/>
          </p:nvPr>
        </p:nvPicPr>
        <p:blipFill>
          <a:blip r:embed="rId2" cstate="print">
            <a:lum contrast="12000"/>
          </a:blip>
          <a:srcRect/>
          <a:stretch>
            <a:fillRect/>
          </a:stretch>
        </p:blipFill>
        <p:spPr bwMode="auto">
          <a:xfrm>
            <a:off x="4466671" y="1772816"/>
            <a:ext cx="4459196" cy="3349352"/>
          </a:xfrm>
          <a:prstGeom prst="rect">
            <a:avLst/>
          </a:prstGeom>
          <a:noFill/>
          <a:ln w="9525">
            <a:noFill/>
            <a:miter lim="800000"/>
            <a:headEnd/>
            <a:tailEnd/>
          </a:ln>
        </p:spPr>
      </p:pic>
      <p:sp>
        <p:nvSpPr>
          <p:cNvPr id="5" name="4 CuadroTexto"/>
          <p:cNvSpPr txBox="1"/>
          <p:nvPr/>
        </p:nvSpPr>
        <p:spPr>
          <a:xfrm>
            <a:off x="827584" y="1374442"/>
            <a:ext cx="3639087" cy="4862870"/>
          </a:xfrm>
          <a:prstGeom prst="rect">
            <a:avLst/>
          </a:prstGeom>
          <a:noFill/>
        </p:spPr>
        <p:txBody>
          <a:bodyPr wrap="square" rtlCol="0">
            <a:spAutoFit/>
          </a:bodyPr>
          <a:lstStyle/>
          <a:p>
            <a:r>
              <a:rPr lang="es-ES" sz="2200" dirty="0"/>
              <a:t>Iniciar el desarrollo de las aplicaciones implica la obtención de requerimientos para definir el alcance y propósito del SI.</a:t>
            </a:r>
          </a:p>
          <a:p>
            <a:endParaRPr lang="es-ES" sz="2200" i="1" dirty="0"/>
          </a:p>
          <a:p>
            <a:r>
              <a:rPr lang="es-ES" sz="2200" i="1" dirty="0"/>
              <a:t>La tarea más importante que el ingeniero de software hace, para el cliente, es la extracción iterativa y el refinamiento de los requerimientos del producto. </a:t>
            </a:r>
          </a:p>
          <a:p>
            <a:r>
              <a:rPr lang="es-ES" sz="2200" i="1" dirty="0"/>
              <a:t>[Frederick P. Brooks, 1987]</a:t>
            </a:r>
            <a:r>
              <a:rPr lang="es-ES" sz="2200" dirty="0"/>
              <a:t> </a:t>
            </a:r>
          </a:p>
          <a:p>
            <a:endParaRPr lang="es-E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11560" y="620688"/>
            <a:ext cx="7384678" cy="1224136"/>
          </a:xfrm>
        </p:spPr>
        <p:txBody>
          <a:bodyPr/>
          <a:lstStyle/>
          <a:p>
            <a:pPr eaLnBrk="1" hangingPunct="1"/>
            <a:r>
              <a:rPr lang="es-MX" altLang="es-ES" dirty="0"/>
              <a:t>¿Qué es una </a:t>
            </a:r>
            <a:r>
              <a:rPr lang="es-MX" altLang="es-ES" dirty="0" err="1"/>
              <a:t>Postcondición</a:t>
            </a:r>
            <a:r>
              <a:rPr lang="es-MX" altLang="es-ES" dirty="0"/>
              <a:t>?</a:t>
            </a:r>
            <a:endParaRPr lang="es-ES" altLang="es-ES" dirty="0"/>
          </a:p>
        </p:txBody>
      </p:sp>
      <p:sp>
        <p:nvSpPr>
          <p:cNvPr id="47107" name="Rectangle 3"/>
          <p:cNvSpPr>
            <a:spLocks noGrp="1" noChangeArrowheads="1"/>
          </p:cNvSpPr>
          <p:nvPr>
            <p:ph idx="1"/>
          </p:nvPr>
        </p:nvSpPr>
        <p:spPr>
          <a:xfrm>
            <a:off x="971600" y="1628800"/>
            <a:ext cx="7432675" cy="4114800"/>
          </a:xfrm>
        </p:spPr>
        <p:txBody>
          <a:bodyPr/>
          <a:lstStyle/>
          <a:p>
            <a:pPr algn="just" eaLnBrk="1" hangingPunct="1"/>
            <a:r>
              <a:rPr lang="es-ES_tradnl" altLang="es-ES" sz="2900" dirty="0"/>
              <a:t>Las </a:t>
            </a:r>
            <a:r>
              <a:rPr lang="es-ES_tradnl" altLang="es-ES" sz="2900" dirty="0" err="1"/>
              <a:t>postcondiciones</a:t>
            </a:r>
            <a:r>
              <a:rPr lang="es-ES_tradnl" altLang="es-ES" sz="2900" dirty="0"/>
              <a:t> son garantías de éxito de que el caso de uso realizó lo correcto, es decir, establecen qué situaciones deben cumplirse cuando el caso de uso se completa con éxito</a:t>
            </a:r>
            <a:endParaRPr lang="es-ES" altLang="es-ES" sz="29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31863" y="1177925"/>
            <a:ext cx="7158037" cy="1412875"/>
          </a:xfrm>
        </p:spPr>
        <p:txBody>
          <a:bodyPr>
            <a:normAutofit fontScale="90000"/>
          </a:bodyPr>
          <a:lstStyle/>
          <a:p>
            <a:pPr eaLnBrk="1" hangingPunct="1"/>
            <a:br>
              <a:rPr lang="es-ES_tradnl" altLang="es-ES">
                <a:solidFill>
                  <a:srgbClr val="000000"/>
                </a:solidFill>
                <a:latin typeface="ArialNarrow"/>
              </a:rPr>
            </a:br>
            <a:r>
              <a:rPr lang="es-ES_tradnl" altLang="es-ES">
                <a:solidFill>
                  <a:schemeClr val="tx1"/>
                </a:solidFill>
              </a:rPr>
              <a:t>Ejemplo de Post-Condición </a:t>
            </a:r>
            <a:br>
              <a:rPr lang="es-ES_tradnl" altLang="es-ES">
                <a:solidFill>
                  <a:schemeClr val="tx1"/>
                </a:solidFill>
              </a:rPr>
            </a:br>
            <a:br>
              <a:rPr lang="es-ES_tradnl" altLang="es-ES">
                <a:solidFill>
                  <a:schemeClr val="tx1"/>
                </a:solidFill>
              </a:rPr>
            </a:br>
            <a:endParaRPr lang="es-ES_tradnl" altLang="es-ES">
              <a:solidFill>
                <a:schemeClr val="tx1"/>
              </a:solidFill>
              <a:latin typeface="ArialNarrow"/>
            </a:endParaRPr>
          </a:p>
        </p:txBody>
      </p:sp>
      <p:sp>
        <p:nvSpPr>
          <p:cNvPr id="48131" name="Rectangle 3"/>
          <p:cNvSpPr>
            <a:spLocks noGrp="1" noChangeArrowheads="1"/>
          </p:cNvSpPr>
          <p:nvPr>
            <p:ph idx="1"/>
          </p:nvPr>
        </p:nvSpPr>
        <p:spPr>
          <a:xfrm>
            <a:off x="683568" y="2348880"/>
            <a:ext cx="7920682" cy="4104308"/>
          </a:xfrm>
        </p:spPr>
        <p:txBody>
          <a:bodyPr/>
          <a:lstStyle/>
          <a:p>
            <a:pPr algn="just" eaLnBrk="1" hangingPunct="1"/>
            <a:r>
              <a:rPr lang="es-ES_tradnl" altLang="es-ES" sz="2200" b="1" dirty="0">
                <a:solidFill>
                  <a:srgbClr val="0070C0"/>
                </a:solidFill>
              </a:rPr>
              <a:t>CU:   Retiro de Efectivo</a:t>
            </a:r>
            <a:r>
              <a:rPr lang="es-ES_tradnl" altLang="es-ES" sz="2200" dirty="0">
                <a:solidFill>
                  <a:srgbClr val="0070C0"/>
                </a:solidFill>
              </a:rPr>
              <a:t> </a:t>
            </a:r>
          </a:p>
          <a:p>
            <a:pPr algn="just" eaLnBrk="1" hangingPunct="1">
              <a:lnSpc>
                <a:spcPct val="20000"/>
              </a:lnSpc>
              <a:buFont typeface="Wingdings" panose="05000000000000000000" pitchFamily="2" charset="2"/>
              <a:buNone/>
            </a:pPr>
            <a:endParaRPr lang="es-ES_tradnl" altLang="es-ES" sz="2200" dirty="0">
              <a:solidFill>
                <a:srgbClr val="0070C0"/>
              </a:solidFill>
            </a:endParaRPr>
          </a:p>
          <a:p>
            <a:pPr algn="just" eaLnBrk="1" hangingPunct="1">
              <a:buFont typeface="Wingdings" panose="05000000000000000000" pitchFamily="2" charset="2"/>
              <a:buNone/>
            </a:pPr>
            <a:r>
              <a:rPr lang="es-ES_tradnl" altLang="es-ES" sz="2200" dirty="0">
                <a:solidFill>
                  <a:srgbClr val="0070C0"/>
                </a:solidFill>
              </a:rPr>
              <a:t>Post Condición </a:t>
            </a:r>
          </a:p>
          <a:p>
            <a:pPr lvl="1" algn="just" eaLnBrk="1" hangingPunct="1"/>
            <a:r>
              <a:rPr lang="es-ES_tradnl" altLang="es-ES" sz="2200" dirty="0"/>
              <a:t>La cuenta junto con los registros de transacciones son balanceados, se reinicializa la comunicación con el sistema bancario.</a:t>
            </a:r>
          </a:p>
          <a:p>
            <a:pPr lvl="1" algn="just" eaLnBrk="1" hangingPunct="1">
              <a:buFont typeface="Wingdings" panose="05000000000000000000" pitchFamily="2" charset="2"/>
              <a:buNone/>
            </a:pPr>
            <a:r>
              <a:rPr lang="es-ES_tradnl" altLang="es-ES" sz="2200" dirty="0"/>
              <a:t> </a:t>
            </a:r>
          </a:p>
          <a:p>
            <a:pPr lvl="1" algn="just" eaLnBrk="1" hangingPunct="1">
              <a:buFont typeface="Wingdings" panose="05000000000000000000" pitchFamily="2" charset="2"/>
              <a:buNone/>
            </a:pPr>
            <a:r>
              <a:rPr lang="es-ES_tradnl" altLang="es-ES" sz="2200" dirty="0">
                <a:solidFill>
                  <a:srgbClr val="0070C0"/>
                </a:solidFill>
              </a:rPr>
              <a:t>Úselo para aclarar cuál es el estado final que el sistema debe tener cuando el caso de uso termina.</a:t>
            </a:r>
          </a:p>
        </p:txBody>
      </p:sp>
      <p:sp>
        <p:nvSpPr>
          <p:cNvPr id="48132" name="Rectangle 4"/>
          <p:cNvSpPr>
            <a:spLocks noChangeArrowheads="1"/>
          </p:cNvSpPr>
          <p:nvPr/>
        </p:nvSpPr>
        <p:spPr bwMode="auto">
          <a:xfrm>
            <a:off x="7924800" y="0"/>
            <a:ext cx="762000" cy="14478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s-E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55576" y="1052737"/>
            <a:ext cx="7488832" cy="864095"/>
          </a:xfrm>
        </p:spPr>
        <p:txBody>
          <a:bodyPr>
            <a:normAutofit fontScale="90000"/>
          </a:bodyPr>
          <a:lstStyle/>
          <a:p>
            <a:pPr eaLnBrk="1" hangingPunct="1"/>
            <a:br>
              <a:rPr lang="es-ES_tradnl" altLang="es-ES" dirty="0">
                <a:solidFill>
                  <a:schemeClr val="tx1"/>
                </a:solidFill>
              </a:rPr>
            </a:br>
            <a:r>
              <a:rPr lang="es-ES_tradnl" altLang="es-ES" dirty="0">
                <a:solidFill>
                  <a:schemeClr val="tx1"/>
                </a:solidFill>
              </a:rPr>
              <a:t>Otras Elementos de Casos de Usos </a:t>
            </a:r>
            <a:br>
              <a:rPr lang="es-ES_tradnl" altLang="es-ES" dirty="0">
                <a:solidFill>
                  <a:schemeClr val="tx1"/>
                </a:solidFill>
              </a:rPr>
            </a:br>
            <a:br>
              <a:rPr lang="es-ES_tradnl" altLang="es-ES" dirty="0">
                <a:solidFill>
                  <a:schemeClr val="tx1"/>
                </a:solidFill>
                <a:latin typeface="ArialNarrow"/>
              </a:rPr>
            </a:br>
            <a:endParaRPr lang="es-ES_tradnl" altLang="es-ES" dirty="0">
              <a:solidFill>
                <a:schemeClr val="tx1"/>
              </a:solidFill>
              <a:latin typeface="ArialNarrow"/>
            </a:endParaRPr>
          </a:p>
        </p:txBody>
      </p:sp>
      <p:sp>
        <p:nvSpPr>
          <p:cNvPr id="49155" name="Rectangle 3"/>
          <p:cNvSpPr>
            <a:spLocks noGrp="1" noChangeArrowheads="1"/>
          </p:cNvSpPr>
          <p:nvPr>
            <p:ph idx="1"/>
          </p:nvPr>
        </p:nvSpPr>
        <p:spPr>
          <a:xfrm>
            <a:off x="609600" y="1828800"/>
            <a:ext cx="7994848" cy="4480520"/>
          </a:xfrm>
        </p:spPr>
        <p:txBody>
          <a:bodyPr>
            <a:normAutofit lnSpcReduction="10000"/>
          </a:bodyPr>
          <a:lstStyle/>
          <a:p>
            <a:pPr algn="just" eaLnBrk="1" hangingPunct="1"/>
            <a:r>
              <a:rPr lang="es-ES_tradnl" altLang="es-ES" sz="2200" dirty="0">
                <a:solidFill>
                  <a:srgbClr val="0070C0"/>
                </a:solidFill>
              </a:rPr>
              <a:t>Requerimientos Especiales </a:t>
            </a:r>
          </a:p>
          <a:p>
            <a:pPr lvl="1" algn="just" eaLnBrk="1" hangingPunct="1"/>
            <a:r>
              <a:rPr lang="es-ES_tradnl" altLang="es-ES" sz="2000" dirty="0">
                <a:solidFill>
                  <a:schemeClr val="tx1"/>
                </a:solidFill>
              </a:rPr>
              <a:t>Relacionados al caso de uso, no forma parte del flujo de eventos</a:t>
            </a:r>
          </a:p>
          <a:p>
            <a:pPr lvl="1" algn="just" eaLnBrk="1" hangingPunct="1"/>
            <a:r>
              <a:rPr lang="es-ES_tradnl" altLang="es-ES" sz="2000" dirty="0">
                <a:solidFill>
                  <a:schemeClr val="tx1"/>
                </a:solidFill>
              </a:rPr>
              <a:t> Generalmente no son funcionales </a:t>
            </a:r>
          </a:p>
          <a:p>
            <a:pPr lvl="1" algn="just" eaLnBrk="1" hangingPunct="1">
              <a:buFont typeface="Wingdings" panose="05000000000000000000" pitchFamily="2" charset="2"/>
              <a:buNone/>
            </a:pPr>
            <a:r>
              <a:rPr lang="es-ES_tradnl" altLang="es-ES" sz="2000" dirty="0">
                <a:solidFill>
                  <a:schemeClr val="tx1"/>
                </a:solidFill>
              </a:rPr>
              <a:t>       (Ejemplo: Deberá existir un usuario en el sistema) </a:t>
            </a:r>
          </a:p>
          <a:p>
            <a:pPr algn="just" eaLnBrk="1" hangingPunct="1"/>
            <a:r>
              <a:rPr lang="es-ES_tradnl" altLang="es-ES" sz="2200" dirty="0">
                <a:solidFill>
                  <a:srgbClr val="0070C0"/>
                </a:solidFill>
              </a:rPr>
              <a:t>Puntos de Extensión</a:t>
            </a:r>
          </a:p>
          <a:p>
            <a:pPr lvl="1" algn="just" eaLnBrk="1" hangingPunct="1"/>
            <a:r>
              <a:rPr lang="es-ES_tradnl" altLang="es-ES" sz="2000" dirty="0">
                <a:solidFill>
                  <a:schemeClr val="tx1"/>
                </a:solidFill>
              </a:rPr>
              <a:t>Lugares en el flujo de eventos donde se extiende la funcionalidad. </a:t>
            </a:r>
          </a:p>
          <a:p>
            <a:pPr algn="just" eaLnBrk="1" hangingPunct="1"/>
            <a:r>
              <a:rPr lang="es-ES_tradnl" altLang="es-ES" sz="2200" dirty="0">
                <a:solidFill>
                  <a:srgbClr val="0070C0"/>
                </a:solidFill>
              </a:rPr>
              <a:t>Relaciones </a:t>
            </a:r>
          </a:p>
          <a:p>
            <a:pPr lvl="1" algn="just" eaLnBrk="1" hangingPunct="1"/>
            <a:r>
              <a:rPr lang="es-ES_tradnl" altLang="es-ES" sz="2000" dirty="0">
                <a:solidFill>
                  <a:schemeClr val="tx1"/>
                </a:solidFill>
              </a:rPr>
              <a:t>Asociaciones con actores y otros casos de usos </a:t>
            </a:r>
          </a:p>
          <a:p>
            <a:pPr algn="just" eaLnBrk="1" hangingPunct="1"/>
            <a:r>
              <a:rPr lang="es-ES_tradnl" altLang="es-ES" sz="2200" dirty="0">
                <a:solidFill>
                  <a:srgbClr val="0070C0"/>
                </a:solidFill>
              </a:rPr>
              <a:t>Diagramas</a:t>
            </a:r>
          </a:p>
          <a:p>
            <a:pPr lvl="1" algn="just" eaLnBrk="1" hangingPunct="1"/>
            <a:r>
              <a:rPr lang="es-ES_tradnl" altLang="es-ES" sz="2000" dirty="0">
                <a:solidFill>
                  <a:schemeClr val="tx1"/>
                </a:solidFill>
              </a:rPr>
              <a:t>Representación Visual de los actores y sus relaciones al caso de uso. </a:t>
            </a:r>
          </a:p>
          <a:p>
            <a:pPr algn="just" eaLnBrk="1" hangingPunct="1"/>
            <a:endParaRPr lang="es-ES_tradnl" altLang="es-ES" sz="2200" dirty="0"/>
          </a:p>
          <a:p>
            <a:pPr algn="just" eaLnBrk="1" hangingPunct="1"/>
            <a:endParaRPr lang="es-ES_tradnl" altLang="es-ES" sz="2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33400" y="764704"/>
            <a:ext cx="7556501" cy="720080"/>
          </a:xfrm>
        </p:spPr>
        <p:txBody>
          <a:bodyPr>
            <a:normAutofit/>
          </a:bodyPr>
          <a:lstStyle/>
          <a:p>
            <a:pPr eaLnBrk="1" hangingPunct="1"/>
            <a:r>
              <a:rPr lang="es-MX" altLang="es-ES" dirty="0"/>
              <a:t>Relaciones en Casos de Uso</a:t>
            </a:r>
            <a:endParaRPr lang="es-ES" altLang="es-ES" dirty="0"/>
          </a:p>
        </p:txBody>
      </p:sp>
      <p:sp>
        <p:nvSpPr>
          <p:cNvPr id="51203" name="Rectangle 3"/>
          <p:cNvSpPr>
            <a:spLocks noGrp="1" noChangeArrowheads="1"/>
          </p:cNvSpPr>
          <p:nvPr>
            <p:ph idx="1"/>
          </p:nvPr>
        </p:nvSpPr>
        <p:spPr>
          <a:xfrm>
            <a:off x="755576" y="1628800"/>
            <a:ext cx="7855024" cy="4467200"/>
          </a:xfrm>
        </p:spPr>
        <p:txBody>
          <a:bodyPr>
            <a:normAutofit/>
          </a:bodyPr>
          <a:lstStyle/>
          <a:p>
            <a:pPr algn="just" eaLnBrk="1" hangingPunct="1">
              <a:lnSpc>
                <a:spcPct val="90000"/>
              </a:lnSpc>
            </a:pPr>
            <a:r>
              <a:rPr lang="es-MX" altLang="es-ES" sz="2200" dirty="0"/>
              <a:t>Los casos de uso se pueden relacionar entre ellos. Por ejemplo, un caso de uso como </a:t>
            </a:r>
            <a:r>
              <a:rPr lang="es-MX" altLang="es-ES" sz="2200" b="1" dirty="0"/>
              <a:t>Gestionar Pago a Crédito</a:t>
            </a:r>
            <a:r>
              <a:rPr lang="es-MX" altLang="es-ES" sz="2200" dirty="0"/>
              <a:t> podría formar parte de varios casos de uso como </a:t>
            </a:r>
            <a:r>
              <a:rPr lang="es-MX" altLang="es-ES" sz="2200" b="1" dirty="0"/>
              <a:t>Procesar venta o Procesar Alquiler.</a:t>
            </a:r>
            <a:r>
              <a:rPr lang="es-MX" altLang="es-ES" sz="2200" dirty="0"/>
              <a:t> </a:t>
            </a:r>
          </a:p>
          <a:p>
            <a:pPr algn="just" eaLnBrk="1" hangingPunct="1">
              <a:lnSpc>
                <a:spcPct val="40000"/>
              </a:lnSpc>
              <a:buFont typeface="Wingdings" panose="05000000000000000000" pitchFamily="2" charset="2"/>
              <a:buNone/>
            </a:pPr>
            <a:endParaRPr lang="es-MX" altLang="es-ES" sz="2200" dirty="0"/>
          </a:p>
          <a:p>
            <a:pPr algn="just" eaLnBrk="1" hangingPunct="1">
              <a:lnSpc>
                <a:spcPct val="90000"/>
              </a:lnSpc>
            </a:pPr>
            <a:r>
              <a:rPr lang="es-MX" altLang="es-ES" sz="2200" dirty="0"/>
              <a:t>La organización de los casos de uso mediante relaciones no influye en el comportamiento o los requisitos del sistema, mas bien, es una forma de organizar para mejorar la comunicación y comprensión de los casos de uso, reducir duplicación de texto y mejorar la gestión de los documentos de casos de uso. </a:t>
            </a:r>
          </a:p>
          <a:p>
            <a:pPr algn="just" eaLnBrk="1" hangingPunct="1">
              <a:lnSpc>
                <a:spcPct val="90000"/>
              </a:lnSpc>
            </a:pPr>
            <a:endParaRPr lang="es-MX" altLang="es-ES" sz="2200" dirty="0"/>
          </a:p>
          <a:p>
            <a:pPr algn="just" eaLnBrk="1" hangingPunct="1">
              <a:lnSpc>
                <a:spcPct val="90000"/>
              </a:lnSpc>
            </a:pPr>
            <a:r>
              <a:rPr lang="es-MX" altLang="es-ES" sz="2200" dirty="0"/>
              <a:t>Estas relaciones son </a:t>
            </a:r>
            <a:r>
              <a:rPr lang="es-MX" altLang="es-ES" sz="2200" b="1" dirty="0" err="1"/>
              <a:t>Include</a:t>
            </a:r>
            <a:r>
              <a:rPr lang="es-MX" altLang="es-ES" sz="2200" dirty="0"/>
              <a:t> (inclusión) y </a:t>
            </a:r>
            <a:r>
              <a:rPr lang="es-MX" altLang="es-ES" sz="2200" b="1" dirty="0" err="1"/>
              <a:t>Extend</a:t>
            </a:r>
            <a:r>
              <a:rPr lang="es-MX" altLang="es-ES" sz="2200" b="1" dirty="0"/>
              <a:t> </a:t>
            </a:r>
            <a:r>
              <a:rPr lang="es-MX" altLang="es-ES" sz="2200" dirty="0"/>
              <a:t>(extensión)</a:t>
            </a:r>
          </a:p>
          <a:p>
            <a:pPr algn="just" eaLnBrk="1" hangingPunct="1">
              <a:lnSpc>
                <a:spcPct val="50000"/>
              </a:lnSpc>
            </a:pPr>
            <a:endParaRPr lang="es-MX" altLang="es-ES" sz="2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33400" y="620688"/>
            <a:ext cx="7539038" cy="715987"/>
          </a:xfrm>
        </p:spPr>
        <p:txBody>
          <a:bodyPr/>
          <a:lstStyle/>
          <a:p>
            <a:pPr eaLnBrk="1" hangingPunct="1"/>
            <a:r>
              <a:rPr lang="es-MX" altLang="es-ES" dirty="0"/>
              <a:t>Relación Inclusión (</a:t>
            </a:r>
            <a:r>
              <a:rPr lang="es-MX" altLang="es-ES" dirty="0" err="1"/>
              <a:t>include</a:t>
            </a:r>
            <a:r>
              <a:rPr lang="es-MX" altLang="es-ES" dirty="0"/>
              <a:t>)</a:t>
            </a:r>
            <a:endParaRPr lang="es-ES" altLang="es-ES" dirty="0"/>
          </a:p>
        </p:txBody>
      </p:sp>
      <p:sp>
        <p:nvSpPr>
          <p:cNvPr id="52227" name="Rectangle 3"/>
          <p:cNvSpPr>
            <a:spLocks noGrp="1" noChangeArrowheads="1"/>
          </p:cNvSpPr>
          <p:nvPr>
            <p:ph idx="1"/>
          </p:nvPr>
        </p:nvSpPr>
        <p:spPr>
          <a:xfrm>
            <a:off x="971600" y="1268760"/>
            <a:ext cx="7639000" cy="4827240"/>
          </a:xfrm>
        </p:spPr>
        <p:txBody>
          <a:bodyPr/>
          <a:lstStyle/>
          <a:p>
            <a:pPr algn="just" eaLnBrk="1" hangingPunct="1"/>
            <a:r>
              <a:rPr lang="es-MX" altLang="es-ES" dirty="0"/>
              <a:t>Esta es la relación más común e importante. Son funcionalidades necesarias para llevar a cabo determinados casos de uso.</a:t>
            </a:r>
          </a:p>
          <a:p>
            <a:pPr algn="just" eaLnBrk="1" hangingPunct="1">
              <a:lnSpc>
                <a:spcPct val="60000"/>
              </a:lnSpc>
              <a:buFont typeface="Wingdings" panose="05000000000000000000" pitchFamily="2" charset="2"/>
              <a:buNone/>
            </a:pPr>
            <a:endParaRPr lang="es-MX" altLang="es-ES" dirty="0"/>
          </a:p>
          <a:p>
            <a:pPr algn="just" eaLnBrk="1" hangingPunct="1"/>
            <a:r>
              <a:rPr lang="es-MX" altLang="es-ES" dirty="0"/>
              <a:t>Utilice esta relación cuando ésta función es utilizada en otros casos de uso.</a:t>
            </a:r>
          </a:p>
          <a:p>
            <a:pPr lvl="1" algn="just" eaLnBrk="1" hangingPunct="1">
              <a:buFont typeface="Wingdings" panose="05000000000000000000" pitchFamily="2" charset="2"/>
              <a:buNone/>
            </a:pPr>
            <a:endParaRPr lang="es-MX" altLang="es-E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09601" y="692696"/>
            <a:ext cx="8534400" cy="643979"/>
          </a:xfrm>
        </p:spPr>
        <p:txBody>
          <a:bodyPr>
            <a:normAutofit fontScale="90000"/>
          </a:bodyPr>
          <a:lstStyle/>
          <a:p>
            <a:pPr eaLnBrk="1" hangingPunct="1"/>
            <a:r>
              <a:rPr lang="es-MX" altLang="es-ES" dirty="0"/>
              <a:t>Relación de extensión  (</a:t>
            </a:r>
            <a:r>
              <a:rPr lang="es-MX" altLang="es-ES" dirty="0" err="1"/>
              <a:t>extend</a:t>
            </a:r>
            <a:r>
              <a:rPr lang="es-MX" altLang="es-ES" dirty="0"/>
              <a:t>)</a:t>
            </a:r>
            <a:endParaRPr lang="es-ES" altLang="es-ES" dirty="0"/>
          </a:p>
        </p:txBody>
      </p:sp>
      <p:sp>
        <p:nvSpPr>
          <p:cNvPr id="53251" name="Rectangle 3"/>
          <p:cNvSpPr>
            <a:spLocks noGrp="1" noChangeArrowheads="1"/>
          </p:cNvSpPr>
          <p:nvPr>
            <p:ph idx="1"/>
          </p:nvPr>
        </p:nvSpPr>
        <p:spPr>
          <a:xfrm>
            <a:off x="609600" y="1844824"/>
            <a:ext cx="8210549" cy="4679801"/>
          </a:xfrm>
        </p:spPr>
        <p:txBody>
          <a:bodyPr>
            <a:normAutofit lnSpcReduction="10000"/>
          </a:bodyPr>
          <a:lstStyle/>
          <a:p>
            <a:pPr algn="just" eaLnBrk="1" hangingPunct="1"/>
            <a:r>
              <a:rPr lang="es-MX" altLang="es-ES" sz="2800" dirty="0"/>
              <a:t>Por medio de un caso de uso de extensión se crea una extensión o funcionalidad adicional que no afecta el propósito principal ni el funcionamiento normal del caso de uso base, lo importante es especificar bajo qué condiciones va a utilizarse este caso de uso adicional.</a:t>
            </a:r>
          </a:p>
          <a:p>
            <a:pPr marL="109728" indent="0" algn="just" eaLnBrk="1" hangingPunct="1">
              <a:buNone/>
            </a:pPr>
            <a:endParaRPr lang="es-MX" altLang="es-ES" sz="2800" dirty="0"/>
          </a:p>
          <a:p>
            <a:pPr algn="just" eaLnBrk="1" hangingPunct="1"/>
            <a:r>
              <a:rPr lang="es-MX" altLang="es-ES" sz="2800" dirty="0"/>
              <a:t>Utilice esta relación cuando un caso de uso es muy complejo y largo, y separarlos en subunidades facilita la comprensión</a:t>
            </a:r>
          </a:p>
          <a:p>
            <a:pPr algn="just" eaLnBrk="1" hangingPunct="1"/>
            <a:endParaRPr lang="es-ES" altLang="es-E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223628" y="248271"/>
            <a:ext cx="6696744" cy="893763"/>
          </a:xfrm>
        </p:spPr>
        <p:txBody>
          <a:bodyPr>
            <a:normAutofit/>
          </a:bodyPr>
          <a:lstStyle/>
          <a:p>
            <a:pPr eaLnBrk="1" hangingPunct="1"/>
            <a:r>
              <a:rPr lang="es-MX" altLang="es-ES" dirty="0"/>
              <a:t>Ejemplo:</a:t>
            </a:r>
            <a:endParaRPr lang="es-ES" altLang="es-ES" dirty="0"/>
          </a:p>
        </p:txBody>
      </p:sp>
      <p:sp>
        <p:nvSpPr>
          <p:cNvPr id="54276" name="Text Box 5"/>
          <p:cNvSpPr txBox="1">
            <a:spLocks noChangeArrowheads="1"/>
          </p:cNvSpPr>
          <p:nvPr/>
        </p:nvSpPr>
        <p:spPr bwMode="auto">
          <a:xfrm>
            <a:off x="3429000" y="3373438"/>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s-MX" altLang="es-ES" dirty="0" err="1">
                <a:solidFill>
                  <a:schemeClr val="bg1"/>
                </a:solidFill>
              </a:rPr>
              <a:t>Proear</a:t>
            </a:r>
            <a:r>
              <a:rPr lang="es-MX" altLang="es-ES" dirty="0">
                <a:solidFill>
                  <a:schemeClr val="bg1"/>
                </a:solidFill>
              </a:rPr>
              <a:t> Venta</a:t>
            </a:r>
            <a:endParaRPr lang="es-ES" altLang="es-ES" dirty="0">
              <a:solidFill>
                <a:schemeClr val="bg1"/>
              </a:solidFill>
            </a:endParaRPr>
          </a:p>
        </p:txBody>
      </p:sp>
      <p:sp>
        <p:nvSpPr>
          <p:cNvPr id="54277" name="Text Box 8"/>
          <p:cNvSpPr txBox="1">
            <a:spLocks noChangeArrowheads="1"/>
          </p:cNvSpPr>
          <p:nvPr/>
        </p:nvSpPr>
        <p:spPr bwMode="auto">
          <a:xfrm>
            <a:off x="914400" y="5202238"/>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s-ES" altLang="es-ES">
              <a:solidFill>
                <a:schemeClr val="bg1"/>
              </a:solidFill>
            </a:endParaRPr>
          </a:p>
        </p:txBody>
      </p:sp>
      <p:sp>
        <p:nvSpPr>
          <p:cNvPr id="54278" name="Text Box 14"/>
          <p:cNvSpPr txBox="1">
            <a:spLocks noChangeArrowheads="1"/>
          </p:cNvSpPr>
          <p:nvPr/>
        </p:nvSpPr>
        <p:spPr bwMode="auto">
          <a:xfrm>
            <a:off x="6553200" y="5049838"/>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s-ES" altLang="es-ES">
              <a:solidFill>
                <a:schemeClr val="bg1"/>
              </a:solidFill>
            </a:endParaRPr>
          </a:p>
        </p:txBody>
      </p:sp>
      <p:sp>
        <p:nvSpPr>
          <p:cNvPr id="54280" name="Text Box 17"/>
          <p:cNvSpPr txBox="1">
            <a:spLocks noChangeArrowheads="1"/>
          </p:cNvSpPr>
          <p:nvPr/>
        </p:nvSpPr>
        <p:spPr bwMode="auto">
          <a:xfrm>
            <a:off x="6157913" y="440055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s-MX" altLang="es-ES" sz="2000">
                <a:solidFill>
                  <a:schemeClr val="bg1"/>
                </a:solidFill>
                <a:latin typeface="Arial" panose="020B0604020202020204" pitchFamily="34" charset="0"/>
              </a:rPr>
              <a:t>Consultar Producto</a:t>
            </a:r>
            <a:endParaRPr lang="es-ES" altLang="es-ES" sz="2000">
              <a:solidFill>
                <a:schemeClr val="bg1"/>
              </a:solidFill>
              <a:latin typeface="Arial" panose="020B0604020202020204" pitchFamily="34" charset="0"/>
            </a:endParaRPr>
          </a:p>
        </p:txBody>
      </p:sp>
      <p:pic>
        <p:nvPicPr>
          <p:cNvPr id="3" name="Imagen 2" descr="Diagrama&#10;&#10;Descripción generada automáticamente">
            <a:extLst>
              <a:ext uri="{FF2B5EF4-FFF2-40B4-BE49-F238E27FC236}">
                <a16:creationId xmlns:a16="http://schemas.microsoft.com/office/drawing/2014/main" id="{D5D8A8FC-C317-4135-83F1-DB343D79D07F}"/>
              </a:ext>
            </a:extLst>
          </p:cNvPr>
          <p:cNvPicPr>
            <a:picLocks noChangeAspect="1"/>
          </p:cNvPicPr>
          <p:nvPr/>
        </p:nvPicPr>
        <p:blipFill>
          <a:blip r:embed="rId2"/>
          <a:stretch>
            <a:fillRect/>
          </a:stretch>
        </p:blipFill>
        <p:spPr>
          <a:xfrm>
            <a:off x="1199667" y="1317079"/>
            <a:ext cx="7320951" cy="4796806"/>
          </a:xfrm>
          <a:prstGeom prst="rect">
            <a:avLst/>
          </a:prstGeom>
        </p:spPr>
      </p:pic>
    </p:spTree>
    <p:extLst>
      <p:ext uri="{BB962C8B-B14F-4D97-AF65-F5344CB8AC3E}">
        <p14:creationId xmlns:p14="http://schemas.microsoft.com/office/powerpoint/2010/main" val="543442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1352483" y="648072"/>
          <a:ext cx="7251964" cy="5445224"/>
        </p:xfrm>
        <a:graphic>
          <a:graphicData uri="http://schemas.openxmlformats.org/presentationml/2006/ole">
            <mc:AlternateContent xmlns:mc="http://schemas.openxmlformats.org/markup-compatibility/2006">
              <mc:Choice xmlns:v="urn:schemas-microsoft-com:vml" Requires="v">
                <p:oleObj spid="_x0000_s3082" name="VISIO" r:id="rId3" imgW="6338880" imgH="4761360" progId="Visio.Drawing.5">
                  <p:embed/>
                </p:oleObj>
              </mc:Choice>
              <mc:Fallback>
                <p:oleObj name="VISIO" r:id="rId3" imgW="6338880" imgH="476136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2483" y="648072"/>
                        <a:ext cx="7251964" cy="544522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552869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71600" y="764704"/>
            <a:ext cx="7715200" cy="1066800"/>
          </a:xfrm>
        </p:spPr>
        <p:txBody>
          <a:bodyPr>
            <a:normAutofit fontScale="90000"/>
          </a:bodyPr>
          <a:lstStyle/>
          <a:p>
            <a:pPr algn="ctr" eaLnBrk="1" hangingPunct="1"/>
            <a:r>
              <a:rPr lang="es-ES" altLang="es-ES" sz="3600" b="1" dirty="0"/>
              <a:t>Síntesis de las Actividades de la Ingeniería de software</a:t>
            </a:r>
            <a:endParaRPr lang="es-PA" altLang="es-ES" sz="3600" b="1" dirty="0"/>
          </a:p>
        </p:txBody>
      </p:sp>
      <p:pic>
        <p:nvPicPr>
          <p:cNvPr id="2355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15616" y="2132856"/>
            <a:ext cx="7483872" cy="4219278"/>
          </a:xfrm>
        </p:spPr>
      </p:pic>
    </p:spTree>
    <p:extLst>
      <p:ext uri="{BB962C8B-B14F-4D97-AF65-F5344CB8AC3E}">
        <p14:creationId xmlns:p14="http://schemas.microsoft.com/office/powerpoint/2010/main" val="3321602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620688"/>
            <a:ext cx="8229600" cy="1066800"/>
          </a:xfrm>
        </p:spPr>
        <p:txBody>
          <a:bodyPr>
            <a:normAutofit fontScale="90000"/>
          </a:bodyPr>
          <a:lstStyle/>
          <a:p>
            <a:pPr algn="ctr" eaLnBrk="1" hangingPunct="1"/>
            <a:r>
              <a:rPr lang="es-ES" altLang="es-ES" sz="3600" b="1" dirty="0"/>
              <a:t>Síntesis de las Actividades de la Ingeniería de software</a:t>
            </a:r>
            <a:endParaRPr lang="es-PA" altLang="es-ES" sz="3600" b="1" dirty="0"/>
          </a:p>
        </p:txBody>
      </p:sp>
      <p:pic>
        <p:nvPicPr>
          <p:cNvPr id="2457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43608" y="1687488"/>
            <a:ext cx="7772400" cy="4381500"/>
          </a:xfrm>
        </p:spPr>
      </p:pic>
    </p:spTree>
    <p:extLst>
      <p:ext uri="{BB962C8B-B14F-4D97-AF65-F5344CB8AC3E}">
        <p14:creationId xmlns:p14="http://schemas.microsoft.com/office/powerpoint/2010/main" val="1804005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1403648" y="2204864"/>
            <a:ext cx="6984776" cy="388843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3 Título"/>
          <p:cNvSpPr>
            <a:spLocks noGrp="1"/>
          </p:cNvSpPr>
          <p:nvPr>
            <p:ph type="title"/>
          </p:nvPr>
        </p:nvSpPr>
        <p:spPr>
          <a:xfrm>
            <a:off x="827584" y="197932"/>
            <a:ext cx="8388424" cy="936104"/>
          </a:xfrm>
        </p:spPr>
        <p:txBody>
          <a:bodyPr>
            <a:noAutofit/>
          </a:bodyPr>
          <a:lstStyle/>
          <a:p>
            <a:r>
              <a:rPr lang="es-ES" sz="3200" b="1" dirty="0">
                <a:ln w="12700">
                  <a:solidFill>
                    <a:schemeClr val="accent2">
                      <a:shade val="90000"/>
                      <a:satMod val="150000"/>
                    </a:schemeClr>
                  </a:solidFill>
                </a:ln>
                <a:solidFill>
                  <a:schemeClr val="tx1">
                    <a:lumMod val="65000"/>
                    <a:lumOff val="35000"/>
                  </a:schemeClr>
                </a:solidFill>
                <a:latin typeface="Arial" panose="020B0604020202020204" pitchFamily="34" charset="0"/>
                <a:cs typeface="Arial" panose="020B0604020202020204" pitchFamily="34" charset="0"/>
              </a:rPr>
              <a:t>Pasos para la Ingeniería de Requerimientos</a:t>
            </a:r>
          </a:p>
        </p:txBody>
      </p:sp>
      <p:graphicFrame>
        <p:nvGraphicFramePr>
          <p:cNvPr id="6" name="5 Marcador de contenido"/>
          <p:cNvGraphicFramePr>
            <a:graphicFrameLocks noGrp="1"/>
          </p:cNvGraphicFramePr>
          <p:nvPr>
            <p:ph idx="1"/>
            <p:extLst>
              <p:ext uri="{D42A27DB-BD31-4B8C-83A1-F6EECF244321}">
                <p14:modId xmlns:p14="http://schemas.microsoft.com/office/powerpoint/2010/main" val="3856746323"/>
              </p:ext>
            </p:extLst>
          </p:nvPr>
        </p:nvGraphicFramePr>
        <p:xfrm>
          <a:off x="1979712" y="2708920"/>
          <a:ext cx="6264696" cy="302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7 CuadroTexto"/>
          <p:cNvSpPr txBox="1"/>
          <p:nvPr/>
        </p:nvSpPr>
        <p:spPr>
          <a:xfrm>
            <a:off x="971600" y="1628800"/>
            <a:ext cx="3240360" cy="369332"/>
          </a:xfrm>
          <a:prstGeom prst="rect">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txBody>
          <a:bodyPr wrap="square" rtlCol="0">
            <a:spAutoFit/>
          </a:bodyPr>
          <a:lstStyle/>
          <a:p>
            <a:r>
              <a:rPr lang="es-ES" b="1" dirty="0"/>
              <a:t>Descripción del Problema</a:t>
            </a:r>
          </a:p>
        </p:txBody>
      </p:sp>
      <p:sp>
        <p:nvSpPr>
          <p:cNvPr id="9" name="8 CuadroTexto"/>
          <p:cNvSpPr txBox="1"/>
          <p:nvPr/>
        </p:nvSpPr>
        <p:spPr>
          <a:xfrm>
            <a:off x="4860032" y="6309320"/>
            <a:ext cx="4283968" cy="369332"/>
          </a:xfrm>
          <a:prstGeom prst="rect">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txBody>
          <a:bodyPr wrap="square" rtlCol="0">
            <a:spAutoFit/>
          </a:bodyPr>
          <a:lstStyle/>
          <a:p>
            <a:r>
              <a:rPr lang="es-ES" b="1" dirty="0"/>
              <a:t>Especificación de Requerimientos</a:t>
            </a:r>
          </a:p>
        </p:txBody>
      </p:sp>
      <p:cxnSp>
        <p:nvCxnSpPr>
          <p:cNvPr id="13" name="12 Conector angular"/>
          <p:cNvCxnSpPr>
            <a:endCxn id="9" idx="1"/>
          </p:cNvCxnSpPr>
          <p:nvPr/>
        </p:nvCxnSpPr>
        <p:spPr>
          <a:xfrm>
            <a:off x="3923928" y="6093296"/>
            <a:ext cx="936104" cy="400690"/>
          </a:xfrm>
          <a:prstGeom prst="bentConnector3">
            <a:avLst>
              <a:gd name="adj1" fmla="val 50000"/>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angular"/>
          <p:cNvCxnSpPr/>
          <p:nvPr/>
        </p:nvCxnSpPr>
        <p:spPr>
          <a:xfrm rot="16200000" flipH="1">
            <a:off x="935596" y="2024844"/>
            <a:ext cx="504056" cy="432048"/>
          </a:xfrm>
          <a:prstGeom prst="bentConnector3">
            <a:avLst>
              <a:gd name="adj1" fmla="val 50000"/>
            </a:avLst>
          </a:prstGeom>
          <a:ln w="3810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22 CuadroTexto"/>
          <p:cNvSpPr txBox="1"/>
          <p:nvPr/>
        </p:nvSpPr>
        <p:spPr>
          <a:xfrm>
            <a:off x="251520" y="6495147"/>
            <a:ext cx="2771800" cy="246221"/>
          </a:xfrm>
          <a:prstGeom prst="rect">
            <a:avLst/>
          </a:prstGeom>
          <a:noFill/>
        </p:spPr>
        <p:txBody>
          <a:bodyPr wrap="square" rtlCol="0">
            <a:spAutoFit/>
          </a:bodyPr>
          <a:lstStyle/>
          <a:p>
            <a:r>
              <a:rPr lang="es-ES" sz="1000" dirty="0"/>
              <a:t>Fuente:  </a:t>
            </a:r>
            <a:r>
              <a:rPr lang="es-ES" sz="1000" dirty="0" err="1"/>
              <a:t>Aggarwal</a:t>
            </a:r>
            <a:r>
              <a:rPr lang="es-ES" sz="1000" dirty="0"/>
              <a:t>, Cap.3, </a:t>
            </a:r>
            <a:r>
              <a:rPr lang="es-ES" sz="1000" dirty="0" err="1"/>
              <a:t>pag</a:t>
            </a:r>
            <a:r>
              <a:rPr lang="es-ES" sz="1000" dirty="0"/>
              <a:t> 36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982133" y="457201"/>
            <a:ext cx="7704667" cy="667543"/>
          </a:xfrm>
        </p:spPr>
        <p:txBody>
          <a:bodyPr>
            <a:normAutofit fontScale="90000"/>
          </a:bodyPr>
          <a:lstStyle/>
          <a:p>
            <a:pPr eaLnBrk="1" hangingPunct="1"/>
            <a:r>
              <a:rPr lang="es-MX" dirty="0"/>
              <a:t>Qué es un requerimiento</a:t>
            </a:r>
            <a:endParaRPr lang="es-ES" dirty="0"/>
          </a:p>
        </p:txBody>
      </p:sp>
      <p:sp>
        <p:nvSpPr>
          <p:cNvPr id="18436" name="Rectangle 3"/>
          <p:cNvSpPr>
            <a:spLocks noGrp="1" noChangeArrowheads="1"/>
          </p:cNvSpPr>
          <p:nvPr>
            <p:ph idx="1"/>
          </p:nvPr>
        </p:nvSpPr>
        <p:spPr>
          <a:xfrm>
            <a:off x="1187624" y="1196752"/>
            <a:ext cx="7499176" cy="4464496"/>
          </a:xfrm>
        </p:spPr>
        <p:txBody>
          <a:bodyPr/>
          <a:lstStyle/>
          <a:p>
            <a:pPr eaLnBrk="1" hangingPunct="1"/>
            <a:r>
              <a:rPr lang="es-MX" sz="2800" dirty="0"/>
              <a:t>Es una característica del sistema o una descripción de algo que el sistema es capaz de hacer con el objeto de satisfacer el propósito del sistema.</a:t>
            </a:r>
          </a:p>
          <a:p>
            <a:pPr eaLnBrk="1" hangingPunct="1"/>
            <a:r>
              <a:rPr lang="es-MX" sz="2800" dirty="0"/>
              <a:t>Debe ser exacto, completo y consistente.</a:t>
            </a:r>
          </a:p>
          <a:p>
            <a:pPr eaLnBrk="1" hangingPunct="1"/>
            <a:r>
              <a:rPr lang="es-MX" sz="2800" dirty="0"/>
              <a:t>El requerimiento puede ser Funcional o No Funcional</a:t>
            </a:r>
            <a:r>
              <a:rPr lang="es-MX" dirty="0"/>
              <a:t>.</a:t>
            </a:r>
            <a:endParaRPr lang="es-ES" dirty="0"/>
          </a:p>
        </p:txBody>
      </p:sp>
      <p:sp>
        <p:nvSpPr>
          <p:cNvPr id="18434" name="4 Marcador de pie de página"/>
          <p:cNvSpPr>
            <a:spLocks noGrp="1"/>
          </p:cNvSpPr>
          <p:nvPr>
            <p:ph type="ftr" sz="quarter" idx="11"/>
          </p:nvPr>
        </p:nvSpPr>
        <p:spPr>
          <a:noFill/>
        </p:spPr>
        <p:txBody>
          <a:bodyPr/>
          <a:lstStyle/>
          <a:p>
            <a:r>
              <a:rPr lang="es-ES" dirty="0"/>
              <a:t>Departamento de Ingeniería de Software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s-MX" dirty="0"/>
              <a:t>Requerimientos Funcionales</a:t>
            </a:r>
            <a:endParaRPr lang="es-ES" dirty="0"/>
          </a:p>
        </p:txBody>
      </p:sp>
      <p:sp>
        <p:nvSpPr>
          <p:cNvPr id="18436" name="Rectangle 3"/>
          <p:cNvSpPr>
            <a:spLocks noGrp="1" noChangeArrowheads="1"/>
          </p:cNvSpPr>
          <p:nvPr>
            <p:ph idx="1"/>
          </p:nvPr>
        </p:nvSpPr>
        <p:spPr>
          <a:xfrm>
            <a:off x="611560" y="1484784"/>
            <a:ext cx="8136904" cy="5112568"/>
          </a:xfrm>
        </p:spPr>
        <p:txBody>
          <a:bodyPr>
            <a:normAutofit/>
          </a:bodyPr>
          <a:lstStyle/>
          <a:p>
            <a:pPr lvl="1"/>
            <a:r>
              <a:rPr lang="es-MX" dirty="0"/>
              <a:t>Son declaraciones de los servicios que proveerá el sistema, de la manera en que éste reaccionará a entradas particulares. </a:t>
            </a:r>
          </a:p>
          <a:p>
            <a:pPr lvl="1"/>
            <a:r>
              <a:rPr lang="es-MX" dirty="0"/>
              <a:t>En algunos casos, declaran explícitamente lo que el sistema no debe hacer. </a:t>
            </a:r>
          </a:p>
          <a:p>
            <a:pPr lvl="1"/>
            <a:r>
              <a:rPr lang="es-MX" dirty="0"/>
              <a:t>Los requerimientos funcionales de un sistema describen la funcionalidad o los servicios que se espera que éste provea. </a:t>
            </a:r>
          </a:p>
          <a:p>
            <a:pPr lvl="1"/>
            <a:r>
              <a:rPr lang="es-MX" dirty="0"/>
              <a:t>Estos dependen del tipo de software , del sistema que se desarrolle y de los posibles usuarios del software. </a:t>
            </a:r>
          </a:p>
          <a:p>
            <a:pPr eaLnBrk="1" hangingPunct="1"/>
            <a:endParaRPr lang="es-MX" dirty="0"/>
          </a:p>
          <a:p>
            <a:pPr eaLnBrk="1" hangingPunct="1">
              <a:buNone/>
            </a:pPr>
            <a:endParaRPr lang="es-ES" dirty="0"/>
          </a:p>
        </p:txBody>
      </p:sp>
      <p:sp>
        <p:nvSpPr>
          <p:cNvPr id="18434" name="4 Marcador de pie de página"/>
          <p:cNvSpPr>
            <a:spLocks noGrp="1"/>
          </p:cNvSpPr>
          <p:nvPr>
            <p:ph type="ftr" sz="quarter" idx="11"/>
          </p:nvPr>
        </p:nvSpPr>
        <p:spPr>
          <a:noFill/>
        </p:spPr>
        <p:txBody>
          <a:bodyPr/>
          <a:lstStyle/>
          <a:p>
            <a:r>
              <a:rPr lang="es-ES"/>
              <a:t>Departamento de Ingeniería de Software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981133" y="260648"/>
            <a:ext cx="8147248" cy="877784"/>
          </a:xfrm>
        </p:spPr>
        <p:txBody>
          <a:bodyPr/>
          <a:lstStyle/>
          <a:p>
            <a:pPr eaLnBrk="1" hangingPunct="1"/>
            <a:r>
              <a:rPr lang="es-MX" dirty="0"/>
              <a:t>Requerimientos No Funcionales</a:t>
            </a:r>
            <a:endParaRPr lang="es-ES" dirty="0"/>
          </a:p>
        </p:txBody>
      </p:sp>
      <p:sp>
        <p:nvSpPr>
          <p:cNvPr id="18436" name="Rectangle 3"/>
          <p:cNvSpPr>
            <a:spLocks noGrp="1" noChangeArrowheads="1"/>
          </p:cNvSpPr>
          <p:nvPr>
            <p:ph idx="1"/>
          </p:nvPr>
        </p:nvSpPr>
        <p:spPr>
          <a:xfrm>
            <a:off x="1115616" y="1772816"/>
            <a:ext cx="7571184" cy="4582744"/>
          </a:xfrm>
        </p:spPr>
        <p:txBody>
          <a:bodyPr>
            <a:normAutofit fontScale="92500" lnSpcReduction="10000"/>
          </a:bodyPr>
          <a:lstStyle/>
          <a:p>
            <a:r>
              <a:rPr lang="es-MX" sz="2600" dirty="0"/>
              <a:t>Son restricciones de los servicios o funciones ofrecidos por el sistema. </a:t>
            </a:r>
          </a:p>
          <a:p>
            <a:r>
              <a:rPr lang="es-MX" sz="2600" dirty="0"/>
              <a:t>Incluyen restricciones de tiempo, sobre el proceso de desarrollo, estándares, y otros. </a:t>
            </a:r>
          </a:p>
          <a:p>
            <a:r>
              <a:rPr lang="es-MX" sz="2600" dirty="0"/>
              <a:t>No se refieren directamente a las funciones específicas que entrega el sistema, sino a las propiedades emergentes de éste como la fiabilidad, la respuesta en el tiempo y la capacidad de almacenamiento. </a:t>
            </a:r>
          </a:p>
          <a:p>
            <a:r>
              <a:rPr lang="es-MX" sz="2600" dirty="0"/>
              <a:t>De forma alternativa, definen las restricciones del sistema como la capacidad de los dispositivos de entrada/salida y la representación de datos que se utiliza en la interface del sistema. </a:t>
            </a:r>
          </a:p>
          <a:p>
            <a:pPr eaLnBrk="1" hangingPunct="1">
              <a:buNone/>
            </a:pPr>
            <a:endParaRPr lang="es-ES" dirty="0"/>
          </a:p>
        </p:txBody>
      </p:sp>
      <p:sp>
        <p:nvSpPr>
          <p:cNvPr id="18434" name="4 Marcador de pie de página"/>
          <p:cNvSpPr>
            <a:spLocks noGrp="1"/>
          </p:cNvSpPr>
          <p:nvPr>
            <p:ph type="ftr" sz="quarter" idx="11"/>
          </p:nvPr>
        </p:nvSpPr>
        <p:spPr>
          <a:noFill/>
        </p:spPr>
        <p:txBody>
          <a:bodyPr/>
          <a:lstStyle/>
          <a:p>
            <a:r>
              <a:rPr lang="es-ES"/>
              <a:t>Departamento de Ingeniería de Software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395537" y="0"/>
            <a:ext cx="8424936" cy="1700808"/>
          </a:xfrm>
        </p:spPr>
        <p:txBody>
          <a:bodyPr/>
          <a:lstStyle/>
          <a:p>
            <a:pPr eaLnBrk="1" hangingPunct="1"/>
            <a:r>
              <a:rPr lang="es-ES_tradnl" sz="3600" b="1" dirty="0"/>
              <a:t>Enfocarse a la Visión del Proyecto</a:t>
            </a:r>
            <a:endParaRPr lang="es-ES_tradnl" dirty="0"/>
          </a:p>
        </p:txBody>
      </p:sp>
      <p:sp>
        <p:nvSpPr>
          <p:cNvPr id="38914" name="4 Marcador de pie de página"/>
          <p:cNvSpPr>
            <a:spLocks noGrp="1"/>
          </p:cNvSpPr>
          <p:nvPr>
            <p:ph type="ftr" sz="quarter" idx="11"/>
          </p:nvPr>
        </p:nvSpPr>
        <p:spPr>
          <a:noFill/>
        </p:spPr>
        <p:txBody>
          <a:bodyPr/>
          <a:lstStyle/>
          <a:p>
            <a:r>
              <a:rPr lang="es-ES"/>
              <a:t>Departamento de Ingeniería de Software</a:t>
            </a:r>
          </a:p>
        </p:txBody>
      </p:sp>
      <p:sp>
        <p:nvSpPr>
          <p:cNvPr id="38915" name="Rectangle 5"/>
          <p:cNvSpPr>
            <a:spLocks noChangeArrowheads="1"/>
          </p:cNvSpPr>
          <p:nvPr/>
        </p:nvSpPr>
        <p:spPr bwMode="auto">
          <a:xfrm>
            <a:off x="8001000" y="0"/>
            <a:ext cx="762000" cy="1447800"/>
          </a:xfrm>
          <a:prstGeom prst="rect">
            <a:avLst/>
          </a:prstGeom>
          <a:solidFill>
            <a:schemeClr val="bg2"/>
          </a:solidFill>
          <a:ln w="9525">
            <a:noFill/>
            <a:miter lim="800000"/>
            <a:headEnd type="none" w="sm" len="sm"/>
            <a:tailEnd type="none" w="sm" len="sm"/>
          </a:ln>
        </p:spPr>
        <p:txBody>
          <a:bodyPr wrap="none" anchor="ctr"/>
          <a:lstStyle/>
          <a:p>
            <a:endParaRPr lang="en-US"/>
          </a:p>
        </p:txBody>
      </p:sp>
      <p:pic>
        <p:nvPicPr>
          <p:cNvPr id="38917" name="Picture 4"/>
          <p:cNvPicPr>
            <a:picLocks noChangeAspect="1" noChangeArrowheads="1"/>
          </p:cNvPicPr>
          <p:nvPr/>
        </p:nvPicPr>
        <p:blipFill>
          <a:blip r:embed="rId2" cstate="print"/>
          <a:srcRect/>
          <a:stretch>
            <a:fillRect/>
          </a:stretch>
        </p:blipFill>
        <p:spPr bwMode="auto">
          <a:xfrm>
            <a:off x="1467605" y="1334718"/>
            <a:ext cx="6324600" cy="5181600"/>
          </a:xfrm>
          <a:prstGeom prst="rect">
            <a:avLst/>
          </a:prstGeom>
          <a:noFill/>
          <a:ln w="9525">
            <a:noFill/>
            <a:miter lim="800000"/>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1187624" y="188640"/>
            <a:ext cx="7056783" cy="648072"/>
          </a:xfrm>
        </p:spPr>
        <p:txBody>
          <a:bodyPr>
            <a:normAutofit fontScale="90000"/>
          </a:bodyPr>
          <a:lstStyle/>
          <a:p>
            <a:pPr eaLnBrk="1" hangingPunct="1"/>
            <a:r>
              <a:rPr lang="es-ES_tradnl" dirty="0"/>
              <a:t>Documento Visión</a:t>
            </a:r>
          </a:p>
        </p:txBody>
      </p:sp>
      <p:sp>
        <p:nvSpPr>
          <p:cNvPr id="39940" name="Rectangle 3"/>
          <p:cNvSpPr>
            <a:spLocks noGrp="1" noChangeArrowheads="1"/>
          </p:cNvSpPr>
          <p:nvPr>
            <p:ph idx="1"/>
          </p:nvPr>
        </p:nvSpPr>
        <p:spPr>
          <a:xfrm>
            <a:off x="971600" y="1447800"/>
            <a:ext cx="7920880" cy="4861520"/>
          </a:xfrm>
        </p:spPr>
        <p:txBody>
          <a:bodyPr>
            <a:normAutofit fontScale="92500" lnSpcReduction="20000"/>
          </a:bodyPr>
          <a:lstStyle/>
          <a:p>
            <a:pPr algn="just" eaLnBrk="1" hangingPunct="1"/>
            <a:r>
              <a:rPr lang="es-ES_tradnl" sz="3000" dirty="0">
                <a:solidFill>
                  <a:schemeClr val="tx1">
                    <a:lumMod val="65000"/>
                    <a:lumOff val="35000"/>
                  </a:schemeClr>
                </a:solidFill>
              </a:rPr>
              <a:t>Herramienta de comunicación para la gerencia, mercadeo, y el equipo de desarrollo.</a:t>
            </a:r>
          </a:p>
          <a:p>
            <a:pPr algn="just" eaLnBrk="1" hangingPunct="1">
              <a:lnSpc>
                <a:spcPct val="20000"/>
              </a:lnSpc>
              <a:buFont typeface="Wingdings" pitchFamily="2" charset="2"/>
              <a:buNone/>
            </a:pPr>
            <a:r>
              <a:rPr lang="es-ES_tradnl" sz="3000" dirty="0">
                <a:solidFill>
                  <a:srgbClr val="FFFF9B"/>
                </a:solidFill>
              </a:rPr>
              <a:t> </a:t>
            </a:r>
            <a:endParaRPr lang="es-ES_tradnl" sz="3000" dirty="0">
              <a:solidFill>
                <a:srgbClr val="000000"/>
              </a:solidFill>
            </a:endParaRPr>
          </a:p>
          <a:p>
            <a:pPr algn="just" eaLnBrk="1" hangingPunct="1"/>
            <a:r>
              <a:rPr lang="es-ES_tradnl" sz="3000" dirty="0">
                <a:solidFill>
                  <a:schemeClr val="tx1">
                    <a:lumMod val="65000"/>
                    <a:lumOff val="35000"/>
                  </a:schemeClr>
                </a:solidFill>
              </a:rPr>
              <a:t>Provee retroalimentación inicial</a:t>
            </a:r>
          </a:p>
          <a:p>
            <a:pPr algn="just" eaLnBrk="1" hangingPunct="1">
              <a:lnSpc>
                <a:spcPct val="50000"/>
              </a:lnSpc>
              <a:buFont typeface="Wingdings" pitchFamily="2" charset="2"/>
              <a:buNone/>
            </a:pPr>
            <a:endParaRPr lang="es-ES_tradnl" sz="3000" dirty="0">
              <a:solidFill>
                <a:schemeClr val="tx1">
                  <a:lumMod val="65000"/>
                  <a:lumOff val="35000"/>
                </a:schemeClr>
              </a:solidFill>
            </a:endParaRPr>
          </a:p>
          <a:p>
            <a:pPr algn="just" eaLnBrk="1" hangingPunct="1"/>
            <a:r>
              <a:rPr lang="es-ES_tradnl" sz="3000" dirty="0">
                <a:solidFill>
                  <a:schemeClr val="tx1">
                    <a:lumMod val="65000"/>
                    <a:lumOff val="35000"/>
                  </a:schemeClr>
                </a:solidFill>
              </a:rPr>
              <a:t>Promueve un entendimiento común del producto </a:t>
            </a:r>
          </a:p>
          <a:p>
            <a:pPr algn="just" eaLnBrk="1" hangingPunct="1">
              <a:lnSpc>
                <a:spcPct val="50000"/>
              </a:lnSpc>
              <a:buFont typeface="Wingdings" pitchFamily="2" charset="2"/>
              <a:buNone/>
            </a:pPr>
            <a:endParaRPr lang="es-ES_tradnl" sz="3000" dirty="0">
              <a:solidFill>
                <a:schemeClr val="tx1">
                  <a:lumMod val="65000"/>
                  <a:lumOff val="35000"/>
                </a:schemeClr>
              </a:solidFill>
            </a:endParaRPr>
          </a:p>
          <a:p>
            <a:pPr algn="just" eaLnBrk="1" hangingPunct="1"/>
            <a:r>
              <a:rPr lang="es-ES_tradnl" sz="3000" dirty="0">
                <a:solidFill>
                  <a:schemeClr val="tx1">
                    <a:lumMod val="65000"/>
                    <a:lumOff val="35000"/>
                  </a:schemeClr>
                </a:solidFill>
              </a:rPr>
              <a:t>Establece el alcance y la prioridad de las características(alto nivel) del sistema</a:t>
            </a:r>
          </a:p>
          <a:p>
            <a:pPr algn="just" eaLnBrk="1" hangingPunct="1">
              <a:lnSpc>
                <a:spcPct val="50000"/>
              </a:lnSpc>
              <a:buFont typeface="Wingdings" pitchFamily="2" charset="2"/>
              <a:buNone/>
            </a:pPr>
            <a:endParaRPr lang="es-ES_tradnl" sz="3000" dirty="0">
              <a:solidFill>
                <a:schemeClr val="tx1">
                  <a:lumMod val="65000"/>
                  <a:lumOff val="35000"/>
                </a:schemeClr>
              </a:solidFill>
            </a:endParaRPr>
          </a:p>
          <a:p>
            <a:pPr eaLnBrk="1" hangingPunct="1"/>
            <a:r>
              <a:rPr lang="es-ES_tradnl" sz="3000" dirty="0">
                <a:solidFill>
                  <a:schemeClr val="tx1">
                    <a:lumMod val="65000"/>
                    <a:lumOff val="35000"/>
                  </a:schemeClr>
                </a:solidFill>
              </a:rPr>
              <a:t>Documento de alto nivel que describe “Que” y el “porque” del producto o aplicación. </a:t>
            </a:r>
          </a:p>
          <a:p>
            <a:pPr eaLnBrk="1" hangingPunct="1"/>
            <a:endParaRPr lang="es-ES_tradnl" dirty="0"/>
          </a:p>
          <a:p>
            <a:pPr eaLnBrk="1" hangingPunct="1"/>
            <a:endParaRPr lang="es-ES_tradnl" sz="2500" dirty="0"/>
          </a:p>
          <a:p>
            <a:pPr eaLnBrk="1" hangingPunct="1"/>
            <a:endParaRPr lang="es-ES_tradnl" dirty="0"/>
          </a:p>
        </p:txBody>
      </p:sp>
      <p:sp>
        <p:nvSpPr>
          <p:cNvPr id="39938" name="4 Marcador de pie de página"/>
          <p:cNvSpPr>
            <a:spLocks noGrp="1"/>
          </p:cNvSpPr>
          <p:nvPr>
            <p:ph type="ftr" sz="quarter" idx="11"/>
          </p:nvPr>
        </p:nvSpPr>
        <p:spPr>
          <a:noFill/>
        </p:spPr>
        <p:txBody>
          <a:bodyPr/>
          <a:lstStyle/>
          <a:p>
            <a:r>
              <a:rPr lang="es-ES"/>
              <a:t>Departamento de Ingeniería de Software</a:t>
            </a:r>
          </a:p>
        </p:txBody>
      </p:sp>
      <p:sp>
        <p:nvSpPr>
          <p:cNvPr id="39941" name="Rectangle 4"/>
          <p:cNvSpPr>
            <a:spLocks noChangeArrowheads="1"/>
          </p:cNvSpPr>
          <p:nvPr/>
        </p:nvSpPr>
        <p:spPr bwMode="auto">
          <a:xfrm>
            <a:off x="8001000" y="0"/>
            <a:ext cx="762000" cy="1447800"/>
          </a:xfrm>
          <a:prstGeom prst="rect">
            <a:avLst/>
          </a:prstGeom>
          <a:solidFill>
            <a:schemeClr val="bg2"/>
          </a:solidFill>
          <a:ln w="9525">
            <a:noFill/>
            <a:miter lim="800000"/>
            <a:headEnd type="none" w="sm" len="sm"/>
            <a:tailEnd type="none" w="sm" len="sm"/>
          </a:ln>
        </p:spPr>
        <p:txBody>
          <a:bodyPr wrap="none" anchor="ct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Verde amarill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TotalTime>
  <Words>2549</Words>
  <Application>Microsoft Office PowerPoint</Application>
  <PresentationFormat>Presentación en pantalla (4:3)</PresentationFormat>
  <Paragraphs>294</Paragraphs>
  <Slides>39</Slides>
  <Notes>3</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2</vt:i4>
      </vt:variant>
      <vt:variant>
        <vt:lpstr>Títulos de diapositiva</vt:lpstr>
      </vt:variant>
      <vt:variant>
        <vt:i4>39</vt:i4>
      </vt:variant>
    </vt:vector>
  </HeadingPairs>
  <TitlesOfParts>
    <vt:vector size="49" baseType="lpstr">
      <vt:lpstr>SimSun</vt:lpstr>
      <vt:lpstr>Arial</vt:lpstr>
      <vt:lpstr>ArialNarrow</vt:lpstr>
      <vt:lpstr>Calibri</vt:lpstr>
      <vt:lpstr>Corbel</vt:lpstr>
      <vt:lpstr>Times New Roman</vt:lpstr>
      <vt:lpstr>Wingdings</vt:lpstr>
      <vt:lpstr>Parallax</vt:lpstr>
      <vt:lpstr>Imagen de mapa de bits</vt:lpstr>
      <vt:lpstr>VISIO</vt:lpstr>
      <vt:lpstr> I. REFINAMIENTO DE LA ESPECIFICACIÓN DE REQUERIMIENTOS</vt:lpstr>
      <vt:lpstr>Proceso Unificado</vt:lpstr>
      <vt:lpstr>Obtención de Requerimientos</vt:lpstr>
      <vt:lpstr>Pasos para la Ingeniería de Requerimientos</vt:lpstr>
      <vt:lpstr>Qué es un requerimiento</vt:lpstr>
      <vt:lpstr>Requerimientos Funcionales</vt:lpstr>
      <vt:lpstr>Requerimientos No Funcionales</vt:lpstr>
      <vt:lpstr>Enfocarse a la Visión del Proyecto</vt:lpstr>
      <vt:lpstr>Documento Visión</vt:lpstr>
      <vt:lpstr>Informe del Problema</vt:lpstr>
      <vt:lpstr>Informe Posicionamiento del Producto</vt:lpstr>
      <vt:lpstr>Presentación de PowerPoint</vt:lpstr>
      <vt:lpstr>¿Cómo es este proceso?</vt:lpstr>
      <vt:lpstr>Casos de Uso</vt:lpstr>
      <vt:lpstr>Requerimientos funcionales del software</vt:lpstr>
      <vt:lpstr>Elementos de los Casos de Uso</vt:lpstr>
      <vt:lpstr>Escenarios y Flujo de eventos de un Caso de Uso</vt:lpstr>
      <vt:lpstr>¿Cómo detallar cada Caso de Uso?</vt:lpstr>
      <vt:lpstr>Ejemplo Caso de Uso: Login   </vt:lpstr>
      <vt:lpstr>(continuación)</vt:lpstr>
      <vt:lpstr>Ejemplo Refinado</vt:lpstr>
      <vt:lpstr>Presentación de PowerPoint</vt:lpstr>
      <vt:lpstr>Presentación de PowerPoint</vt:lpstr>
      <vt:lpstr>Presentación de PowerPoint</vt:lpstr>
      <vt:lpstr>Presentación de PowerPoint</vt:lpstr>
      <vt:lpstr>Presentación de PowerPoint</vt:lpstr>
      <vt:lpstr>Pre - condiciones y Post - condiciones</vt:lpstr>
      <vt:lpstr>¿Qué es una Precondición?</vt:lpstr>
      <vt:lpstr> Ejemplo de Pre-Condición   </vt:lpstr>
      <vt:lpstr>¿Qué es una Postcondición?</vt:lpstr>
      <vt:lpstr> Ejemplo de Post-Condición   </vt:lpstr>
      <vt:lpstr> Otras Elementos de Casos de Usos   </vt:lpstr>
      <vt:lpstr>Relaciones en Casos de Uso</vt:lpstr>
      <vt:lpstr>Relación Inclusión (include)</vt:lpstr>
      <vt:lpstr>Relación de extensión  (extend)</vt:lpstr>
      <vt:lpstr>Ejemplo:</vt:lpstr>
      <vt:lpstr>Presentación de PowerPoint</vt:lpstr>
      <vt:lpstr>Síntesis de las Actividades de la Ingeniería de software</vt:lpstr>
      <vt:lpstr>Síntesis de las Actividades de la Ingeniería de software</vt:lpstr>
    </vt:vector>
  </TitlesOfParts>
  <Company>Your Company Name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 Revisión de Fundamentos de Ingeniería de Software</dc:title>
  <dc:creator>Your User Name</dc:creator>
  <cp:lastModifiedBy>Jeanette</cp:lastModifiedBy>
  <cp:revision>28</cp:revision>
  <dcterms:created xsi:type="dcterms:W3CDTF">2015-03-03T14:57:23Z</dcterms:created>
  <dcterms:modified xsi:type="dcterms:W3CDTF">2022-03-27T21:18:36Z</dcterms:modified>
</cp:coreProperties>
</file>