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56" r:id="rId2"/>
    <p:sldId id="258" r:id="rId3"/>
    <p:sldId id="259" r:id="rId4"/>
    <p:sldId id="257" r:id="rId5"/>
    <p:sldId id="261" r:id="rId6"/>
    <p:sldId id="260" r:id="rId7"/>
    <p:sldId id="262" r:id="rId8"/>
    <p:sldId id="263" r:id="rId9"/>
    <p:sldId id="265" r:id="rId10"/>
    <p:sldId id="266" r:id="rId11"/>
    <p:sldId id="267" r:id="rId12"/>
    <p:sldId id="298" r:id="rId13"/>
    <p:sldId id="29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00" r:id="rId32"/>
    <p:sldId id="286" r:id="rId33"/>
    <p:sldId id="287" r:id="rId34"/>
    <p:sldId id="288" r:id="rId35"/>
    <p:sldId id="289" r:id="rId36"/>
    <p:sldId id="290" r:id="rId37"/>
    <p:sldId id="291" r:id="rId38"/>
    <p:sldId id="292" r:id="rId39"/>
    <p:sldId id="293" r:id="rId40"/>
    <p:sldId id="294" r:id="rId41"/>
    <p:sldId id="295" r:id="rId42"/>
    <p:sldId id="297" r:id="rId43"/>
    <p:sldId id="296" r:id="rId4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63C0A1-EEA6-4276-9F7D-99D1608358B2}" type="datetimeFigureOut">
              <a:rPr lang="es-ES" smtClean="0"/>
              <a:t>24/05/2022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5A964D-32AB-4BBF-BCD6-3A95FD10E0B0}" type="slidenum">
              <a:rPr lang="es-ES" smtClean="0"/>
              <a:t>‹Nº›</a:t>
            </a:fld>
            <a:endParaRPr lang="es-ES"/>
          </a:p>
        </p:txBody>
      </p:sp>
    </p:spTree>
    <p:extLst>
      <p:ext uri="{BB962C8B-B14F-4D97-AF65-F5344CB8AC3E}">
        <p14:creationId xmlns:p14="http://schemas.microsoft.com/office/powerpoint/2010/main" val="374171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4588" y="685800"/>
            <a:ext cx="4570412" cy="3429000"/>
          </a:xfrm>
          <a:ln/>
        </p:spPr>
      </p:sp>
      <p:sp>
        <p:nvSpPr>
          <p:cNvPr id="68611" name="Rectangle 3"/>
          <p:cNvSpPr txBox="1">
            <a:spLocks noGrp="1" noChangeArrowheads="1"/>
          </p:cNvSpPr>
          <p:nvPr>
            <p:ph type="body" idx="1"/>
          </p:nvPr>
        </p:nvSpPr>
        <p:spPr>
          <a:xfrm>
            <a:off x="913569" y="4344144"/>
            <a:ext cx="5030863" cy="4113939"/>
          </a:xfrm>
          <a:noFill/>
          <a:ln/>
        </p:spPr>
        <p:txBody>
          <a:bodyPr/>
          <a:lstStyle/>
          <a:p>
            <a:endParaRPr lang="es-ES"/>
          </a:p>
        </p:txBody>
      </p:sp>
    </p:spTree>
    <p:extLst>
      <p:ext uri="{BB962C8B-B14F-4D97-AF65-F5344CB8AC3E}">
        <p14:creationId xmlns:p14="http://schemas.microsoft.com/office/powerpoint/2010/main" val="48529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D5A964D-32AB-4BBF-BCD6-3A95FD10E0B0}" type="slidenum">
              <a:rPr lang="es-ES" smtClean="0"/>
              <a:t>23</a:t>
            </a:fld>
            <a:endParaRPr lang="es-ES"/>
          </a:p>
        </p:txBody>
      </p:sp>
    </p:spTree>
    <p:extLst>
      <p:ext uri="{BB962C8B-B14F-4D97-AF65-F5344CB8AC3E}">
        <p14:creationId xmlns:p14="http://schemas.microsoft.com/office/powerpoint/2010/main" val="176569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BFE6863E-75ED-438B-B49D-67531A75E918}" type="datetimeFigureOut">
              <a:rPr lang="es-ES" smtClean="0"/>
              <a:t>24/05/2022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7E448F0-293B-427A-9803-043BC7D158EE}" type="slidenum">
              <a:rPr lang="es-ES" smtClean="0"/>
              <a:t>‹Nº›</a:t>
            </a:fld>
            <a:endParaRPr lang="es-E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BFE6863E-75ED-438B-B49D-67531A75E918}" type="datetimeFigureOut">
              <a:rPr lang="es-ES" smtClean="0"/>
              <a:t>24/05/2022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7E448F0-293B-427A-9803-043BC7D158EE}"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BFE6863E-75ED-438B-B49D-67531A75E918}" type="datetimeFigureOut">
              <a:rPr lang="es-ES" smtClean="0"/>
              <a:t>24/05/2022</a:t>
            </a:fld>
            <a:endParaRPr lang="es-ES"/>
          </a:p>
        </p:txBody>
      </p:sp>
      <p:sp>
        <p:nvSpPr>
          <p:cNvPr id="5" name="4 Marcador de pie de página"/>
          <p:cNvSpPr>
            <a:spLocks noGrp="1"/>
          </p:cNvSpPr>
          <p:nvPr>
            <p:ph type="ftr" sz="quarter" idx="11"/>
          </p:nvPr>
        </p:nvSpPr>
        <p:spPr>
          <a:xfrm>
            <a:off x="2640597" y="6377459"/>
            <a:ext cx="3836404" cy="365125"/>
          </a:xfrm>
        </p:spPr>
        <p:txBody>
          <a:bodyPr/>
          <a:lstStyle/>
          <a:p>
            <a:endParaRPr lang="es-ES"/>
          </a:p>
        </p:txBody>
      </p:sp>
      <p:sp>
        <p:nvSpPr>
          <p:cNvPr id="6" name="5 Marcador de número de diapositiva"/>
          <p:cNvSpPr>
            <a:spLocks noGrp="1"/>
          </p:cNvSpPr>
          <p:nvPr>
            <p:ph type="sldNum" sz="quarter" idx="12"/>
          </p:nvPr>
        </p:nvSpPr>
        <p:spPr/>
        <p:txBody>
          <a:bodyPr/>
          <a:lstStyle/>
          <a:p>
            <a:fld id="{27E448F0-293B-427A-9803-043BC7D158EE}"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BFE6863E-75ED-438B-B49D-67531A75E918}" type="datetimeFigureOut">
              <a:rPr lang="es-ES" smtClean="0"/>
              <a:t>24/05/2022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7E448F0-293B-427A-9803-043BC7D158EE}"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BFE6863E-75ED-438B-B49D-67531A75E918}" type="datetimeFigureOut">
              <a:rPr lang="es-ES" smtClean="0"/>
              <a:t>24/05/2022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7E448F0-293B-427A-9803-043BC7D158EE}"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BFE6863E-75ED-438B-B49D-67531A75E918}" type="datetimeFigureOut">
              <a:rPr lang="es-ES" smtClean="0"/>
              <a:t>24/05/2022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7E448F0-293B-427A-9803-043BC7D158EE}"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BFE6863E-75ED-438B-B49D-67531A75E918}" type="datetimeFigureOut">
              <a:rPr lang="es-ES" smtClean="0"/>
              <a:t>24/05/2022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27E448F0-293B-427A-9803-043BC7D158EE}"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FE6863E-75ED-438B-B49D-67531A75E918}" type="datetimeFigureOut">
              <a:rPr lang="es-ES" smtClean="0"/>
              <a:t>24/05/2022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27E448F0-293B-427A-9803-043BC7D158EE}"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FE6863E-75ED-438B-B49D-67531A75E918}" type="datetimeFigureOut">
              <a:rPr lang="es-ES" smtClean="0"/>
              <a:t>24/05/2022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27E448F0-293B-427A-9803-043BC7D158EE}"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BFE6863E-75ED-438B-B49D-67531A75E918}" type="datetimeFigureOut">
              <a:rPr lang="es-ES" smtClean="0"/>
              <a:t>24/05/2022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7E448F0-293B-427A-9803-043BC7D158EE}" type="slidenum">
              <a:rPr lang="es-ES" smtClean="0"/>
              <a:t>‹Nº›</a:t>
            </a:fld>
            <a:endParaRPr lang="es-E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BFE6863E-75ED-438B-B49D-67531A75E918}" type="datetimeFigureOut">
              <a:rPr lang="es-ES" smtClean="0"/>
              <a:t>24/05/2022</a:t>
            </a:fld>
            <a:endParaRPr lang="es-E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ES"/>
          </a:p>
        </p:txBody>
      </p:sp>
      <p:sp>
        <p:nvSpPr>
          <p:cNvPr id="7" name="6 Marcador de número de diapositiva"/>
          <p:cNvSpPr>
            <a:spLocks noGrp="1"/>
          </p:cNvSpPr>
          <p:nvPr>
            <p:ph type="sldNum" sz="quarter" idx="12"/>
          </p:nvPr>
        </p:nvSpPr>
        <p:spPr>
          <a:xfrm>
            <a:off x="8339328" y="1170432"/>
            <a:ext cx="733864" cy="201168"/>
          </a:xfrm>
        </p:spPr>
        <p:txBody>
          <a:bodyPr/>
          <a:lstStyle/>
          <a:p>
            <a:fld id="{27E448F0-293B-427A-9803-043BC7D158EE}"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FE6863E-75ED-438B-B49D-67531A75E918}" type="datetimeFigureOut">
              <a:rPr lang="es-ES" smtClean="0"/>
              <a:t>24/05/2022</a:t>
            </a:fld>
            <a:endParaRPr lang="es-E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E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7E448F0-293B-427A-9803-043BC7D158EE}"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3501008"/>
            <a:ext cx="8350696" cy="1512168"/>
          </a:xfrm>
        </p:spPr>
        <p:txBody>
          <a:bodyPr/>
          <a:lstStyle/>
          <a:p>
            <a:r>
              <a:rPr lang="es-ES" dirty="0"/>
              <a:t>Documentación de la Arquitectura</a:t>
            </a:r>
          </a:p>
        </p:txBody>
      </p:sp>
      <p:sp>
        <p:nvSpPr>
          <p:cNvPr id="3" name="2 Subtítulo"/>
          <p:cNvSpPr>
            <a:spLocks noGrp="1"/>
          </p:cNvSpPr>
          <p:nvPr>
            <p:ph type="subTitle" idx="1"/>
          </p:nvPr>
        </p:nvSpPr>
        <p:spPr/>
        <p:txBody>
          <a:bodyPr/>
          <a:lstStyle/>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Vista de Casos de Uso</a:t>
            </a:r>
          </a:p>
        </p:txBody>
      </p:sp>
      <p:sp>
        <p:nvSpPr>
          <p:cNvPr id="3" name="2 Marcador de contenido"/>
          <p:cNvSpPr>
            <a:spLocks noGrp="1"/>
          </p:cNvSpPr>
          <p:nvPr>
            <p:ph idx="1"/>
          </p:nvPr>
        </p:nvSpPr>
        <p:spPr>
          <a:xfrm>
            <a:off x="107504" y="1628800"/>
            <a:ext cx="8892480" cy="4968552"/>
          </a:xfrm>
        </p:spPr>
        <p:txBody>
          <a:bodyPr>
            <a:normAutofit fontScale="85000" lnSpcReduction="10000"/>
          </a:bodyPr>
          <a:lstStyle/>
          <a:p>
            <a:r>
              <a:rPr lang="es-MX" dirty="0">
                <a:solidFill>
                  <a:schemeClr val="bg1"/>
                </a:solidFill>
                <a:latin typeface="Arial" pitchFamily="34" charset="0"/>
                <a:cs typeface="Arial" pitchFamily="34" charset="0"/>
              </a:rPr>
              <a:t>Es un </a:t>
            </a:r>
            <a:r>
              <a:rPr lang="es-MX" dirty="0" err="1">
                <a:solidFill>
                  <a:schemeClr val="bg1"/>
                </a:solidFill>
                <a:latin typeface="Arial" pitchFamily="34" charset="0"/>
                <a:cs typeface="Arial" pitchFamily="34" charset="0"/>
              </a:rPr>
              <a:t>subset</a:t>
            </a:r>
            <a:r>
              <a:rPr lang="es-MX" dirty="0">
                <a:solidFill>
                  <a:schemeClr val="bg1"/>
                </a:solidFill>
                <a:latin typeface="Arial" pitchFamily="34" charset="0"/>
                <a:cs typeface="Arial" pitchFamily="34" charset="0"/>
              </a:rPr>
              <a:t> del modelo de casos de uso.</a:t>
            </a:r>
          </a:p>
          <a:p>
            <a:pPr>
              <a:buNone/>
            </a:pPr>
            <a:endParaRPr lang="es-MX" dirty="0">
              <a:solidFill>
                <a:schemeClr val="bg1"/>
              </a:solidFill>
              <a:latin typeface="Arial" pitchFamily="34" charset="0"/>
              <a:cs typeface="Arial" pitchFamily="34" charset="0"/>
            </a:endParaRPr>
          </a:p>
          <a:p>
            <a:r>
              <a:rPr lang="es-MX" dirty="0">
                <a:solidFill>
                  <a:schemeClr val="bg1"/>
                </a:solidFill>
                <a:latin typeface="Arial" pitchFamily="34" charset="0"/>
                <a:cs typeface="Arial" pitchFamily="34" charset="0"/>
              </a:rPr>
              <a:t>Incluye los casos de uso y escenarios que son críticos para la arquitectura e impulsan el diseño de la misma</a:t>
            </a:r>
          </a:p>
          <a:p>
            <a:pPr lvl="1"/>
            <a:r>
              <a:rPr lang="es-MX" dirty="0">
                <a:solidFill>
                  <a:schemeClr val="bg1"/>
                </a:solidFill>
                <a:latin typeface="Arial" pitchFamily="34" charset="0"/>
                <a:cs typeface="Arial" pitchFamily="34" charset="0"/>
              </a:rPr>
              <a:t>Funcionalidad que tiene dependencias de tecnología o que identifica elementos con riesgo técnico</a:t>
            </a:r>
          </a:p>
          <a:p>
            <a:pPr lvl="1"/>
            <a:r>
              <a:rPr lang="es-MX" dirty="0">
                <a:solidFill>
                  <a:schemeClr val="bg1"/>
                </a:solidFill>
                <a:latin typeface="Arial" pitchFamily="34" charset="0"/>
                <a:cs typeface="Arial" pitchFamily="34" charset="0"/>
              </a:rPr>
              <a:t>Que tienen dependencias a requerimientos no-funcionales</a:t>
            </a:r>
          </a:p>
          <a:p>
            <a:pPr lvl="1"/>
            <a:r>
              <a:rPr lang="es-MX" dirty="0">
                <a:solidFill>
                  <a:schemeClr val="bg1"/>
                </a:solidFill>
                <a:latin typeface="Arial" pitchFamily="34" charset="0"/>
                <a:cs typeface="Arial" pitchFamily="34" charset="0"/>
              </a:rPr>
              <a:t>Que identifican y utilizan interfaces críticas</a:t>
            </a:r>
          </a:p>
          <a:p>
            <a:pPr lvl="1"/>
            <a:r>
              <a:rPr lang="es-MX" dirty="0">
                <a:solidFill>
                  <a:schemeClr val="bg1"/>
                </a:solidFill>
                <a:latin typeface="Arial" pitchFamily="34" charset="0"/>
                <a:cs typeface="Arial" pitchFamily="34" charset="0"/>
              </a:rPr>
              <a:t>Que muestran oportunidades de reutilización</a:t>
            </a:r>
          </a:p>
          <a:p>
            <a:pPr lvl="1"/>
            <a:endParaRPr lang="es-MX" dirty="0">
              <a:solidFill>
                <a:schemeClr val="bg1"/>
              </a:solidFill>
              <a:latin typeface="Arial" pitchFamily="34" charset="0"/>
              <a:cs typeface="Arial" pitchFamily="34" charset="0"/>
            </a:endParaRPr>
          </a:p>
          <a:p>
            <a:r>
              <a:rPr lang="es-MX" dirty="0">
                <a:solidFill>
                  <a:schemeClr val="bg1"/>
                </a:solidFill>
                <a:latin typeface="Arial" pitchFamily="34" charset="0"/>
                <a:cs typeface="Arial" pitchFamily="34" charset="0"/>
              </a:rPr>
              <a:t>Estructura e integra las vistas lógica, de procesos, de desarrollo y de producción de la arquitectura</a:t>
            </a:r>
            <a:endParaRPr lang="es-ES" dirty="0">
              <a:solidFill>
                <a:schemeClr val="bg1"/>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Vista Lógica</a:t>
            </a:r>
          </a:p>
        </p:txBody>
      </p:sp>
      <p:sp>
        <p:nvSpPr>
          <p:cNvPr id="3" name="2 Marcador de contenido"/>
          <p:cNvSpPr>
            <a:spLocks noGrp="1"/>
          </p:cNvSpPr>
          <p:nvPr>
            <p:ph idx="1"/>
          </p:nvPr>
        </p:nvSpPr>
        <p:spPr>
          <a:xfrm>
            <a:off x="0" y="1556792"/>
            <a:ext cx="9144000" cy="4968551"/>
          </a:xfrm>
        </p:spPr>
        <p:txBody>
          <a:bodyPr>
            <a:normAutofit fontScale="92500" lnSpcReduction="10000"/>
          </a:bodyPr>
          <a:lstStyle/>
          <a:p>
            <a:r>
              <a:rPr lang="es-MX" sz="2800" dirty="0">
                <a:solidFill>
                  <a:schemeClr val="bg1"/>
                </a:solidFill>
                <a:latin typeface="Arial" pitchFamily="34" charset="0"/>
                <a:cs typeface="Arial" pitchFamily="34" charset="0"/>
              </a:rPr>
              <a:t>La vista lógica es un </a:t>
            </a:r>
            <a:r>
              <a:rPr lang="es-MX" sz="2800" dirty="0" err="1">
                <a:solidFill>
                  <a:schemeClr val="bg1"/>
                </a:solidFill>
                <a:latin typeface="Arial" pitchFamily="34" charset="0"/>
                <a:cs typeface="Arial" pitchFamily="34" charset="0"/>
              </a:rPr>
              <a:t>subset</a:t>
            </a:r>
            <a:r>
              <a:rPr lang="es-MX" sz="2800" dirty="0">
                <a:solidFill>
                  <a:schemeClr val="bg1"/>
                </a:solidFill>
                <a:latin typeface="Arial" pitchFamily="34" charset="0"/>
                <a:cs typeface="Arial" pitchFamily="34" charset="0"/>
              </a:rPr>
              <a:t> del Modelo de Diseño.</a:t>
            </a:r>
          </a:p>
          <a:p>
            <a:pPr>
              <a:buNone/>
            </a:pPr>
            <a:endParaRPr lang="es-MX" sz="2800" dirty="0">
              <a:solidFill>
                <a:schemeClr val="bg1"/>
              </a:solidFill>
              <a:latin typeface="Arial" pitchFamily="34" charset="0"/>
              <a:cs typeface="Arial" pitchFamily="34" charset="0"/>
            </a:endParaRPr>
          </a:p>
          <a:p>
            <a:r>
              <a:rPr lang="es-MX" sz="2800" dirty="0">
                <a:solidFill>
                  <a:schemeClr val="bg1"/>
                </a:solidFill>
                <a:latin typeface="Arial" pitchFamily="34" charset="0"/>
                <a:cs typeface="Arial" pitchFamily="34" charset="0"/>
              </a:rPr>
              <a:t>Provee una base para entender la estructura y organización del diseño de un sistema.</a:t>
            </a:r>
          </a:p>
          <a:p>
            <a:pPr>
              <a:buNone/>
            </a:pPr>
            <a:endParaRPr lang="es-MX" sz="2800" dirty="0">
              <a:solidFill>
                <a:schemeClr val="bg1"/>
              </a:solidFill>
              <a:latin typeface="Arial" pitchFamily="34" charset="0"/>
              <a:cs typeface="Arial" pitchFamily="34" charset="0"/>
            </a:endParaRPr>
          </a:p>
          <a:p>
            <a:r>
              <a:rPr lang="es-MX" sz="2800" dirty="0">
                <a:solidFill>
                  <a:schemeClr val="bg1"/>
                </a:solidFill>
                <a:latin typeface="Arial" pitchFamily="34" charset="0"/>
                <a:cs typeface="Arial" pitchFamily="34" charset="0"/>
              </a:rPr>
              <a:t>Incluye las realizaciones de los casos de uso que están incluidos en la vista de casos de uso</a:t>
            </a:r>
          </a:p>
          <a:p>
            <a:pPr>
              <a:buNone/>
            </a:pPr>
            <a:endParaRPr lang="es-MX" sz="2800" dirty="0">
              <a:solidFill>
                <a:schemeClr val="bg1"/>
              </a:solidFill>
              <a:latin typeface="Arial" pitchFamily="34" charset="0"/>
              <a:cs typeface="Arial" pitchFamily="34" charset="0"/>
            </a:endParaRPr>
          </a:p>
          <a:p>
            <a:r>
              <a:rPr lang="es-MX" sz="2800" dirty="0">
                <a:solidFill>
                  <a:schemeClr val="bg1"/>
                </a:solidFill>
                <a:latin typeface="Arial" pitchFamily="34" charset="0"/>
                <a:cs typeface="Arial" pitchFamily="34" charset="0"/>
              </a:rPr>
              <a:t>Se captura en diagramas de clase que contienen los paquetes, clases y relaciones que representan las abstracciones usadas en las realizaciones de los CU y  que en conjunto muestran una imagen estática del sistema que se esta desarrollando</a:t>
            </a:r>
            <a:endParaRPr lang="es-ES" sz="2800" dirty="0">
              <a:solidFill>
                <a:schemeClr val="bg1"/>
              </a:solidFill>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2081" y="280799"/>
            <a:ext cx="9056423" cy="6100529"/>
          </a:xfrm>
          <a:prstGeom prst="rect">
            <a:avLst/>
          </a:prstGeom>
        </p:spPr>
      </p:pic>
    </p:spTree>
    <p:extLst>
      <p:ext uri="{BB962C8B-B14F-4D97-AF65-F5344CB8AC3E}">
        <p14:creationId xmlns:p14="http://schemas.microsoft.com/office/powerpoint/2010/main" val="263813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0649" y="299879"/>
            <a:ext cx="8902701" cy="6258241"/>
          </a:xfrm>
          <a:prstGeom prst="rect">
            <a:avLst/>
          </a:prstGeom>
        </p:spPr>
      </p:pic>
    </p:spTree>
    <p:extLst>
      <p:ext uri="{BB962C8B-B14F-4D97-AF65-F5344CB8AC3E}">
        <p14:creationId xmlns:p14="http://schemas.microsoft.com/office/powerpoint/2010/main" val="85714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sz="4000" dirty="0">
                <a:latin typeface="Arial" pitchFamily="34" charset="0"/>
                <a:cs typeface="Arial" pitchFamily="34" charset="0"/>
              </a:rPr>
              <a:t>Vista de Implementación (Componentes</a:t>
            </a:r>
            <a:r>
              <a:rPr lang="es-ES" sz="3200" dirty="0">
                <a:latin typeface="Arial" pitchFamily="34" charset="0"/>
                <a:cs typeface="Arial" pitchFamily="34" charset="0"/>
              </a:rPr>
              <a:t>)</a:t>
            </a:r>
          </a:p>
        </p:txBody>
      </p:sp>
      <p:sp>
        <p:nvSpPr>
          <p:cNvPr id="3" name="2 Marcador de contenido"/>
          <p:cNvSpPr>
            <a:spLocks noGrp="1"/>
          </p:cNvSpPr>
          <p:nvPr>
            <p:ph idx="1"/>
          </p:nvPr>
        </p:nvSpPr>
        <p:spPr>
          <a:xfrm>
            <a:off x="0" y="1628800"/>
            <a:ext cx="9144000" cy="4968551"/>
          </a:xfrm>
        </p:spPr>
        <p:txBody>
          <a:bodyPr>
            <a:normAutofit/>
          </a:bodyPr>
          <a:lstStyle/>
          <a:p>
            <a:r>
              <a:rPr lang="es-MX" dirty="0">
                <a:solidFill>
                  <a:schemeClr val="bg1"/>
                </a:solidFill>
              </a:rPr>
              <a:t>Muestra la organización real de los componentes de software según el modelo de arquitectura del sistema que se está desarrollando.</a:t>
            </a:r>
          </a:p>
          <a:p>
            <a:r>
              <a:rPr lang="es-MX" dirty="0">
                <a:solidFill>
                  <a:schemeClr val="bg1"/>
                </a:solidFill>
              </a:rPr>
              <a:t>Debe incluir dos o más diagramas de componentes que cumplan con los siguientes propósitos:</a:t>
            </a:r>
          </a:p>
          <a:p>
            <a:pPr lvl="1"/>
            <a:r>
              <a:rPr lang="es-MX" dirty="0">
                <a:solidFill>
                  <a:schemeClr val="bg1"/>
                </a:solidFill>
              </a:rPr>
              <a:t>Mostrar las relaciones de dependencia entre componentes, según  el enfoque de los mismos</a:t>
            </a:r>
          </a:p>
          <a:p>
            <a:pPr lvl="1"/>
            <a:r>
              <a:rPr lang="es-MX" dirty="0">
                <a:solidFill>
                  <a:schemeClr val="bg1"/>
                </a:solidFill>
              </a:rPr>
              <a:t>Organizar los componentes en paquetes que representen una jerarquía de capas.</a:t>
            </a:r>
            <a:endParaRPr lang="es-E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Enfoque de Componentes</a:t>
            </a:r>
          </a:p>
        </p:txBody>
      </p:sp>
      <p:pic>
        <p:nvPicPr>
          <p:cNvPr id="9219" name="Picture 3"/>
          <p:cNvPicPr>
            <a:picLocks noGrp="1" noChangeAspect="1" noChangeArrowheads="1"/>
          </p:cNvPicPr>
          <p:nvPr>
            <p:ph idx="1"/>
          </p:nvPr>
        </p:nvPicPr>
        <p:blipFill>
          <a:blip r:embed="rId2" cstate="print"/>
          <a:srcRect/>
          <a:stretch>
            <a:fillRect/>
          </a:stretch>
        </p:blipFill>
        <p:spPr bwMode="auto">
          <a:xfrm>
            <a:off x="467544" y="1484784"/>
            <a:ext cx="8460432" cy="536775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Enfoque de Componentes</a:t>
            </a:r>
          </a:p>
        </p:txBody>
      </p:sp>
      <p:sp>
        <p:nvSpPr>
          <p:cNvPr id="3" name="2 Marcador de contenido"/>
          <p:cNvSpPr>
            <a:spLocks noGrp="1"/>
          </p:cNvSpPr>
          <p:nvPr>
            <p:ph idx="1"/>
          </p:nvPr>
        </p:nvSpPr>
        <p:spPr>
          <a:xfrm>
            <a:off x="395536" y="1775191"/>
            <a:ext cx="8291264" cy="4678145"/>
          </a:xfrm>
        </p:spPr>
        <p:txBody>
          <a:bodyPr/>
          <a:lstStyle/>
          <a:p>
            <a:r>
              <a:rPr lang="es-ES" dirty="0">
                <a:solidFill>
                  <a:schemeClr val="bg1"/>
                </a:solidFill>
              </a:rPr>
              <a:t> </a:t>
            </a:r>
            <a:r>
              <a:rPr lang="es-ES" dirty="0">
                <a:solidFill>
                  <a:srgbClr val="FFFF99"/>
                </a:solidFill>
              </a:rPr>
              <a:t>Componentes de Negocios - agrupan componentes de </a:t>
            </a:r>
            <a:r>
              <a:rPr lang="es-ES" dirty="0" err="1">
                <a:solidFill>
                  <a:srgbClr val="FFFF99"/>
                </a:solidFill>
              </a:rPr>
              <a:t>runtime</a:t>
            </a:r>
            <a:r>
              <a:rPr lang="es-ES" dirty="0">
                <a:solidFill>
                  <a:srgbClr val="FFFF99"/>
                </a:solidFill>
              </a:rPr>
              <a:t> en bloques Funcionales y también representan los componentes empaquetados o paquetes de uso comercial:</a:t>
            </a:r>
          </a:p>
          <a:p>
            <a:pPr lvl="1"/>
            <a:r>
              <a:rPr lang="es-ES" dirty="0">
                <a:solidFill>
                  <a:schemeClr val="bg1"/>
                </a:solidFill>
              </a:rPr>
              <a:t>subsistemas, paquetes, módulos, parches, COTS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Representación de Componentes en UML</a:t>
            </a:r>
          </a:p>
        </p:txBody>
      </p:sp>
      <p:sp>
        <p:nvSpPr>
          <p:cNvPr id="3" name="2 Marcador de contenido"/>
          <p:cNvSpPr>
            <a:spLocks noGrp="1"/>
          </p:cNvSpPr>
          <p:nvPr>
            <p:ph idx="1"/>
          </p:nvPr>
        </p:nvSpPr>
        <p:spPr/>
        <p:txBody>
          <a:bodyPr/>
          <a:lstStyle/>
          <a:p>
            <a:endParaRPr lang="es-ES"/>
          </a:p>
        </p:txBody>
      </p:sp>
      <p:pic>
        <p:nvPicPr>
          <p:cNvPr id="8194" name="Picture 2"/>
          <p:cNvPicPr>
            <a:picLocks noChangeAspect="1" noChangeArrowheads="1"/>
          </p:cNvPicPr>
          <p:nvPr/>
        </p:nvPicPr>
        <p:blipFill>
          <a:blip r:embed="rId2" cstate="print"/>
          <a:srcRect/>
          <a:stretch>
            <a:fillRect/>
          </a:stretch>
        </p:blipFill>
        <p:spPr bwMode="auto">
          <a:xfrm>
            <a:off x="378131" y="1628800"/>
            <a:ext cx="8442341" cy="489822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51259" y="346165"/>
            <a:ext cx="9057245" cy="610717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404664"/>
            <a:ext cx="9144000" cy="62472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Introducción</a:t>
            </a:r>
          </a:p>
        </p:txBody>
      </p:sp>
      <p:pic>
        <p:nvPicPr>
          <p:cNvPr id="2052" name="Picture 4"/>
          <p:cNvPicPr>
            <a:picLocks noGrp="1" noChangeAspect="1" noChangeArrowheads="1"/>
          </p:cNvPicPr>
          <p:nvPr>
            <p:ph idx="1"/>
          </p:nvPr>
        </p:nvPicPr>
        <p:blipFill>
          <a:blip r:embed="rId2" cstate="print"/>
          <a:srcRect/>
          <a:stretch>
            <a:fillRect/>
          </a:stretch>
        </p:blipFill>
        <p:spPr bwMode="auto">
          <a:xfrm>
            <a:off x="107504" y="1589692"/>
            <a:ext cx="8919885" cy="4863644"/>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501560"/>
            <a:ext cx="9098400" cy="620190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Vista de Procesos</a:t>
            </a:r>
          </a:p>
        </p:txBody>
      </p:sp>
      <p:sp>
        <p:nvSpPr>
          <p:cNvPr id="4" name="3 Marcador de contenido"/>
          <p:cNvSpPr>
            <a:spLocks noGrp="1"/>
          </p:cNvSpPr>
          <p:nvPr>
            <p:ph sz="half" idx="1"/>
          </p:nvPr>
        </p:nvSpPr>
        <p:spPr>
          <a:xfrm>
            <a:off x="0" y="1628800"/>
            <a:ext cx="4860032" cy="5229200"/>
          </a:xfrm>
        </p:spPr>
        <p:txBody>
          <a:bodyPr>
            <a:normAutofit/>
          </a:bodyPr>
          <a:lstStyle/>
          <a:p>
            <a:r>
              <a:rPr lang="es-MX" dirty="0">
                <a:solidFill>
                  <a:schemeClr val="bg1"/>
                </a:solidFill>
              </a:rPr>
              <a:t>Se ocupa de la disponibilidad del  sistema, su confiabilidad, rendimiento y sincronización .</a:t>
            </a:r>
          </a:p>
          <a:p>
            <a:pPr>
              <a:buNone/>
            </a:pPr>
            <a:endParaRPr lang="es-MX" dirty="0">
              <a:solidFill>
                <a:schemeClr val="bg1"/>
              </a:solidFill>
            </a:endParaRPr>
          </a:p>
          <a:p>
            <a:r>
              <a:rPr lang="es-MX" dirty="0">
                <a:solidFill>
                  <a:schemeClr val="bg1"/>
                </a:solidFill>
              </a:rPr>
              <a:t>La vista de procesos se enfoca en la descomposición  de los procesos y muestra la asignación de componentes a procesos en diagramas de componentes</a:t>
            </a:r>
            <a:endParaRPr lang="es-ES" dirty="0">
              <a:solidFill>
                <a:schemeClr val="bg1"/>
              </a:solidFill>
            </a:endParaRPr>
          </a:p>
        </p:txBody>
      </p:sp>
      <p:pic>
        <p:nvPicPr>
          <p:cNvPr id="13314" name="Picture 2"/>
          <p:cNvPicPr>
            <a:picLocks noGrp="1" noChangeAspect="1" noChangeArrowheads="1"/>
          </p:cNvPicPr>
          <p:nvPr>
            <p:ph sz="half" idx="2"/>
          </p:nvPr>
        </p:nvPicPr>
        <p:blipFill>
          <a:blip r:embed="rId2" cstate="print"/>
          <a:srcRect/>
          <a:stretch>
            <a:fillRect/>
          </a:stretch>
        </p:blipFill>
        <p:spPr bwMode="auto">
          <a:xfrm>
            <a:off x="4788024" y="2996952"/>
            <a:ext cx="4299301" cy="252028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67244" y="692696"/>
            <a:ext cx="9041260" cy="5400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cstate="print"/>
          <a:srcRect/>
          <a:stretch>
            <a:fillRect/>
          </a:stretch>
        </p:blipFill>
        <p:spPr bwMode="auto">
          <a:xfrm>
            <a:off x="0" y="545911"/>
            <a:ext cx="9144000" cy="576618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0" y="352552"/>
            <a:ext cx="9144000" cy="632242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Vista de Producción</a:t>
            </a:r>
          </a:p>
        </p:txBody>
      </p:sp>
      <p:sp>
        <p:nvSpPr>
          <p:cNvPr id="3" name="2 Marcador de contenido"/>
          <p:cNvSpPr>
            <a:spLocks noGrp="1"/>
          </p:cNvSpPr>
          <p:nvPr>
            <p:ph idx="1"/>
          </p:nvPr>
        </p:nvSpPr>
        <p:spPr>
          <a:xfrm>
            <a:off x="98176" y="1628800"/>
            <a:ext cx="8938320" cy="4824535"/>
          </a:xfrm>
        </p:spPr>
        <p:txBody>
          <a:bodyPr>
            <a:normAutofit/>
          </a:bodyPr>
          <a:lstStyle/>
          <a:p>
            <a:r>
              <a:rPr lang="es-MX" dirty="0">
                <a:solidFill>
                  <a:schemeClr val="bg1"/>
                </a:solidFill>
              </a:rPr>
              <a:t>La vista de producción debe mostrar la distribución física de la carga de procesamiento, asociando los procesos de componentes de ejecución a nodos específicos.</a:t>
            </a:r>
          </a:p>
          <a:p>
            <a:r>
              <a:rPr lang="es-MX" dirty="0">
                <a:solidFill>
                  <a:schemeClr val="bg1"/>
                </a:solidFill>
              </a:rPr>
              <a:t>Para hacer esta distribución se toman en consideración requerimientos tales como rendimiento, funcionamiento y tolerancia a fallos.</a:t>
            </a:r>
          </a:p>
          <a:p>
            <a:r>
              <a:rPr lang="es-MX" dirty="0">
                <a:solidFill>
                  <a:schemeClr val="bg1"/>
                </a:solidFill>
              </a:rPr>
              <a:t>La vista de producción incluye uno o más diagramas de “</a:t>
            </a:r>
            <a:r>
              <a:rPr lang="es-MX" dirty="0" err="1">
                <a:solidFill>
                  <a:schemeClr val="bg1"/>
                </a:solidFill>
              </a:rPr>
              <a:t>Deployment</a:t>
            </a:r>
            <a:r>
              <a:rPr lang="es-MX" dirty="0">
                <a:solidFill>
                  <a:schemeClr val="bg1"/>
                </a:solidFill>
              </a:rPr>
              <a:t>” (Despliegue)</a:t>
            </a:r>
            <a:endParaRPr lang="es-ES"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Plataformas Tecnológicas</a:t>
            </a:r>
          </a:p>
        </p:txBody>
      </p:sp>
      <p:sp>
        <p:nvSpPr>
          <p:cNvPr id="3" name="2 Marcador de contenido"/>
          <p:cNvSpPr>
            <a:spLocks noGrp="1"/>
          </p:cNvSpPr>
          <p:nvPr>
            <p:ph idx="1"/>
          </p:nvPr>
        </p:nvSpPr>
        <p:spPr>
          <a:xfrm>
            <a:off x="0" y="1484784"/>
            <a:ext cx="9144000" cy="5301208"/>
          </a:xfrm>
        </p:spPr>
        <p:txBody>
          <a:bodyPr>
            <a:normAutofit fontScale="85000" lnSpcReduction="20000"/>
          </a:bodyPr>
          <a:lstStyle/>
          <a:p>
            <a:r>
              <a:rPr lang="es-MX" dirty="0">
                <a:solidFill>
                  <a:schemeClr val="bg1"/>
                </a:solidFill>
              </a:rPr>
              <a:t>Esta parte de la arquitectura esta orientada a definir la estructura física del sistema, en términos de cómo distribuir y configurar  los  componentes en nodos de procesamiento, y cómo pueden comunicarse estos nodos.</a:t>
            </a:r>
          </a:p>
          <a:p>
            <a:pPr>
              <a:buNone/>
            </a:pPr>
            <a:endParaRPr lang="es-MX" dirty="0">
              <a:solidFill>
                <a:schemeClr val="bg1"/>
              </a:solidFill>
            </a:endParaRPr>
          </a:p>
          <a:p>
            <a:r>
              <a:rPr lang="es-MX" dirty="0">
                <a:solidFill>
                  <a:schemeClr val="bg1"/>
                </a:solidFill>
              </a:rPr>
              <a:t>Muchas veces se utilizan diagramas de bloque de hardware que utilizan esta perspectiva para representar la arquitectura de un sistema, sin embargo, no debe confundirse esta presentación  con la de la Arquitectura de Software. </a:t>
            </a:r>
          </a:p>
          <a:p>
            <a:pPr>
              <a:buNone/>
            </a:pPr>
            <a:endParaRPr lang="es-MX" dirty="0">
              <a:solidFill>
                <a:schemeClr val="bg1"/>
              </a:solidFill>
            </a:endParaRPr>
          </a:p>
          <a:p>
            <a:r>
              <a:rPr lang="es-MX" dirty="0">
                <a:solidFill>
                  <a:schemeClr val="bg1"/>
                </a:solidFill>
              </a:rPr>
              <a:t>El problema radica en que las “capas” que se presentan aquí están dentro del contexto de la </a:t>
            </a:r>
            <a:r>
              <a:rPr lang="es-MX" dirty="0">
                <a:solidFill>
                  <a:srgbClr val="FFFF99"/>
                </a:solidFill>
              </a:rPr>
              <a:t>Arquitectura Computacional de Redes (NCA)</a:t>
            </a:r>
            <a:r>
              <a:rPr lang="es-MX" dirty="0">
                <a:solidFill>
                  <a:schemeClr val="bg1"/>
                </a:solidFill>
              </a:rPr>
              <a:t> y no corresponden necesariamente a las capas de la Arquitectura de Software que se han utilizado anteriormente.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0" y="231144"/>
            <a:ext cx="9144000" cy="639571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0" y="211348"/>
            <a:ext cx="9144000" cy="643530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16307" y="404664"/>
            <a:ext cx="9164205" cy="612068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dirty="0"/>
              <a:t>Organización de elementos en Arquitectura Civil</a:t>
            </a:r>
          </a:p>
        </p:txBody>
      </p:sp>
      <p:sp>
        <p:nvSpPr>
          <p:cNvPr id="3" name="2 Marcador de contenido"/>
          <p:cNvSpPr>
            <a:spLocks noGrp="1"/>
          </p:cNvSpPr>
          <p:nvPr>
            <p:ph idx="1"/>
          </p:nvPr>
        </p:nvSpPr>
        <p:spPr/>
        <p:txBody>
          <a:bodyPr/>
          <a:lstStyle/>
          <a:p>
            <a:endParaRPr lang="es-ES"/>
          </a:p>
        </p:txBody>
      </p:sp>
      <p:pic>
        <p:nvPicPr>
          <p:cNvPr id="3074" name="Picture 2"/>
          <p:cNvPicPr>
            <a:picLocks noChangeAspect="1" noChangeArrowheads="1"/>
          </p:cNvPicPr>
          <p:nvPr/>
        </p:nvPicPr>
        <p:blipFill>
          <a:blip r:embed="rId2" cstate="print"/>
          <a:srcRect/>
          <a:stretch>
            <a:fillRect/>
          </a:stretch>
        </p:blipFill>
        <p:spPr bwMode="auto">
          <a:xfrm>
            <a:off x="0" y="1700808"/>
            <a:ext cx="9108504" cy="485423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65676" y="260649"/>
            <a:ext cx="9042828" cy="6336704"/>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66749" y="338039"/>
            <a:ext cx="7810501" cy="6181921"/>
          </a:xfrm>
          <a:prstGeom prst="rect">
            <a:avLst/>
          </a:prstGeom>
        </p:spPr>
      </p:pic>
    </p:spTree>
    <p:extLst>
      <p:ext uri="{BB962C8B-B14F-4D97-AF65-F5344CB8AC3E}">
        <p14:creationId xmlns:p14="http://schemas.microsoft.com/office/powerpoint/2010/main" val="3656504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Mecanismos de Arquitectura</a:t>
            </a:r>
          </a:p>
        </p:txBody>
      </p:sp>
      <p:sp>
        <p:nvSpPr>
          <p:cNvPr id="3" name="2 Marcador de contenido"/>
          <p:cNvSpPr>
            <a:spLocks noGrp="1"/>
          </p:cNvSpPr>
          <p:nvPr>
            <p:ph idx="1"/>
          </p:nvPr>
        </p:nvSpPr>
        <p:spPr>
          <a:xfrm>
            <a:off x="107504" y="1440160"/>
            <a:ext cx="8892480" cy="5301208"/>
          </a:xfrm>
        </p:spPr>
        <p:txBody>
          <a:bodyPr>
            <a:normAutofit/>
          </a:bodyPr>
          <a:lstStyle/>
          <a:p>
            <a:r>
              <a:rPr lang="es-MX" dirty="0">
                <a:solidFill>
                  <a:schemeClr val="bg1"/>
                </a:solidFill>
              </a:rPr>
              <a:t> Son las abstracciones y mecanismos (de preferencia estandarizados) que se utilizan dentro de un patrón de diseño para resolver los Requerimientos de Arquitectura.</a:t>
            </a:r>
          </a:p>
          <a:p>
            <a:r>
              <a:rPr lang="es-MX" dirty="0">
                <a:solidFill>
                  <a:schemeClr val="bg1"/>
                </a:solidFill>
              </a:rPr>
              <a:t>Los mecanismos de arquitectura se pueden clasificar en tres categorías:</a:t>
            </a:r>
          </a:p>
          <a:p>
            <a:pPr lvl="1"/>
            <a:r>
              <a:rPr lang="es-MX" dirty="0">
                <a:solidFill>
                  <a:schemeClr val="bg1"/>
                </a:solidFill>
              </a:rPr>
              <a:t>Mecanismos de Análisis (conceptual)</a:t>
            </a:r>
          </a:p>
          <a:p>
            <a:pPr lvl="1"/>
            <a:r>
              <a:rPr lang="es-MX" dirty="0">
                <a:solidFill>
                  <a:schemeClr val="bg1"/>
                </a:solidFill>
              </a:rPr>
              <a:t>Mecanismos de Diseño (concreto)</a:t>
            </a:r>
          </a:p>
          <a:p>
            <a:pPr lvl="1"/>
            <a:r>
              <a:rPr lang="es-MX" dirty="0">
                <a:solidFill>
                  <a:schemeClr val="bg1"/>
                </a:solidFill>
              </a:rPr>
              <a:t>Mecanismos de Implementación (especifico)</a:t>
            </a:r>
            <a:endParaRPr lang="es-ES"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Mecanismos  de Análisis</a:t>
            </a:r>
          </a:p>
        </p:txBody>
      </p:sp>
      <p:sp>
        <p:nvSpPr>
          <p:cNvPr id="3" name="2 Marcador de contenido"/>
          <p:cNvSpPr>
            <a:spLocks noGrp="1"/>
          </p:cNvSpPr>
          <p:nvPr>
            <p:ph idx="1"/>
          </p:nvPr>
        </p:nvSpPr>
        <p:spPr>
          <a:xfrm>
            <a:off x="251520" y="1628801"/>
            <a:ext cx="8568952" cy="4752528"/>
          </a:xfrm>
        </p:spPr>
        <p:txBody>
          <a:bodyPr>
            <a:normAutofit lnSpcReduction="10000"/>
          </a:bodyPr>
          <a:lstStyle/>
          <a:p>
            <a:r>
              <a:rPr lang="es-MX" dirty="0">
                <a:solidFill>
                  <a:schemeClr val="bg1"/>
                </a:solidFill>
              </a:rPr>
              <a:t>Capturan los principales aspectos de una solución de manera que es independiente de la implementación.  </a:t>
            </a:r>
          </a:p>
          <a:p>
            <a:pPr>
              <a:buNone/>
            </a:pPr>
            <a:endParaRPr lang="es-MX" dirty="0">
              <a:solidFill>
                <a:schemeClr val="bg1"/>
              </a:solidFill>
            </a:endParaRPr>
          </a:p>
          <a:p>
            <a:r>
              <a:rPr lang="es-MX" dirty="0">
                <a:solidFill>
                  <a:schemeClr val="bg1"/>
                </a:solidFill>
              </a:rPr>
              <a:t>Proveen comportamientos específicos de una clase relacionada a un dominio.</a:t>
            </a:r>
          </a:p>
          <a:p>
            <a:pPr>
              <a:buNone/>
            </a:pPr>
            <a:endParaRPr lang="es-MX" dirty="0">
              <a:solidFill>
                <a:schemeClr val="bg1"/>
              </a:solidFill>
            </a:endParaRPr>
          </a:p>
          <a:p>
            <a:r>
              <a:rPr lang="es-MX" dirty="0">
                <a:solidFill>
                  <a:schemeClr val="bg1"/>
                </a:solidFill>
              </a:rPr>
              <a:t>Ejemplos de mecanismos son: el manejo de persistencia, comunicación entre procesos, seguridad, distribución.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Mecanismos  de Análisis</a:t>
            </a:r>
          </a:p>
        </p:txBody>
      </p:sp>
      <p:sp>
        <p:nvSpPr>
          <p:cNvPr id="3" name="2 Marcador de contenido"/>
          <p:cNvSpPr>
            <a:spLocks noGrp="1"/>
          </p:cNvSpPr>
          <p:nvPr>
            <p:ph idx="1"/>
          </p:nvPr>
        </p:nvSpPr>
        <p:spPr>
          <a:xfrm>
            <a:off x="251520" y="1628801"/>
            <a:ext cx="8568952" cy="4680520"/>
          </a:xfrm>
        </p:spPr>
        <p:txBody>
          <a:bodyPr>
            <a:normAutofit/>
          </a:bodyPr>
          <a:lstStyle/>
          <a:p>
            <a:r>
              <a:rPr lang="es-MX" dirty="0">
                <a:solidFill>
                  <a:schemeClr val="bg1"/>
                </a:solidFill>
              </a:rPr>
              <a:t>Por ejemplo en análisis se determinan los mecanismos que se aplican a ciertas clases, de esta manera:</a:t>
            </a:r>
          </a:p>
          <a:p>
            <a:pPr lvl="1"/>
            <a:r>
              <a:rPr lang="es-MX" dirty="0">
                <a:solidFill>
                  <a:schemeClr val="bg1"/>
                </a:solidFill>
              </a:rPr>
              <a:t>Curso necesita manejo de Persistencia</a:t>
            </a:r>
          </a:p>
          <a:p>
            <a:pPr lvl="1"/>
            <a:r>
              <a:rPr lang="es-MX" dirty="0" err="1">
                <a:solidFill>
                  <a:schemeClr val="bg1"/>
                </a:solidFill>
              </a:rPr>
              <a:t>SistemaFacturación</a:t>
            </a:r>
            <a:r>
              <a:rPr lang="es-MX" dirty="0">
                <a:solidFill>
                  <a:schemeClr val="bg1"/>
                </a:solidFill>
              </a:rPr>
              <a:t> necesita manejar Comunicación entre Procesos</a:t>
            </a:r>
          </a:p>
          <a:p>
            <a:pPr lvl="1"/>
            <a:r>
              <a:rPr lang="es-MX" dirty="0">
                <a:solidFill>
                  <a:schemeClr val="bg1"/>
                </a:solidFill>
              </a:rPr>
              <a:t>Estudiante necesita manejar Persistencia y Seguridad</a:t>
            </a:r>
            <a:endParaRPr lang="es-ES"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Mecanismos de Diseño</a:t>
            </a:r>
          </a:p>
        </p:txBody>
      </p:sp>
      <p:sp>
        <p:nvSpPr>
          <p:cNvPr id="3" name="2 Marcador de contenido"/>
          <p:cNvSpPr>
            <a:spLocks noGrp="1"/>
          </p:cNvSpPr>
          <p:nvPr>
            <p:ph idx="1"/>
          </p:nvPr>
        </p:nvSpPr>
        <p:spPr/>
        <p:txBody>
          <a:bodyPr/>
          <a:lstStyle/>
          <a:p>
            <a:r>
              <a:rPr lang="es-MX" dirty="0">
                <a:solidFill>
                  <a:schemeClr val="bg1"/>
                </a:solidFill>
              </a:rPr>
              <a:t>Definen opciones concretas para los mecanismos de análisis.</a:t>
            </a:r>
          </a:p>
          <a:p>
            <a:pPr>
              <a:buNone/>
            </a:pPr>
            <a:endParaRPr lang="es-MX" dirty="0">
              <a:solidFill>
                <a:schemeClr val="bg1"/>
              </a:solidFill>
            </a:endParaRPr>
          </a:p>
          <a:p>
            <a:r>
              <a:rPr lang="es-MX" dirty="0">
                <a:solidFill>
                  <a:schemeClr val="bg1"/>
                </a:solidFill>
              </a:rPr>
              <a:t>Asumen algunos detalles del ambiente de implementación, pero no se enlazan a una implementación específica (tal y como lo hacen los mecanismos de implementación).</a:t>
            </a:r>
            <a:endParaRPr lang="es-ES"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Mecanismos de Diseño</a:t>
            </a:r>
          </a:p>
        </p:txBody>
      </p:sp>
      <p:sp>
        <p:nvSpPr>
          <p:cNvPr id="3" name="2 Marcador de contenido"/>
          <p:cNvSpPr>
            <a:spLocks noGrp="1"/>
          </p:cNvSpPr>
          <p:nvPr>
            <p:ph idx="1"/>
          </p:nvPr>
        </p:nvSpPr>
        <p:spPr>
          <a:xfrm>
            <a:off x="72008" y="1412776"/>
            <a:ext cx="9071992" cy="5445224"/>
          </a:xfrm>
        </p:spPr>
        <p:txBody>
          <a:bodyPr>
            <a:normAutofit/>
          </a:bodyPr>
          <a:lstStyle/>
          <a:p>
            <a:r>
              <a:rPr lang="es-MX" sz="2800" dirty="0">
                <a:solidFill>
                  <a:schemeClr val="bg1"/>
                </a:solidFill>
                <a:latin typeface="Arial" pitchFamily="34" charset="0"/>
                <a:cs typeface="Arial" pitchFamily="34" charset="0"/>
              </a:rPr>
              <a:t>Por ejemplo en el diseño se establece cómo se resolverán los mecanismos de análisis con mecanismos de diseño de esta manera:</a:t>
            </a:r>
          </a:p>
          <a:p>
            <a:pPr lvl="1"/>
            <a:r>
              <a:rPr lang="es-MX" sz="2400" dirty="0">
                <a:solidFill>
                  <a:schemeClr val="bg1"/>
                </a:solidFill>
                <a:latin typeface="Arial" pitchFamily="34" charset="0"/>
                <a:cs typeface="Arial" pitchFamily="34" charset="0"/>
              </a:rPr>
              <a:t>Curso debe hacerse Persistente y para ello se utilizara un Java </a:t>
            </a:r>
            <a:r>
              <a:rPr lang="es-MX" sz="2400" dirty="0" err="1">
                <a:solidFill>
                  <a:schemeClr val="bg1"/>
                </a:solidFill>
                <a:latin typeface="Arial" pitchFamily="34" charset="0"/>
                <a:cs typeface="Arial" pitchFamily="34" charset="0"/>
              </a:rPr>
              <a:t>Bean</a:t>
            </a:r>
            <a:r>
              <a:rPr lang="es-MX" sz="2400" dirty="0">
                <a:solidFill>
                  <a:schemeClr val="bg1"/>
                </a:solidFill>
                <a:latin typeface="Arial" pitchFamily="34" charset="0"/>
                <a:cs typeface="Arial" pitchFamily="34" charset="0"/>
              </a:rPr>
              <a:t>, JDBC y un RDBMS.</a:t>
            </a:r>
          </a:p>
          <a:p>
            <a:pPr lvl="1"/>
            <a:r>
              <a:rPr lang="es-MX" sz="2400" dirty="0" err="1">
                <a:solidFill>
                  <a:schemeClr val="bg1"/>
                </a:solidFill>
                <a:latin typeface="Arial" pitchFamily="34" charset="0"/>
                <a:cs typeface="Arial" pitchFamily="34" charset="0"/>
              </a:rPr>
              <a:t>SistemaFacturación</a:t>
            </a:r>
            <a:r>
              <a:rPr lang="es-MX" sz="2400" dirty="0">
                <a:solidFill>
                  <a:schemeClr val="bg1"/>
                </a:solidFill>
                <a:latin typeface="Arial" pitchFamily="34" charset="0"/>
                <a:cs typeface="Arial" pitchFamily="34" charset="0"/>
              </a:rPr>
              <a:t> necesita manejar Comunicación entre Procesos y para ello se utilizará una cola Mensajería con archivos de texto.</a:t>
            </a:r>
          </a:p>
          <a:p>
            <a:pPr lvl="1"/>
            <a:r>
              <a:rPr lang="es-MX" sz="2400" dirty="0">
                <a:solidFill>
                  <a:schemeClr val="bg1"/>
                </a:solidFill>
                <a:latin typeface="Arial" pitchFamily="34" charset="0"/>
                <a:cs typeface="Arial" pitchFamily="34" charset="0"/>
              </a:rPr>
              <a:t>Estudiante debe hacerse Persistente y para ello se utilizará un Java </a:t>
            </a:r>
            <a:r>
              <a:rPr lang="es-MX" sz="2400" dirty="0" err="1">
                <a:solidFill>
                  <a:schemeClr val="bg1"/>
                </a:solidFill>
                <a:latin typeface="Arial" pitchFamily="34" charset="0"/>
                <a:cs typeface="Arial" pitchFamily="34" charset="0"/>
              </a:rPr>
              <a:t>Bean</a:t>
            </a:r>
            <a:r>
              <a:rPr lang="es-MX" sz="2400" dirty="0">
                <a:solidFill>
                  <a:schemeClr val="bg1"/>
                </a:solidFill>
                <a:latin typeface="Arial" pitchFamily="34" charset="0"/>
                <a:cs typeface="Arial" pitchFamily="34" charset="0"/>
              </a:rPr>
              <a:t> y en un repositorio LDAP, además debe permitir manejar Seguridad con un servicio de autenticación que utilice el repositorio LDAP y JNDI.</a:t>
            </a:r>
            <a:endParaRPr lang="es-ES" sz="2400" dirty="0">
              <a:solidFill>
                <a:schemeClr val="bg1"/>
              </a:solidFill>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Mecanismos de Implementación</a:t>
            </a:r>
          </a:p>
        </p:txBody>
      </p:sp>
      <p:sp>
        <p:nvSpPr>
          <p:cNvPr id="3" name="2 Marcador de contenido"/>
          <p:cNvSpPr>
            <a:spLocks noGrp="1"/>
          </p:cNvSpPr>
          <p:nvPr>
            <p:ph idx="1"/>
          </p:nvPr>
        </p:nvSpPr>
        <p:spPr>
          <a:xfrm>
            <a:off x="395536" y="1700807"/>
            <a:ext cx="8352928" cy="4752529"/>
          </a:xfrm>
        </p:spPr>
        <p:txBody>
          <a:bodyPr/>
          <a:lstStyle/>
          <a:p>
            <a:r>
              <a:rPr lang="es-MX" dirty="0">
                <a:solidFill>
                  <a:schemeClr val="bg1"/>
                </a:solidFill>
              </a:rPr>
              <a:t>Especifican de manera exacta cómo se realizará la  implementación de los mecanismos de diseño.</a:t>
            </a:r>
          </a:p>
          <a:p>
            <a:pPr>
              <a:buNone/>
            </a:pPr>
            <a:endParaRPr lang="es-MX" dirty="0">
              <a:solidFill>
                <a:schemeClr val="bg1"/>
              </a:solidFill>
            </a:endParaRPr>
          </a:p>
          <a:p>
            <a:r>
              <a:rPr lang="es-MX" dirty="0">
                <a:solidFill>
                  <a:schemeClr val="bg1"/>
                </a:solidFill>
              </a:rPr>
              <a:t>Están ligados a cierta tecnología, lenguaje de programación, proveedor, etc.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Mecanismos de Implementación</a:t>
            </a:r>
          </a:p>
        </p:txBody>
      </p:sp>
      <p:sp>
        <p:nvSpPr>
          <p:cNvPr id="3" name="2 Marcador de contenido"/>
          <p:cNvSpPr>
            <a:spLocks noGrp="1"/>
          </p:cNvSpPr>
          <p:nvPr>
            <p:ph idx="1"/>
          </p:nvPr>
        </p:nvSpPr>
        <p:spPr>
          <a:xfrm>
            <a:off x="0" y="1512168"/>
            <a:ext cx="9144000" cy="5445224"/>
          </a:xfrm>
        </p:spPr>
        <p:txBody>
          <a:bodyPr>
            <a:normAutofit fontScale="92500" lnSpcReduction="10000"/>
          </a:bodyPr>
          <a:lstStyle/>
          <a:p>
            <a:r>
              <a:rPr lang="es-MX" sz="2800" dirty="0">
                <a:solidFill>
                  <a:schemeClr val="bg1"/>
                </a:solidFill>
                <a:latin typeface="Arial" pitchFamily="34" charset="0"/>
                <a:cs typeface="Arial" pitchFamily="34" charset="0"/>
              </a:rPr>
              <a:t>Por ejemplo en el diseño se establece cómo  se resuelven los mecanismos de diseño con mecanismos de implementación de esta manera:</a:t>
            </a:r>
          </a:p>
          <a:p>
            <a:pPr lvl="1"/>
            <a:r>
              <a:rPr lang="es-MX" sz="2600" dirty="0">
                <a:solidFill>
                  <a:schemeClr val="bg1"/>
                </a:solidFill>
                <a:latin typeface="Arial" pitchFamily="34" charset="0"/>
                <a:cs typeface="Arial" pitchFamily="34" charset="0"/>
              </a:rPr>
              <a:t>Curso debe hacerse Persistente y para ello se utilizara un Java </a:t>
            </a:r>
            <a:r>
              <a:rPr lang="es-MX" sz="2600" dirty="0" err="1">
                <a:solidFill>
                  <a:schemeClr val="bg1"/>
                </a:solidFill>
                <a:latin typeface="Arial" pitchFamily="34" charset="0"/>
                <a:cs typeface="Arial" pitchFamily="34" charset="0"/>
              </a:rPr>
              <a:t>Bean</a:t>
            </a:r>
            <a:r>
              <a:rPr lang="es-MX" sz="2600" dirty="0">
                <a:solidFill>
                  <a:schemeClr val="bg1"/>
                </a:solidFill>
                <a:latin typeface="Arial" pitchFamily="34" charset="0"/>
                <a:cs typeface="Arial" pitchFamily="34" charset="0"/>
              </a:rPr>
              <a:t> y JDBC de J2EE,  y un RDBMS que será Oracle 8i.</a:t>
            </a:r>
          </a:p>
          <a:p>
            <a:pPr lvl="1"/>
            <a:r>
              <a:rPr lang="es-MX" sz="2600" dirty="0" err="1">
                <a:solidFill>
                  <a:schemeClr val="bg1"/>
                </a:solidFill>
                <a:latin typeface="Arial" pitchFamily="34" charset="0"/>
                <a:cs typeface="Arial" pitchFamily="34" charset="0"/>
              </a:rPr>
              <a:t>SistemaFacturacion</a:t>
            </a:r>
            <a:r>
              <a:rPr lang="es-MX" sz="2600" dirty="0">
                <a:solidFill>
                  <a:schemeClr val="bg1"/>
                </a:solidFill>
                <a:latin typeface="Arial" pitchFamily="34" charset="0"/>
                <a:cs typeface="Arial" pitchFamily="34" charset="0"/>
              </a:rPr>
              <a:t> necesita manejar Comunicación entre Procesos y para ello se utilizara una cola de Mensajería con archivos de texto que se implementara con </a:t>
            </a:r>
            <a:r>
              <a:rPr lang="es-MX" sz="2600" dirty="0" err="1">
                <a:solidFill>
                  <a:schemeClr val="bg1"/>
                </a:solidFill>
                <a:latin typeface="Arial" pitchFamily="34" charset="0"/>
                <a:cs typeface="Arial" pitchFamily="34" charset="0"/>
              </a:rPr>
              <a:t>MQSeries</a:t>
            </a:r>
            <a:r>
              <a:rPr lang="es-MX" sz="2600" dirty="0">
                <a:solidFill>
                  <a:schemeClr val="bg1"/>
                </a:solidFill>
                <a:latin typeface="Arial" pitchFamily="34" charset="0"/>
                <a:cs typeface="Arial" pitchFamily="34" charset="0"/>
              </a:rPr>
              <a:t> usando el protocolo SOAP sobre archivos XLM.</a:t>
            </a:r>
          </a:p>
          <a:p>
            <a:pPr lvl="1"/>
            <a:r>
              <a:rPr lang="es-MX" sz="2600" dirty="0">
                <a:solidFill>
                  <a:schemeClr val="bg1"/>
                </a:solidFill>
                <a:latin typeface="Arial" pitchFamily="34" charset="0"/>
                <a:cs typeface="Arial" pitchFamily="34" charset="0"/>
              </a:rPr>
              <a:t>Estudiante se hará persistente y para ello se utilizara un Java </a:t>
            </a:r>
            <a:r>
              <a:rPr lang="es-MX" sz="2600" dirty="0" err="1">
                <a:solidFill>
                  <a:schemeClr val="bg1"/>
                </a:solidFill>
                <a:latin typeface="Arial" pitchFamily="34" charset="0"/>
                <a:cs typeface="Arial" pitchFamily="34" charset="0"/>
              </a:rPr>
              <a:t>Bean</a:t>
            </a:r>
            <a:r>
              <a:rPr lang="es-MX" sz="2600" dirty="0">
                <a:solidFill>
                  <a:schemeClr val="bg1"/>
                </a:solidFill>
                <a:latin typeface="Arial" pitchFamily="34" charset="0"/>
                <a:cs typeface="Arial" pitchFamily="34" charset="0"/>
              </a:rPr>
              <a:t> (de J2EE) y en un repositorio LDAP que será IBM </a:t>
            </a:r>
            <a:r>
              <a:rPr lang="es-MX" sz="2600" dirty="0" err="1">
                <a:solidFill>
                  <a:schemeClr val="bg1"/>
                </a:solidFill>
                <a:latin typeface="Arial" pitchFamily="34" charset="0"/>
                <a:cs typeface="Arial" pitchFamily="34" charset="0"/>
              </a:rPr>
              <a:t>SecureWay</a:t>
            </a:r>
            <a:r>
              <a:rPr lang="es-MX" sz="2600" dirty="0">
                <a:solidFill>
                  <a:schemeClr val="bg1"/>
                </a:solidFill>
                <a:latin typeface="Arial" pitchFamily="34" charset="0"/>
                <a:cs typeface="Arial" pitchFamily="34" charset="0"/>
              </a:rPr>
              <a:t>® </a:t>
            </a:r>
            <a:r>
              <a:rPr lang="es-MX" sz="2600" dirty="0" err="1">
                <a:solidFill>
                  <a:schemeClr val="bg1"/>
                </a:solidFill>
                <a:latin typeface="Arial" pitchFamily="34" charset="0"/>
                <a:cs typeface="Arial" pitchFamily="34" charset="0"/>
              </a:rPr>
              <a:t>Directory</a:t>
            </a:r>
            <a:r>
              <a:rPr lang="es-MX" sz="2600" dirty="0">
                <a:solidFill>
                  <a:schemeClr val="bg1"/>
                </a:solidFill>
                <a:latin typeface="Arial" pitchFamily="34" charset="0"/>
                <a:cs typeface="Arial" pitchFamily="34" charset="0"/>
              </a:rPr>
              <a:t> </a:t>
            </a:r>
            <a:r>
              <a:rPr lang="es-MX" sz="2600" dirty="0" err="1">
                <a:solidFill>
                  <a:schemeClr val="bg1"/>
                </a:solidFill>
                <a:latin typeface="Arial" pitchFamily="34" charset="0"/>
                <a:cs typeface="Arial" pitchFamily="34" charset="0"/>
              </a:rPr>
              <a:t>Services</a:t>
            </a:r>
            <a:r>
              <a:rPr lang="es-MX" sz="2600" dirty="0">
                <a:solidFill>
                  <a:schemeClr val="bg1"/>
                </a:solidFill>
                <a:latin typeface="Arial" pitchFamily="34" charset="0"/>
                <a:cs typeface="Arial" pitchFamily="34" charset="0"/>
              </a:rPr>
              <a:t>, además debe permitir manejar Seguridad con un servicio de autenticación que utilice el repositorio LDAP y JNDI (de J2EE).</a:t>
            </a:r>
            <a:endParaRPr lang="es-ES" sz="2600" dirty="0">
              <a:solidFill>
                <a:schemeClr val="bg1"/>
              </a:solidFill>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0" y="267056"/>
            <a:ext cx="9143999" cy="632388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200" dirty="0"/>
              <a:t>Organización de los elementos que se utilizan en la Arquitectura de Software</a:t>
            </a:r>
          </a:p>
        </p:txBody>
      </p:sp>
      <p:pic>
        <p:nvPicPr>
          <p:cNvPr id="1028" name="Picture 4"/>
          <p:cNvPicPr>
            <a:picLocks noGrp="1" noChangeAspect="1" noChangeArrowheads="1"/>
          </p:cNvPicPr>
          <p:nvPr>
            <p:ph idx="1"/>
          </p:nvPr>
        </p:nvPicPr>
        <p:blipFill>
          <a:blip r:embed="rId2" cstate="print"/>
          <a:srcRect/>
          <a:stretch>
            <a:fillRect/>
          </a:stretch>
        </p:blipFill>
        <p:spPr bwMode="auto">
          <a:xfrm>
            <a:off x="35496" y="1671783"/>
            <a:ext cx="9108504" cy="4813301"/>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Capas de Arquitectura</a:t>
            </a:r>
          </a:p>
        </p:txBody>
      </p:sp>
      <p:sp>
        <p:nvSpPr>
          <p:cNvPr id="3" name="2 Marcador de contenido"/>
          <p:cNvSpPr>
            <a:spLocks noGrp="1"/>
          </p:cNvSpPr>
          <p:nvPr>
            <p:ph idx="1"/>
          </p:nvPr>
        </p:nvSpPr>
        <p:spPr/>
        <p:txBody>
          <a:bodyPr>
            <a:normAutofit fontScale="92500" lnSpcReduction="10000"/>
          </a:bodyPr>
          <a:lstStyle/>
          <a:p>
            <a:r>
              <a:rPr lang="es-MX" dirty="0">
                <a:solidFill>
                  <a:schemeClr val="bg1"/>
                </a:solidFill>
              </a:rPr>
              <a:t>Establecen un modelo para organizar y estructurar los Mecanismos de Arquitectura según los patrones de diseño que se hallan utilizado para resolver los Requerimientos de Arquitectura </a:t>
            </a:r>
          </a:p>
          <a:p>
            <a:pPr>
              <a:buNone/>
            </a:pPr>
            <a:endParaRPr lang="es-MX" dirty="0">
              <a:solidFill>
                <a:schemeClr val="bg1"/>
              </a:solidFill>
            </a:endParaRPr>
          </a:p>
          <a:p>
            <a:r>
              <a:rPr lang="es-MX" dirty="0">
                <a:solidFill>
                  <a:schemeClr val="bg1"/>
                </a:solidFill>
              </a:rPr>
              <a:t>Idealmente deben definirse según los criterios ya mencionados para utilizar componentes y lograr los beneficios de las Arquitecturas basadas en Componentes</a:t>
            </a:r>
            <a:endParaRPr lang="es-ES"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0" y="310184"/>
            <a:ext cx="9111053" cy="621516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71500" y="620688"/>
            <a:ext cx="8964996" cy="5843849"/>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0" y="614371"/>
            <a:ext cx="9144000" cy="590843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a:t>Característica de una buena Arquitectura</a:t>
            </a:r>
          </a:p>
        </p:txBody>
      </p:sp>
      <p:sp>
        <p:nvSpPr>
          <p:cNvPr id="3" name="2 Marcador de contenido"/>
          <p:cNvSpPr>
            <a:spLocks noGrp="1"/>
          </p:cNvSpPr>
          <p:nvPr>
            <p:ph idx="1"/>
          </p:nvPr>
        </p:nvSpPr>
        <p:spPr>
          <a:xfrm>
            <a:off x="251520" y="1628800"/>
            <a:ext cx="8892480" cy="4824536"/>
          </a:xfrm>
        </p:spPr>
        <p:txBody>
          <a:bodyPr>
            <a:normAutofit fontScale="92500" lnSpcReduction="10000"/>
          </a:bodyPr>
          <a:lstStyle/>
          <a:p>
            <a:r>
              <a:rPr lang="es-MX" dirty="0">
                <a:solidFill>
                  <a:schemeClr val="bg1"/>
                </a:solidFill>
                <a:latin typeface="Arial" pitchFamily="34" charset="0"/>
                <a:cs typeface="Arial" pitchFamily="34" charset="0"/>
              </a:rPr>
              <a:t>Las buenas arquitecturas se estructuran en capas con niveles progresivos de abstracción y dependencia con respecto al sistema que se esta construyendo.</a:t>
            </a:r>
          </a:p>
          <a:p>
            <a:r>
              <a:rPr lang="es-MX" dirty="0">
                <a:solidFill>
                  <a:schemeClr val="bg1"/>
                </a:solidFill>
                <a:latin typeface="Arial" pitchFamily="34" charset="0"/>
                <a:cs typeface="Arial" pitchFamily="34" charset="0"/>
              </a:rPr>
              <a:t>Esto promueve la separación de responsabilidades en  el equipo de desarrollo, minimiza la dependencia de las plataformas de hardware y estandariza los modelos  estructurales.</a:t>
            </a:r>
          </a:p>
          <a:p>
            <a:r>
              <a:rPr lang="es-MX" dirty="0">
                <a:solidFill>
                  <a:schemeClr val="bg1"/>
                </a:solidFill>
                <a:latin typeface="Arial" pitchFamily="34" charset="0"/>
                <a:cs typeface="Arial" pitchFamily="34" charset="0"/>
              </a:rPr>
              <a:t>Ejemplo: el modelo de 3 capas basado en el patrón de diseño MVC (</a:t>
            </a:r>
            <a:r>
              <a:rPr lang="es-MX" dirty="0" err="1">
                <a:solidFill>
                  <a:schemeClr val="bg1"/>
                </a:solidFill>
                <a:latin typeface="Arial" pitchFamily="34" charset="0"/>
                <a:cs typeface="Arial" pitchFamily="34" charset="0"/>
              </a:rPr>
              <a:t>Model</a:t>
            </a:r>
            <a:r>
              <a:rPr lang="es-MX" dirty="0">
                <a:solidFill>
                  <a:schemeClr val="bg1"/>
                </a:solidFill>
                <a:latin typeface="Arial" pitchFamily="34" charset="0"/>
                <a:cs typeface="Arial" pitchFamily="34" charset="0"/>
              </a:rPr>
              <a:t>-View-</a:t>
            </a:r>
            <a:r>
              <a:rPr lang="es-MX" dirty="0" err="1">
                <a:solidFill>
                  <a:schemeClr val="bg1"/>
                </a:solidFill>
                <a:latin typeface="Arial" pitchFamily="34" charset="0"/>
                <a:cs typeface="Arial" pitchFamily="34" charset="0"/>
              </a:rPr>
              <a:t>Controller</a:t>
            </a:r>
            <a:r>
              <a:rPr lang="es-MX" dirty="0">
                <a:solidFill>
                  <a:schemeClr val="bg1"/>
                </a:solidFill>
                <a:latin typeface="Arial" pitchFamily="34" charset="0"/>
                <a:cs typeface="Arial" pitchFamily="34" charset="0"/>
              </a:rPr>
              <a:t>)</a:t>
            </a:r>
            <a:endParaRPr lang="es-ES" dirty="0">
              <a:solidFill>
                <a:schemeClr val="bg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dirty="0"/>
              <a:t>Cómo se logra una buena Arquitectura</a:t>
            </a:r>
          </a:p>
        </p:txBody>
      </p:sp>
      <p:sp>
        <p:nvSpPr>
          <p:cNvPr id="3" name="2 Marcador de contenido"/>
          <p:cNvSpPr>
            <a:spLocks noGrp="1"/>
          </p:cNvSpPr>
          <p:nvPr>
            <p:ph idx="1"/>
          </p:nvPr>
        </p:nvSpPr>
        <p:spPr>
          <a:xfrm>
            <a:off x="0" y="1412776"/>
            <a:ext cx="9144000" cy="5445224"/>
          </a:xfrm>
        </p:spPr>
        <p:txBody>
          <a:bodyPr>
            <a:noAutofit/>
          </a:bodyPr>
          <a:lstStyle/>
          <a:p>
            <a:pPr>
              <a:buFont typeface="Wingdings" pitchFamily="2" charset="2"/>
              <a:buChar char="v"/>
            </a:pPr>
            <a:r>
              <a:rPr lang="es-MX" sz="2600" dirty="0">
                <a:solidFill>
                  <a:schemeClr val="bg1"/>
                </a:solidFill>
                <a:latin typeface="Arial" pitchFamily="34" charset="0"/>
                <a:cs typeface="Arial" pitchFamily="34" charset="0"/>
              </a:rPr>
              <a:t>Cada capa se construye sobre componentes controlados y bien definidos a un nivel más bajo de abstracción.</a:t>
            </a:r>
          </a:p>
          <a:p>
            <a:pPr>
              <a:buNone/>
            </a:pPr>
            <a:endParaRPr lang="es-MX" sz="2600" dirty="0">
              <a:solidFill>
                <a:schemeClr val="bg1"/>
              </a:solidFill>
              <a:latin typeface="Arial" pitchFamily="34" charset="0"/>
              <a:cs typeface="Arial" pitchFamily="34" charset="0"/>
            </a:endParaRPr>
          </a:p>
          <a:p>
            <a:pPr>
              <a:buFont typeface="Wingdings" pitchFamily="2" charset="2"/>
              <a:buChar char="v"/>
            </a:pPr>
            <a:r>
              <a:rPr lang="es-MX" sz="2600" dirty="0">
                <a:solidFill>
                  <a:schemeClr val="bg1"/>
                </a:solidFill>
                <a:latin typeface="Arial" pitchFamily="34" charset="0"/>
                <a:cs typeface="Arial" pitchFamily="34" charset="0"/>
              </a:rPr>
              <a:t>Debe existir una separación clara entre la </a:t>
            </a:r>
            <a:r>
              <a:rPr lang="es-MX" sz="2600" dirty="0" err="1">
                <a:solidFill>
                  <a:schemeClr val="bg1"/>
                </a:solidFill>
                <a:latin typeface="Arial" pitchFamily="34" charset="0"/>
                <a:cs typeface="Arial" pitchFamily="34" charset="0"/>
              </a:rPr>
              <a:t>interfase</a:t>
            </a:r>
            <a:r>
              <a:rPr lang="es-MX" sz="2600" dirty="0">
                <a:solidFill>
                  <a:schemeClr val="bg1"/>
                </a:solidFill>
                <a:latin typeface="Arial" pitchFamily="34" charset="0"/>
                <a:cs typeface="Arial" pitchFamily="34" charset="0"/>
              </a:rPr>
              <a:t> y la implementación de cada capa; los componentes contenidos en la capa pueden modificarse pero su </a:t>
            </a:r>
            <a:r>
              <a:rPr lang="es-MX" sz="2600" dirty="0" err="1">
                <a:solidFill>
                  <a:schemeClr val="bg1"/>
                </a:solidFill>
                <a:latin typeface="Arial" pitchFamily="34" charset="0"/>
                <a:cs typeface="Arial" pitchFamily="34" charset="0"/>
              </a:rPr>
              <a:t>interfase</a:t>
            </a:r>
            <a:r>
              <a:rPr lang="es-MX" sz="2600" dirty="0">
                <a:solidFill>
                  <a:schemeClr val="bg1"/>
                </a:solidFill>
                <a:latin typeface="Arial" pitchFamily="34" charset="0"/>
                <a:cs typeface="Arial" pitchFamily="34" charset="0"/>
              </a:rPr>
              <a:t> debe respetarse.</a:t>
            </a:r>
          </a:p>
          <a:p>
            <a:pPr>
              <a:buNone/>
            </a:pPr>
            <a:endParaRPr lang="es-MX" sz="2600" dirty="0">
              <a:solidFill>
                <a:schemeClr val="bg1"/>
              </a:solidFill>
              <a:latin typeface="Arial" pitchFamily="34" charset="0"/>
              <a:cs typeface="Arial" pitchFamily="34" charset="0"/>
            </a:endParaRPr>
          </a:p>
          <a:p>
            <a:pPr>
              <a:buFont typeface="Wingdings" pitchFamily="2" charset="2"/>
              <a:buChar char="v"/>
            </a:pPr>
            <a:r>
              <a:rPr lang="es-MX" sz="2600" dirty="0">
                <a:solidFill>
                  <a:schemeClr val="bg1"/>
                </a:solidFill>
                <a:latin typeface="Arial" pitchFamily="34" charset="0"/>
                <a:cs typeface="Arial" pitchFamily="34" charset="0"/>
              </a:rPr>
              <a:t>Las capas se deben organizar de manera que las más genéricas (menos dependientes) estén en los niveles bajos y las más especificas (más dependientes) estén en los niveles mas altos</a:t>
            </a:r>
            <a:r>
              <a:rPr lang="es-MX" sz="2800" dirty="0">
                <a:solidFill>
                  <a:schemeClr val="bg1"/>
                </a:solidFill>
                <a:latin typeface="Arial" pitchFamily="34" charset="0"/>
                <a:cs typeface="Arial" pitchFamily="34" charset="0"/>
              </a:rPr>
              <a:t>.</a:t>
            </a:r>
            <a:endParaRPr lang="es-ES" sz="2800" dirty="0">
              <a:solidFill>
                <a:schemeClr val="bg1"/>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0" y="548680"/>
            <a:ext cx="9143999" cy="576617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55448"/>
            <a:ext cx="8892480" cy="1185320"/>
          </a:xfrm>
        </p:spPr>
        <p:txBody>
          <a:bodyPr>
            <a:normAutofit/>
          </a:bodyPr>
          <a:lstStyle/>
          <a:p>
            <a:r>
              <a:rPr lang="es-ES" sz="3600" dirty="0"/>
              <a:t>Una arquitectura requiere múltiples vistas</a:t>
            </a:r>
          </a:p>
        </p:txBody>
      </p:sp>
      <p:sp>
        <p:nvSpPr>
          <p:cNvPr id="3" name="2 Marcador de contenido"/>
          <p:cNvSpPr>
            <a:spLocks noGrp="1"/>
          </p:cNvSpPr>
          <p:nvPr>
            <p:ph idx="1"/>
          </p:nvPr>
        </p:nvSpPr>
        <p:spPr>
          <a:xfrm>
            <a:off x="0" y="1484784"/>
            <a:ext cx="9144000" cy="5373215"/>
          </a:xfrm>
        </p:spPr>
        <p:txBody>
          <a:bodyPr>
            <a:normAutofit fontScale="85000" lnSpcReduction="20000"/>
          </a:bodyPr>
          <a:lstStyle/>
          <a:p>
            <a:r>
              <a:rPr lang="es-MX" dirty="0">
                <a:solidFill>
                  <a:schemeClr val="bg1"/>
                </a:solidFill>
                <a:latin typeface="Arial" pitchFamily="34" charset="0"/>
                <a:cs typeface="Arial" pitchFamily="34" charset="0"/>
              </a:rPr>
              <a:t>Para describir completamente una arquitectura, se necesitan  cuatro vistas:</a:t>
            </a:r>
          </a:p>
          <a:p>
            <a:pPr lvl="1"/>
            <a:r>
              <a:rPr lang="es-MX" dirty="0">
                <a:solidFill>
                  <a:srgbClr val="FFC000"/>
                </a:solidFill>
                <a:latin typeface="Arial" pitchFamily="34" charset="0"/>
                <a:cs typeface="Arial" pitchFamily="34" charset="0"/>
              </a:rPr>
              <a:t>Vista lógica </a:t>
            </a:r>
            <a:r>
              <a:rPr lang="es-MX" dirty="0">
                <a:solidFill>
                  <a:schemeClr val="bg1"/>
                </a:solidFill>
                <a:latin typeface="Arial" pitchFamily="34" charset="0"/>
                <a:cs typeface="Arial" pitchFamily="34" charset="0"/>
              </a:rPr>
              <a:t>que proporciona una imagen estática de las clases primarias y sus relaciones</a:t>
            </a:r>
          </a:p>
          <a:p>
            <a:pPr lvl="1"/>
            <a:r>
              <a:rPr lang="es-MX" dirty="0">
                <a:solidFill>
                  <a:srgbClr val="FFC000"/>
                </a:solidFill>
                <a:latin typeface="Arial" pitchFamily="34" charset="0"/>
                <a:cs typeface="Arial" pitchFamily="34" charset="0"/>
              </a:rPr>
              <a:t>Vista de componentes </a:t>
            </a:r>
            <a:r>
              <a:rPr lang="es-MX" dirty="0">
                <a:solidFill>
                  <a:schemeClr val="bg1"/>
                </a:solidFill>
                <a:latin typeface="Arial" pitchFamily="34" charset="0"/>
                <a:cs typeface="Arial" pitchFamily="34" charset="0"/>
              </a:rPr>
              <a:t>que muestra como el código se organiza en paquetes y componentes según perspectivas de desarrollo y producción </a:t>
            </a:r>
          </a:p>
          <a:p>
            <a:pPr lvl="1"/>
            <a:r>
              <a:rPr lang="es-MX" dirty="0">
                <a:solidFill>
                  <a:srgbClr val="FFC000"/>
                </a:solidFill>
                <a:latin typeface="Arial" pitchFamily="34" charset="0"/>
                <a:cs typeface="Arial" pitchFamily="34" charset="0"/>
              </a:rPr>
              <a:t>Vista de procesos </a:t>
            </a:r>
            <a:r>
              <a:rPr lang="es-MX" dirty="0">
                <a:solidFill>
                  <a:schemeClr val="bg1"/>
                </a:solidFill>
                <a:latin typeface="Arial" pitchFamily="34" charset="0"/>
                <a:cs typeface="Arial" pitchFamily="34" charset="0"/>
              </a:rPr>
              <a:t>muestra cómo los componentes representan y se distribuyen en procesos</a:t>
            </a:r>
          </a:p>
          <a:p>
            <a:pPr lvl="1"/>
            <a:r>
              <a:rPr lang="es-MX" dirty="0">
                <a:solidFill>
                  <a:srgbClr val="FFC000"/>
                </a:solidFill>
                <a:latin typeface="Arial" pitchFamily="34" charset="0"/>
                <a:cs typeface="Arial" pitchFamily="34" charset="0"/>
              </a:rPr>
              <a:t>Vista de producción </a:t>
            </a:r>
            <a:r>
              <a:rPr lang="es-MX" dirty="0">
                <a:solidFill>
                  <a:schemeClr val="bg1"/>
                </a:solidFill>
                <a:latin typeface="Arial" pitchFamily="34" charset="0"/>
                <a:cs typeface="Arial" pitchFamily="34" charset="0"/>
              </a:rPr>
              <a:t>muestra la distribución de procesos en los nodos (procesadores &amp; dispositivos) y enlaces en el ambiente operacional</a:t>
            </a:r>
          </a:p>
          <a:p>
            <a:r>
              <a:rPr lang="es-MX" sz="2800" dirty="0">
                <a:solidFill>
                  <a:schemeClr val="bg1"/>
                </a:solidFill>
                <a:latin typeface="Arial" pitchFamily="34" charset="0"/>
                <a:cs typeface="Arial" pitchFamily="34" charset="0"/>
              </a:rPr>
              <a:t>Finalmente una </a:t>
            </a:r>
            <a:r>
              <a:rPr lang="es-MX" sz="2800" dirty="0">
                <a:solidFill>
                  <a:srgbClr val="FFC000"/>
                </a:solidFill>
                <a:latin typeface="Arial" pitchFamily="34" charset="0"/>
                <a:cs typeface="Arial" pitchFamily="34" charset="0"/>
              </a:rPr>
              <a:t>vista de casos de uso </a:t>
            </a:r>
            <a:r>
              <a:rPr lang="es-MX" sz="2800" dirty="0">
                <a:solidFill>
                  <a:schemeClr val="bg1"/>
                </a:solidFill>
                <a:latin typeface="Arial" pitchFamily="34" charset="0"/>
                <a:cs typeface="Arial" pitchFamily="34" charset="0"/>
              </a:rPr>
              <a:t>que sirve de base para las otras cuatro vistas y que explica como funciona el sistema que se está describiendo en la arquitectura.</a:t>
            </a:r>
            <a:endParaRPr lang="es-ES" sz="2800" dirty="0">
              <a:solidFill>
                <a:schemeClr val="bg1"/>
              </a:solidFill>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p:txBody>
          <a:bodyPr lIns="0" tIns="0" rIns="0" bIns="0"/>
          <a:lstStyle/>
          <a:p>
            <a:r>
              <a:rPr lang="es-CO" b="1"/>
              <a:t>Modelo de Vista 4+1</a:t>
            </a:r>
            <a:endParaRPr lang="es-ES" b="1"/>
          </a:p>
        </p:txBody>
      </p:sp>
      <p:sp>
        <p:nvSpPr>
          <p:cNvPr id="49" name="48 Marcador de contenido"/>
          <p:cNvSpPr>
            <a:spLocks noGrp="1"/>
          </p:cNvSpPr>
          <p:nvPr>
            <p:ph idx="1"/>
          </p:nvPr>
        </p:nvSpPr>
        <p:spPr/>
        <p:txBody>
          <a:bodyPr/>
          <a:lstStyle/>
          <a:p>
            <a:endParaRPr lang="es-ES"/>
          </a:p>
        </p:txBody>
      </p:sp>
      <p:grpSp>
        <p:nvGrpSpPr>
          <p:cNvPr id="2" name="Group 4"/>
          <p:cNvGrpSpPr>
            <a:grpSpLocks noChangeAspect="1"/>
          </p:cNvGrpSpPr>
          <p:nvPr/>
        </p:nvGrpSpPr>
        <p:grpSpPr bwMode="auto">
          <a:xfrm>
            <a:off x="613199" y="1628800"/>
            <a:ext cx="8063257" cy="4477941"/>
            <a:chOff x="3916" y="3157"/>
            <a:chExt cx="8049" cy="4574"/>
          </a:xfrm>
        </p:grpSpPr>
        <p:sp>
          <p:nvSpPr>
            <p:cNvPr id="4105" name="AutoShape 5"/>
            <p:cNvSpPr>
              <a:spLocks noChangeAspect="1" noChangeArrowheads="1"/>
            </p:cNvSpPr>
            <p:nvPr/>
          </p:nvSpPr>
          <p:spPr bwMode="auto">
            <a:xfrm>
              <a:off x="3916" y="3157"/>
              <a:ext cx="8049" cy="4574"/>
            </a:xfrm>
            <a:prstGeom prst="rect">
              <a:avLst/>
            </a:prstGeom>
            <a:noFill/>
            <a:ln w="9525">
              <a:noFill/>
              <a:miter lim="800000"/>
              <a:headEnd/>
              <a:tailEnd/>
            </a:ln>
          </p:spPr>
          <p:txBody>
            <a:bodyPr/>
            <a:lstStyle/>
            <a:p>
              <a:pPr eaLnBrk="0" hangingPunct="0"/>
              <a:endParaRPr lang="es-ES" sz="2400">
                <a:solidFill>
                  <a:schemeClr val="bg1"/>
                </a:solidFill>
                <a:latin typeface="Times New Roman" pitchFamily="18" charset="0"/>
              </a:endParaRPr>
            </a:p>
          </p:txBody>
        </p:sp>
        <p:sp>
          <p:nvSpPr>
            <p:cNvPr id="4106" name="Rectangle 6"/>
            <p:cNvSpPr>
              <a:spLocks noChangeArrowheads="1"/>
            </p:cNvSpPr>
            <p:nvPr/>
          </p:nvSpPr>
          <p:spPr bwMode="auto">
            <a:xfrm>
              <a:off x="3916" y="3157"/>
              <a:ext cx="3885" cy="2274"/>
            </a:xfrm>
            <a:prstGeom prst="rect">
              <a:avLst/>
            </a:prstGeom>
            <a:solidFill>
              <a:srgbClr val="FFFFFF"/>
            </a:solidFill>
            <a:ln w="12700">
              <a:solidFill>
                <a:srgbClr val="000000"/>
              </a:solidFill>
              <a:miter lim="800000"/>
              <a:headEnd/>
              <a:tailEnd/>
            </a:ln>
          </p:spPr>
          <p:txBody>
            <a:bodyPr wrap="none" anchor="ctr"/>
            <a:lstStyle/>
            <a:p>
              <a:pPr eaLnBrk="0" hangingPunct="0"/>
              <a:endParaRPr lang="es-ES" sz="2400">
                <a:solidFill>
                  <a:schemeClr val="bg1"/>
                </a:solidFill>
                <a:latin typeface="Times New Roman" pitchFamily="18" charset="0"/>
              </a:endParaRPr>
            </a:p>
          </p:txBody>
        </p:sp>
        <p:sp>
          <p:nvSpPr>
            <p:cNvPr id="4107" name="Rectangle 7"/>
            <p:cNvSpPr>
              <a:spLocks noChangeArrowheads="1"/>
            </p:cNvSpPr>
            <p:nvPr/>
          </p:nvSpPr>
          <p:spPr bwMode="auto">
            <a:xfrm>
              <a:off x="3916" y="5500"/>
              <a:ext cx="3885" cy="2231"/>
            </a:xfrm>
            <a:prstGeom prst="rect">
              <a:avLst/>
            </a:prstGeom>
            <a:solidFill>
              <a:srgbClr val="FFFFFF"/>
            </a:solidFill>
            <a:ln w="12700">
              <a:solidFill>
                <a:srgbClr val="000000"/>
              </a:solidFill>
              <a:miter lim="800000"/>
              <a:headEnd/>
              <a:tailEnd/>
            </a:ln>
          </p:spPr>
          <p:txBody>
            <a:bodyPr wrap="none" anchor="ctr"/>
            <a:lstStyle/>
            <a:p>
              <a:pPr eaLnBrk="0" hangingPunct="0"/>
              <a:endParaRPr lang="es-ES" sz="2400">
                <a:solidFill>
                  <a:schemeClr val="bg1"/>
                </a:solidFill>
                <a:latin typeface="Times New Roman" pitchFamily="18" charset="0"/>
              </a:endParaRPr>
            </a:p>
          </p:txBody>
        </p:sp>
        <p:sp>
          <p:nvSpPr>
            <p:cNvPr id="4108" name="Rectangle 8"/>
            <p:cNvSpPr>
              <a:spLocks noChangeArrowheads="1"/>
            </p:cNvSpPr>
            <p:nvPr/>
          </p:nvSpPr>
          <p:spPr bwMode="auto">
            <a:xfrm>
              <a:off x="7888" y="3157"/>
              <a:ext cx="3959" cy="2274"/>
            </a:xfrm>
            <a:prstGeom prst="rect">
              <a:avLst/>
            </a:prstGeom>
            <a:solidFill>
              <a:srgbClr val="FFFFFF"/>
            </a:solidFill>
            <a:ln w="12700">
              <a:solidFill>
                <a:srgbClr val="000000"/>
              </a:solidFill>
              <a:miter lim="800000"/>
              <a:headEnd/>
              <a:tailEnd/>
            </a:ln>
          </p:spPr>
          <p:txBody>
            <a:bodyPr wrap="none" anchor="ctr"/>
            <a:lstStyle/>
            <a:p>
              <a:pPr eaLnBrk="0" hangingPunct="0"/>
              <a:endParaRPr lang="es-ES" sz="2400">
                <a:solidFill>
                  <a:schemeClr val="bg1"/>
                </a:solidFill>
                <a:latin typeface="Times New Roman" pitchFamily="18" charset="0"/>
              </a:endParaRPr>
            </a:p>
          </p:txBody>
        </p:sp>
        <p:sp>
          <p:nvSpPr>
            <p:cNvPr id="4109" name="Rectangle 9"/>
            <p:cNvSpPr>
              <a:spLocks noChangeArrowheads="1"/>
            </p:cNvSpPr>
            <p:nvPr/>
          </p:nvSpPr>
          <p:spPr bwMode="auto">
            <a:xfrm>
              <a:off x="5489" y="6206"/>
              <a:ext cx="1853" cy="390"/>
            </a:xfrm>
            <a:prstGeom prst="rect">
              <a:avLst/>
            </a:prstGeom>
            <a:noFill/>
            <a:ln w="9525">
              <a:noFill/>
              <a:miter lim="800000"/>
              <a:headEnd/>
              <a:tailEnd/>
            </a:ln>
          </p:spPr>
          <p:txBody>
            <a:bodyPr lIns="81947" tIns="40974" rIns="81947" bIns="40974">
              <a:spAutoFit/>
            </a:bodyPr>
            <a:lstStyle/>
            <a:p>
              <a:r>
                <a:rPr lang="es-ES" sz="1600" b="1">
                  <a:solidFill>
                    <a:srgbClr val="000000"/>
                  </a:solidFill>
                  <a:latin typeface="Arial" charset="0"/>
                </a:rPr>
                <a:t>Process View</a:t>
              </a:r>
              <a:endParaRPr lang="es-ES">
                <a:latin typeface="Arial" charset="0"/>
              </a:endParaRPr>
            </a:p>
          </p:txBody>
        </p:sp>
        <p:sp>
          <p:nvSpPr>
            <p:cNvPr id="4110" name="Rectangle 10"/>
            <p:cNvSpPr>
              <a:spLocks noChangeArrowheads="1"/>
            </p:cNvSpPr>
            <p:nvPr/>
          </p:nvSpPr>
          <p:spPr bwMode="auto">
            <a:xfrm>
              <a:off x="7903" y="5500"/>
              <a:ext cx="3958" cy="2231"/>
            </a:xfrm>
            <a:prstGeom prst="rect">
              <a:avLst/>
            </a:prstGeom>
            <a:solidFill>
              <a:srgbClr val="FFFFFF"/>
            </a:solidFill>
            <a:ln w="12700">
              <a:solidFill>
                <a:srgbClr val="000000"/>
              </a:solidFill>
              <a:miter lim="800000"/>
              <a:headEnd/>
              <a:tailEnd/>
            </a:ln>
          </p:spPr>
          <p:txBody>
            <a:bodyPr wrap="none" anchor="ctr"/>
            <a:lstStyle/>
            <a:p>
              <a:pPr eaLnBrk="0" hangingPunct="0"/>
              <a:endParaRPr lang="es-ES" sz="2400">
                <a:solidFill>
                  <a:schemeClr val="bg1"/>
                </a:solidFill>
                <a:latin typeface="Times New Roman" pitchFamily="18" charset="0"/>
              </a:endParaRPr>
            </a:p>
          </p:txBody>
        </p:sp>
        <p:sp>
          <p:nvSpPr>
            <p:cNvPr id="4111" name="Rectangle 11"/>
            <p:cNvSpPr>
              <a:spLocks noChangeArrowheads="1"/>
            </p:cNvSpPr>
            <p:nvPr/>
          </p:nvSpPr>
          <p:spPr bwMode="auto">
            <a:xfrm>
              <a:off x="8218" y="6206"/>
              <a:ext cx="2521" cy="390"/>
            </a:xfrm>
            <a:prstGeom prst="rect">
              <a:avLst/>
            </a:prstGeom>
            <a:noFill/>
            <a:ln w="9525">
              <a:noFill/>
              <a:miter lim="800000"/>
              <a:headEnd/>
              <a:tailEnd/>
            </a:ln>
          </p:spPr>
          <p:txBody>
            <a:bodyPr lIns="81947" tIns="40974" rIns="81947" bIns="40974">
              <a:spAutoFit/>
            </a:bodyPr>
            <a:lstStyle/>
            <a:p>
              <a:r>
                <a:rPr lang="es-ES" sz="1600" b="1">
                  <a:solidFill>
                    <a:srgbClr val="000000"/>
                  </a:solidFill>
                  <a:latin typeface="Arial" charset="0"/>
                </a:rPr>
                <a:t>Deployment View</a:t>
              </a:r>
              <a:endParaRPr lang="es-ES">
                <a:latin typeface="Arial" charset="0"/>
              </a:endParaRPr>
            </a:p>
          </p:txBody>
        </p:sp>
        <p:graphicFrame>
          <p:nvGraphicFramePr>
            <p:cNvPr id="4098" name="Object 12"/>
            <p:cNvGraphicFramePr>
              <a:graphicFrameLocks/>
            </p:cNvGraphicFramePr>
            <p:nvPr/>
          </p:nvGraphicFramePr>
          <p:xfrm>
            <a:off x="10438" y="3242"/>
            <a:ext cx="986" cy="767"/>
          </p:xfrm>
          <a:graphic>
            <a:graphicData uri="http://schemas.openxmlformats.org/presentationml/2006/ole">
              <mc:AlternateContent xmlns:mc="http://schemas.openxmlformats.org/markup-compatibility/2006">
                <mc:Choice xmlns:v="urn:schemas-microsoft-com:vml" Requires="v">
                  <p:oleObj spid="_x0000_s7206" name="CorelDRAW" r:id="rId4" imgW="741240" imgH="475920" progId="CorelDRAW.Graphic.11">
                    <p:embed/>
                  </p:oleObj>
                </mc:Choice>
                <mc:Fallback>
                  <p:oleObj name="CorelDRAW" r:id="rId4" imgW="741240" imgH="475920" progId="CorelDRAW.Graphic.11">
                    <p:embed/>
                    <p:pic>
                      <p:nvPicPr>
                        <p:cNvPr id="0"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 y="3242"/>
                          <a:ext cx="986" cy="76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4112" name="Rectangle 13"/>
            <p:cNvSpPr>
              <a:spLocks noChangeArrowheads="1"/>
            </p:cNvSpPr>
            <p:nvPr/>
          </p:nvSpPr>
          <p:spPr bwMode="auto">
            <a:xfrm>
              <a:off x="5489" y="3836"/>
              <a:ext cx="1751" cy="390"/>
            </a:xfrm>
            <a:prstGeom prst="rect">
              <a:avLst/>
            </a:prstGeom>
            <a:noFill/>
            <a:ln w="9525">
              <a:noFill/>
              <a:miter lim="800000"/>
              <a:headEnd/>
              <a:tailEnd/>
            </a:ln>
          </p:spPr>
          <p:txBody>
            <a:bodyPr lIns="81947" tIns="40974" rIns="81947" bIns="40974">
              <a:spAutoFit/>
            </a:bodyPr>
            <a:lstStyle/>
            <a:p>
              <a:r>
                <a:rPr lang="es-ES" sz="1600" b="1">
                  <a:solidFill>
                    <a:srgbClr val="000000"/>
                  </a:solidFill>
                  <a:latin typeface="Arial" charset="0"/>
                </a:rPr>
                <a:t>Logical</a:t>
              </a:r>
              <a:r>
                <a:rPr lang="es-ES" sz="1600" b="1">
                  <a:solidFill>
                    <a:srgbClr val="FF0033"/>
                  </a:solidFill>
                  <a:latin typeface="Arial" charset="0"/>
                </a:rPr>
                <a:t> </a:t>
              </a:r>
              <a:r>
                <a:rPr lang="es-ES" sz="1600" b="1">
                  <a:solidFill>
                    <a:srgbClr val="000000"/>
                  </a:solidFill>
                  <a:latin typeface="Arial" charset="0"/>
                </a:rPr>
                <a:t>View</a:t>
              </a:r>
              <a:endParaRPr lang="es-ES">
                <a:latin typeface="Arial" charset="0"/>
              </a:endParaRPr>
            </a:p>
          </p:txBody>
        </p:sp>
        <p:graphicFrame>
          <p:nvGraphicFramePr>
            <p:cNvPr id="4099" name="Object 14"/>
            <p:cNvGraphicFramePr>
              <a:graphicFrameLocks/>
            </p:cNvGraphicFramePr>
            <p:nvPr/>
          </p:nvGraphicFramePr>
          <p:xfrm>
            <a:off x="3999" y="3326"/>
            <a:ext cx="1027" cy="825"/>
          </p:xfrm>
          <a:graphic>
            <a:graphicData uri="http://schemas.openxmlformats.org/presentationml/2006/ole">
              <mc:AlternateContent xmlns:mc="http://schemas.openxmlformats.org/markup-compatibility/2006">
                <mc:Choice xmlns:v="urn:schemas-microsoft-com:vml" Requires="v">
                  <p:oleObj spid="_x0000_s7207" name="CorelDRAW" r:id="rId6" imgW="688320" imgH="456480" progId="CorelDRAW.Graphic.11">
                    <p:embed/>
                  </p:oleObj>
                </mc:Choice>
                <mc:Fallback>
                  <p:oleObj name="CorelDRAW" r:id="rId6" imgW="688320" imgH="456480" progId="CorelDRAW.Graphic.11">
                    <p:embed/>
                    <p:pic>
                      <p:nvPicPr>
                        <p:cNvPr id="0" name="Object 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9" y="3326"/>
                          <a:ext cx="1027" cy="82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4113" name="Oval 15"/>
            <p:cNvSpPr>
              <a:spLocks noChangeArrowheads="1"/>
            </p:cNvSpPr>
            <p:nvPr/>
          </p:nvSpPr>
          <p:spPr bwMode="auto">
            <a:xfrm>
              <a:off x="6387" y="4343"/>
              <a:ext cx="3074" cy="1683"/>
            </a:xfrm>
            <a:prstGeom prst="ellipse">
              <a:avLst/>
            </a:prstGeom>
            <a:solidFill>
              <a:srgbClr val="FFFF99"/>
            </a:solidFill>
            <a:ln w="12700">
              <a:solidFill>
                <a:srgbClr val="000000"/>
              </a:solidFill>
              <a:round/>
              <a:headEnd/>
              <a:tailEnd/>
            </a:ln>
          </p:spPr>
          <p:txBody>
            <a:bodyPr wrap="none" anchor="ctr"/>
            <a:lstStyle/>
            <a:p>
              <a:pPr eaLnBrk="0" hangingPunct="0"/>
              <a:endParaRPr lang="es-ES" sz="2400">
                <a:solidFill>
                  <a:schemeClr val="bg1"/>
                </a:solidFill>
                <a:latin typeface="Times New Roman" pitchFamily="18" charset="0"/>
              </a:endParaRPr>
            </a:p>
          </p:txBody>
        </p:sp>
        <p:sp>
          <p:nvSpPr>
            <p:cNvPr id="4114" name="Rectangle 16"/>
            <p:cNvSpPr>
              <a:spLocks noChangeArrowheads="1"/>
            </p:cNvSpPr>
            <p:nvPr/>
          </p:nvSpPr>
          <p:spPr bwMode="auto">
            <a:xfrm>
              <a:off x="6979" y="5359"/>
              <a:ext cx="1967" cy="390"/>
            </a:xfrm>
            <a:prstGeom prst="rect">
              <a:avLst/>
            </a:prstGeom>
            <a:noFill/>
            <a:ln w="9525">
              <a:noFill/>
              <a:miter lim="800000"/>
              <a:headEnd/>
              <a:tailEnd/>
            </a:ln>
          </p:spPr>
          <p:txBody>
            <a:bodyPr lIns="81947" tIns="40974" rIns="81947" bIns="40974">
              <a:spAutoFit/>
            </a:bodyPr>
            <a:lstStyle/>
            <a:p>
              <a:r>
                <a:rPr lang="es-ES" sz="1600" b="1">
                  <a:solidFill>
                    <a:srgbClr val="000000"/>
                  </a:solidFill>
                  <a:latin typeface="Arial" charset="0"/>
                </a:rPr>
                <a:t>Use-Case View</a:t>
              </a:r>
              <a:endParaRPr lang="es-ES">
                <a:latin typeface="Arial" charset="0"/>
              </a:endParaRPr>
            </a:p>
          </p:txBody>
        </p:sp>
        <p:graphicFrame>
          <p:nvGraphicFramePr>
            <p:cNvPr id="4100" name="Object 17"/>
            <p:cNvGraphicFramePr>
              <a:graphicFrameLocks/>
            </p:cNvGraphicFramePr>
            <p:nvPr/>
          </p:nvGraphicFramePr>
          <p:xfrm>
            <a:off x="7392" y="4428"/>
            <a:ext cx="1104" cy="575"/>
          </p:xfrm>
          <a:graphic>
            <a:graphicData uri="http://schemas.openxmlformats.org/presentationml/2006/ole">
              <mc:AlternateContent xmlns:mc="http://schemas.openxmlformats.org/markup-compatibility/2006">
                <mc:Choice xmlns:v="urn:schemas-microsoft-com:vml" Requires="v">
                  <p:oleObj spid="_x0000_s7208" name="CorelDRAW" r:id="rId8" imgW="853200" imgH="433440" progId="CorelDRAW.Graphic.11">
                    <p:embed/>
                  </p:oleObj>
                </mc:Choice>
                <mc:Fallback>
                  <p:oleObj name="CorelDRAW" r:id="rId8" imgW="853200" imgH="433440" progId="CorelDRAW.Graphic.11">
                    <p:embed/>
                    <p:pic>
                      <p:nvPicPr>
                        <p:cNvPr id="0" name="Object 1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2" y="4428"/>
                          <a:ext cx="1104" cy="5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4115" name="Rectangle 18"/>
            <p:cNvSpPr>
              <a:spLocks noChangeArrowheads="1"/>
            </p:cNvSpPr>
            <p:nvPr/>
          </p:nvSpPr>
          <p:spPr bwMode="auto">
            <a:xfrm>
              <a:off x="8218" y="3836"/>
              <a:ext cx="2747" cy="390"/>
            </a:xfrm>
            <a:prstGeom prst="rect">
              <a:avLst/>
            </a:prstGeom>
            <a:noFill/>
            <a:ln w="9525">
              <a:noFill/>
              <a:miter lim="800000"/>
              <a:headEnd/>
              <a:tailEnd/>
            </a:ln>
          </p:spPr>
          <p:txBody>
            <a:bodyPr lIns="81947" tIns="40974" rIns="81947" bIns="40974">
              <a:spAutoFit/>
            </a:bodyPr>
            <a:lstStyle/>
            <a:p>
              <a:r>
                <a:rPr lang="es-ES" sz="1600" b="1">
                  <a:solidFill>
                    <a:srgbClr val="000000"/>
                  </a:solidFill>
                  <a:latin typeface="Arial" charset="0"/>
                </a:rPr>
                <a:t>Implementation View</a:t>
              </a:r>
              <a:endParaRPr lang="es-ES">
                <a:latin typeface="Arial" charset="0"/>
              </a:endParaRPr>
            </a:p>
          </p:txBody>
        </p:sp>
        <p:grpSp>
          <p:nvGrpSpPr>
            <p:cNvPr id="3" name="Group 19"/>
            <p:cNvGrpSpPr>
              <a:grpSpLocks/>
            </p:cNvGrpSpPr>
            <p:nvPr/>
          </p:nvGrpSpPr>
          <p:grpSpPr bwMode="auto">
            <a:xfrm>
              <a:off x="6427" y="4832"/>
              <a:ext cx="1415" cy="594"/>
              <a:chOff x="1056" y="755"/>
              <a:chExt cx="821" cy="337"/>
            </a:xfrm>
          </p:grpSpPr>
          <p:sp>
            <p:nvSpPr>
              <p:cNvPr id="4143" name="Rectangle 20"/>
              <p:cNvSpPr>
                <a:spLocks noChangeArrowheads="1"/>
              </p:cNvSpPr>
              <p:nvPr/>
            </p:nvSpPr>
            <p:spPr bwMode="auto">
              <a:xfrm>
                <a:off x="1056" y="755"/>
                <a:ext cx="643" cy="198"/>
              </a:xfrm>
              <a:prstGeom prst="rect">
                <a:avLst/>
              </a:prstGeom>
              <a:noFill/>
              <a:ln w="9525">
                <a:noFill/>
                <a:miter lim="800000"/>
                <a:headEnd/>
                <a:tailEnd/>
              </a:ln>
            </p:spPr>
            <p:txBody>
              <a:bodyPr lIns="90424" tIns="45212" rIns="90424" bIns="45212"/>
              <a:lstStyle/>
              <a:p>
                <a:r>
                  <a:rPr lang="es-ES" sz="1200" b="1">
                    <a:solidFill>
                      <a:srgbClr val="FF3300"/>
                    </a:solidFill>
                    <a:latin typeface="Arial" charset="0"/>
                  </a:rPr>
                  <a:t>End-user </a:t>
                </a:r>
                <a:endParaRPr lang="es-ES">
                  <a:latin typeface="Arial" charset="0"/>
                </a:endParaRPr>
              </a:p>
            </p:txBody>
          </p:sp>
          <p:sp>
            <p:nvSpPr>
              <p:cNvPr id="4144" name="Rectangle 21"/>
              <p:cNvSpPr>
                <a:spLocks noChangeArrowheads="1"/>
              </p:cNvSpPr>
              <p:nvPr/>
            </p:nvSpPr>
            <p:spPr bwMode="auto">
              <a:xfrm>
                <a:off x="1056" y="894"/>
                <a:ext cx="821" cy="198"/>
              </a:xfrm>
              <a:prstGeom prst="rect">
                <a:avLst/>
              </a:prstGeom>
              <a:noFill/>
              <a:ln w="9525">
                <a:noFill/>
                <a:miter lim="800000"/>
                <a:headEnd/>
                <a:tailEnd/>
              </a:ln>
            </p:spPr>
            <p:txBody>
              <a:bodyPr lIns="90424" tIns="45212" rIns="90424" bIns="45212"/>
              <a:lstStyle/>
              <a:p>
                <a:r>
                  <a:rPr lang="es-ES" sz="1200" b="1" i="1">
                    <a:solidFill>
                      <a:srgbClr val="000000"/>
                    </a:solidFill>
                    <a:latin typeface="Arial" charset="0"/>
                  </a:rPr>
                  <a:t>Functionality</a:t>
                </a:r>
                <a:endParaRPr lang="es-ES">
                  <a:latin typeface="Arial" charset="0"/>
                </a:endParaRPr>
              </a:p>
            </p:txBody>
          </p:sp>
        </p:grpSp>
        <p:sp>
          <p:nvSpPr>
            <p:cNvPr id="4117" name="Rectangle 22"/>
            <p:cNvSpPr>
              <a:spLocks noChangeArrowheads="1"/>
            </p:cNvSpPr>
            <p:nvPr/>
          </p:nvSpPr>
          <p:spPr bwMode="auto">
            <a:xfrm>
              <a:off x="9741" y="4767"/>
              <a:ext cx="2159" cy="577"/>
            </a:xfrm>
            <a:prstGeom prst="rect">
              <a:avLst/>
            </a:prstGeom>
            <a:noFill/>
            <a:ln w="9525">
              <a:noFill/>
              <a:miter lim="800000"/>
              <a:headEnd/>
              <a:tailEnd/>
            </a:ln>
          </p:spPr>
          <p:txBody>
            <a:bodyPr wrap="none" lIns="90424" tIns="45212" rIns="90424" bIns="45212">
              <a:spAutoFit/>
            </a:bodyPr>
            <a:lstStyle/>
            <a:p>
              <a:pPr algn="r"/>
              <a:r>
                <a:rPr lang="es-ES" sz="1200" b="1">
                  <a:solidFill>
                    <a:srgbClr val="FF3300"/>
                  </a:solidFill>
                  <a:latin typeface="Arial" charset="0"/>
                </a:rPr>
                <a:t>Programmers</a:t>
              </a:r>
              <a:r>
                <a:rPr lang="es-ES" sz="1200" b="1">
                  <a:solidFill>
                    <a:srgbClr val="000000"/>
                  </a:solidFill>
                  <a:latin typeface="Arial" charset="0"/>
                </a:rPr>
                <a:t> </a:t>
              </a:r>
            </a:p>
            <a:p>
              <a:pPr algn="r"/>
              <a:r>
                <a:rPr lang="es-ES" sz="1200" b="1" i="1">
                  <a:solidFill>
                    <a:srgbClr val="000000"/>
                  </a:solidFill>
                  <a:latin typeface="Arial" charset="0"/>
                </a:rPr>
                <a:t>Software management</a:t>
              </a:r>
              <a:r>
                <a:rPr lang="es-ES" sz="1400" b="1">
                  <a:solidFill>
                    <a:srgbClr val="000000"/>
                  </a:solidFill>
                  <a:latin typeface="Arial" charset="0"/>
                </a:rPr>
                <a:t> </a:t>
              </a:r>
              <a:endParaRPr lang="es-ES">
                <a:latin typeface="Arial" charset="0"/>
              </a:endParaRPr>
            </a:p>
          </p:txBody>
        </p:sp>
        <p:grpSp>
          <p:nvGrpSpPr>
            <p:cNvPr id="4" name="Group 23"/>
            <p:cNvGrpSpPr>
              <a:grpSpLocks/>
            </p:cNvGrpSpPr>
            <p:nvPr/>
          </p:nvGrpSpPr>
          <p:grpSpPr bwMode="auto">
            <a:xfrm>
              <a:off x="3916" y="6630"/>
              <a:ext cx="1966" cy="1076"/>
              <a:chOff x="1680" y="2832"/>
              <a:chExt cx="1140" cy="610"/>
            </a:xfrm>
          </p:grpSpPr>
          <p:sp>
            <p:nvSpPr>
              <p:cNvPr id="4141" name="Rectangle 24"/>
              <p:cNvSpPr>
                <a:spLocks noChangeArrowheads="1"/>
              </p:cNvSpPr>
              <p:nvPr/>
            </p:nvSpPr>
            <p:spPr bwMode="auto">
              <a:xfrm>
                <a:off x="1680" y="2976"/>
                <a:ext cx="812" cy="466"/>
              </a:xfrm>
              <a:prstGeom prst="rect">
                <a:avLst/>
              </a:prstGeom>
              <a:noFill/>
              <a:ln w="9525">
                <a:noFill/>
                <a:miter lim="800000"/>
                <a:headEnd/>
                <a:tailEnd/>
              </a:ln>
            </p:spPr>
            <p:txBody>
              <a:bodyPr lIns="90424" tIns="45212" rIns="90424" bIns="45212"/>
              <a:lstStyle/>
              <a:p>
                <a:r>
                  <a:rPr lang="es-ES" sz="1200" b="1" i="1">
                    <a:solidFill>
                      <a:srgbClr val="000000"/>
                    </a:solidFill>
                    <a:latin typeface="Arial" charset="0"/>
                  </a:rPr>
                  <a:t>Performance</a:t>
                </a:r>
              </a:p>
              <a:p>
                <a:r>
                  <a:rPr lang="es-ES" sz="1200" b="1" i="1">
                    <a:solidFill>
                      <a:srgbClr val="000000"/>
                    </a:solidFill>
                    <a:latin typeface="Arial" charset="0"/>
                  </a:rPr>
                  <a:t>Scalability</a:t>
                </a:r>
              </a:p>
              <a:p>
                <a:r>
                  <a:rPr lang="es-ES" sz="1200" b="1" i="1">
                    <a:solidFill>
                      <a:srgbClr val="000000"/>
                    </a:solidFill>
                    <a:latin typeface="Arial" charset="0"/>
                  </a:rPr>
                  <a:t>Throughput</a:t>
                </a:r>
                <a:r>
                  <a:rPr lang="es-ES" sz="1200" b="1">
                    <a:solidFill>
                      <a:srgbClr val="000000"/>
                    </a:solidFill>
                    <a:latin typeface="Arial" charset="0"/>
                  </a:rPr>
                  <a:t> </a:t>
                </a:r>
                <a:endParaRPr lang="es-ES">
                  <a:latin typeface="Arial" charset="0"/>
                </a:endParaRPr>
              </a:p>
            </p:txBody>
          </p:sp>
          <p:sp>
            <p:nvSpPr>
              <p:cNvPr id="4142" name="Rectangle 25"/>
              <p:cNvSpPr>
                <a:spLocks noChangeArrowheads="1"/>
              </p:cNvSpPr>
              <p:nvPr/>
            </p:nvSpPr>
            <p:spPr bwMode="auto">
              <a:xfrm>
                <a:off x="1680" y="2832"/>
                <a:ext cx="1140" cy="198"/>
              </a:xfrm>
              <a:prstGeom prst="rect">
                <a:avLst/>
              </a:prstGeom>
              <a:noFill/>
              <a:ln w="9525">
                <a:noFill/>
                <a:miter lim="800000"/>
                <a:headEnd/>
                <a:tailEnd/>
              </a:ln>
            </p:spPr>
            <p:txBody>
              <a:bodyPr lIns="90424" tIns="45212" rIns="90424" bIns="45212"/>
              <a:lstStyle/>
              <a:p>
                <a:r>
                  <a:rPr lang="es-ES" sz="1200" b="1">
                    <a:solidFill>
                      <a:srgbClr val="FF3300"/>
                    </a:solidFill>
                    <a:latin typeface="Arial" charset="0"/>
                  </a:rPr>
                  <a:t>System integrators</a:t>
                </a:r>
                <a:endParaRPr lang="es-ES">
                  <a:latin typeface="Arial" charset="0"/>
                </a:endParaRPr>
              </a:p>
            </p:txBody>
          </p:sp>
        </p:grpSp>
        <p:sp>
          <p:nvSpPr>
            <p:cNvPr id="4119" name="Rectangle 26"/>
            <p:cNvSpPr>
              <a:spLocks noChangeArrowheads="1"/>
            </p:cNvSpPr>
            <p:nvPr/>
          </p:nvSpPr>
          <p:spPr bwMode="auto">
            <a:xfrm>
              <a:off x="9048" y="6884"/>
              <a:ext cx="2786" cy="758"/>
            </a:xfrm>
            <a:prstGeom prst="rect">
              <a:avLst/>
            </a:prstGeom>
            <a:noFill/>
            <a:ln w="9525">
              <a:noFill/>
              <a:miter lim="800000"/>
              <a:headEnd/>
              <a:tailEnd/>
            </a:ln>
          </p:spPr>
          <p:txBody>
            <a:bodyPr lIns="90424" tIns="45212" rIns="90424" bIns="45212">
              <a:spAutoFit/>
            </a:bodyPr>
            <a:lstStyle/>
            <a:p>
              <a:pPr algn="r"/>
              <a:r>
                <a:rPr lang="es-ES" sz="1200" b="1" i="1">
                  <a:solidFill>
                    <a:srgbClr val="000000"/>
                  </a:solidFill>
                  <a:latin typeface="Arial" charset="0"/>
                </a:rPr>
                <a:t>System topology</a:t>
              </a:r>
              <a:r>
                <a:rPr lang="es-ES" sz="1200" b="1">
                  <a:solidFill>
                    <a:srgbClr val="000000"/>
                  </a:solidFill>
                  <a:latin typeface="Arial" charset="0"/>
                </a:rPr>
                <a:t> </a:t>
              </a:r>
            </a:p>
            <a:p>
              <a:pPr algn="r"/>
              <a:r>
                <a:rPr lang="es-ES" sz="1200" b="1" i="1">
                  <a:solidFill>
                    <a:srgbClr val="000000"/>
                  </a:solidFill>
                  <a:latin typeface="Arial" charset="0"/>
                </a:rPr>
                <a:t>Delivery, installation</a:t>
              </a:r>
            </a:p>
            <a:p>
              <a:pPr algn="r"/>
              <a:r>
                <a:rPr lang="es-ES" sz="1200" b="1" i="1">
                  <a:solidFill>
                    <a:srgbClr val="000000"/>
                  </a:solidFill>
                  <a:latin typeface="Arial" charset="0"/>
                </a:rPr>
                <a:t>communication</a:t>
              </a:r>
              <a:endParaRPr lang="es-ES">
                <a:latin typeface="Arial" charset="0"/>
              </a:endParaRPr>
            </a:p>
          </p:txBody>
        </p:sp>
        <p:sp>
          <p:nvSpPr>
            <p:cNvPr id="4120" name="Rectangle 27"/>
            <p:cNvSpPr>
              <a:spLocks noChangeArrowheads="1"/>
            </p:cNvSpPr>
            <p:nvPr/>
          </p:nvSpPr>
          <p:spPr bwMode="auto">
            <a:xfrm>
              <a:off x="9865" y="6630"/>
              <a:ext cx="1897" cy="324"/>
            </a:xfrm>
            <a:prstGeom prst="rect">
              <a:avLst/>
            </a:prstGeom>
            <a:noFill/>
            <a:ln w="9525">
              <a:noFill/>
              <a:miter lim="800000"/>
              <a:headEnd/>
              <a:tailEnd/>
            </a:ln>
          </p:spPr>
          <p:txBody>
            <a:bodyPr wrap="none" lIns="90424" tIns="45212" rIns="90424" bIns="45212">
              <a:spAutoFit/>
            </a:bodyPr>
            <a:lstStyle/>
            <a:p>
              <a:pPr algn="r"/>
              <a:r>
                <a:rPr lang="es-ES" sz="1200" b="1">
                  <a:solidFill>
                    <a:srgbClr val="FF3300"/>
                  </a:solidFill>
                  <a:latin typeface="Arial" charset="0"/>
                </a:rPr>
                <a:t>System engineering</a:t>
              </a:r>
              <a:endParaRPr lang="es-ES">
                <a:latin typeface="Arial" charset="0"/>
              </a:endParaRPr>
            </a:p>
          </p:txBody>
        </p:sp>
        <p:graphicFrame>
          <p:nvGraphicFramePr>
            <p:cNvPr id="4101" name="Object 28"/>
            <p:cNvGraphicFramePr>
              <a:graphicFrameLocks/>
            </p:cNvGraphicFramePr>
            <p:nvPr/>
          </p:nvGraphicFramePr>
          <p:xfrm>
            <a:off x="3999" y="5613"/>
            <a:ext cx="1027" cy="811"/>
          </p:xfrm>
          <a:graphic>
            <a:graphicData uri="http://schemas.openxmlformats.org/presentationml/2006/ole">
              <mc:AlternateContent xmlns:mc="http://schemas.openxmlformats.org/markup-compatibility/2006">
                <mc:Choice xmlns:v="urn:schemas-microsoft-com:vml" Requires="v">
                  <p:oleObj spid="_x0000_s7209" name="CorelDRAW" r:id="rId10" imgW="741240" imgH="475920" progId="CorelDRAW.Graphic.11">
                    <p:embed/>
                  </p:oleObj>
                </mc:Choice>
                <mc:Fallback>
                  <p:oleObj name="CorelDRAW" r:id="rId10" imgW="741240" imgH="475920" progId="CorelDRAW.Graphic.11">
                    <p:embed/>
                    <p:pic>
                      <p:nvPicPr>
                        <p:cNvPr id="0" name="Object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9" y="5613"/>
                          <a:ext cx="1027" cy="81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4121" name="Rectangle 29"/>
            <p:cNvSpPr>
              <a:spLocks noChangeArrowheads="1"/>
            </p:cNvSpPr>
            <p:nvPr/>
          </p:nvSpPr>
          <p:spPr bwMode="auto">
            <a:xfrm>
              <a:off x="3916" y="4810"/>
              <a:ext cx="1843" cy="538"/>
            </a:xfrm>
            <a:prstGeom prst="rect">
              <a:avLst/>
            </a:prstGeom>
            <a:noFill/>
            <a:ln w="9525">
              <a:noFill/>
              <a:miter lim="800000"/>
              <a:headEnd/>
              <a:tailEnd/>
            </a:ln>
          </p:spPr>
          <p:txBody>
            <a:bodyPr wrap="none" lIns="85216" tIns="42608" rIns="85216" bIns="42608">
              <a:spAutoFit/>
            </a:bodyPr>
            <a:lstStyle/>
            <a:p>
              <a:r>
                <a:rPr lang="es-ES" sz="1200" b="1">
                  <a:solidFill>
                    <a:srgbClr val="FF0033"/>
                  </a:solidFill>
                  <a:latin typeface="Arial" charset="0"/>
                </a:rPr>
                <a:t>Analysts/Designers</a:t>
              </a:r>
              <a:endParaRPr lang="es-ES" sz="1200" b="1">
                <a:solidFill>
                  <a:srgbClr val="000000"/>
                </a:solidFill>
                <a:latin typeface="Arial" charset="0"/>
              </a:endParaRPr>
            </a:p>
            <a:p>
              <a:r>
                <a:rPr lang="es-ES" sz="1200" b="1" i="1">
                  <a:solidFill>
                    <a:srgbClr val="000000"/>
                  </a:solidFill>
                  <a:latin typeface="Arial" charset="0"/>
                </a:rPr>
                <a:t>Structure</a:t>
              </a:r>
              <a:r>
                <a:rPr lang="es-ES" sz="1200" b="1">
                  <a:solidFill>
                    <a:srgbClr val="FF0033"/>
                  </a:solidFill>
                  <a:latin typeface="Arial" charset="0"/>
                </a:rPr>
                <a:t> </a:t>
              </a:r>
              <a:endParaRPr lang="es-ES">
                <a:latin typeface="Arial" charset="0"/>
              </a:endParaRPr>
            </a:p>
          </p:txBody>
        </p:sp>
        <p:grpSp>
          <p:nvGrpSpPr>
            <p:cNvPr id="5" name="Group 30"/>
            <p:cNvGrpSpPr>
              <a:grpSpLocks/>
            </p:cNvGrpSpPr>
            <p:nvPr/>
          </p:nvGrpSpPr>
          <p:grpSpPr bwMode="auto">
            <a:xfrm>
              <a:off x="10577" y="5698"/>
              <a:ext cx="954" cy="868"/>
              <a:chOff x="5185" y="1876"/>
              <a:chExt cx="437" cy="485"/>
            </a:xfrm>
          </p:grpSpPr>
          <p:sp>
            <p:nvSpPr>
              <p:cNvPr id="4123" name="Rectangle 31"/>
              <p:cNvSpPr>
                <a:spLocks noChangeArrowheads="1"/>
              </p:cNvSpPr>
              <p:nvPr/>
            </p:nvSpPr>
            <p:spPr bwMode="auto">
              <a:xfrm>
                <a:off x="5185" y="1897"/>
                <a:ext cx="102" cy="107"/>
              </a:xfrm>
              <a:prstGeom prst="rect">
                <a:avLst/>
              </a:prstGeom>
              <a:solidFill>
                <a:srgbClr val="000000"/>
              </a:solidFill>
              <a:ln w="0">
                <a:solidFill>
                  <a:srgbClr val="000000"/>
                </a:solidFill>
                <a:miter lim="800000"/>
                <a:headEnd/>
                <a:tailEnd/>
              </a:ln>
            </p:spPr>
            <p:txBody>
              <a:bodyPr/>
              <a:lstStyle/>
              <a:p>
                <a:pPr eaLnBrk="0" hangingPunct="0"/>
                <a:endParaRPr lang="es-ES" sz="2400">
                  <a:solidFill>
                    <a:schemeClr val="bg1"/>
                  </a:solidFill>
                  <a:latin typeface="Times New Roman" pitchFamily="18" charset="0"/>
                </a:endParaRPr>
              </a:p>
            </p:txBody>
          </p:sp>
          <p:sp>
            <p:nvSpPr>
              <p:cNvPr id="4124" name="Freeform 32"/>
              <p:cNvSpPr>
                <a:spLocks/>
              </p:cNvSpPr>
              <p:nvPr/>
            </p:nvSpPr>
            <p:spPr bwMode="auto">
              <a:xfrm>
                <a:off x="5185" y="1876"/>
                <a:ext cx="142" cy="21"/>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rgbClr val="000000"/>
                </a:solidFill>
                <a:prstDash val="solid"/>
                <a:round/>
                <a:headEnd/>
                <a:tailEnd/>
              </a:ln>
            </p:spPr>
            <p:txBody>
              <a:bodyPr/>
              <a:lstStyle/>
              <a:p>
                <a:endParaRPr lang="es-ES"/>
              </a:p>
            </p:txBody>
          </p:sp>
          <p:sp>
            <p:nvSpPr>
              <p:cNvPr id="4125" name="Freeform 33"/>
              <p:cNvSpPr>
                <a:spLocks/>
              </p:cNvSpPr>
              <p:nvPr/>
            </p:nvSpPr>
            <p:spPr bwMode="auto">
              <a:xfrm>
                <a:off x="5287" y="1876"/>
                <a:ext cx="40" cy="128"/>
              </a:xfrm>
              <a:custGeom>
                <a:avLst/>
                <a:gdLst>
                  <a:gd name="T0" fmla="*/ 0 w 196"/>
                  <a:gd name="T1" fmla="*/ 96 h 577"/>
                  <a:gd name="T2" fmla="*/ 196 w 196"/>
                  <a:gd name="T3" fmla="*/ 0 h 577"/>
                  <a:gd name="T4" fmla="*/ 196 w 196"/>
                  <a:gd name="T5" fmla="*/ 432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7F7F7F"/>
              </a:solidFill>
              <a:ln w="0">
                <a:solidFill>
                  <a:srgbClr val="000000"/>
                </a:solidFill>
                <a:prstDash val="solid"/>
                <a:round/>
                <a:headEnd/>
                <a:tailEnd/>
              </a:ln>
            </p:spPr>
            <p:txBody>
              <a:bodyPr/>
              <a:lstStyle/>
              <a:p>
                <a:endParaRPr lang="es-ES"/>
              </a:p>
            </p:txBody>
          </p:sp>
          <p:sp>
            <p:nvSpPr>
              <p:cNvPr id="4126" name="Rectangle 34"/>
              <p:cNvSpPr>
                <a:spLocks noChangeArrowheads="1"/>
              </p:cNvSpPr>
              <p:nvPr/>
            </p:nvSpPr>
            <p:spPr bwMode="auto">
              <a:xfrm>
                <a:off x="5480" y="1924"/>
                <a:ext cx="102" cy="106"/>
              </a:xfrm>
              <a:prstGeom prst="rect">
                <a:avLst/>
              </a:prstGeom>
              <a:solidFill>
                <a:srgbClr val="000000"/>
              </a:solidFill>
              <a:ln w="0">
                <a:solidFill>
                  <a:srgbClr val="000000"/>
                </a:solidFill>
                <a:miter lim="800000"/>
                <a:headEnd/>
                <a:tailEnd/>
              </a:ln>
            </p:spPr>
            <p:txBody>
              <a:bodyPr/>
              <a:lstStyle/>
              <a:p>
                <a:pPr eaLnBrk="0" hangingPunct="0"/>
                <a:endParaRPr lang="es-ES" sz="2400">
                  <a:solidFill>
                    <a:schemeClr val="bg1"/>
                  </a:solidFill>
                  <a:latin typeface="Times New Roman" pitchFamily="18" charset="0"/>
                </a:endParaRPr>
              </a:p>
            </p:txBody>
          </p:sp>
          <p:sp>
            <p:nvSpPr>
              <p:cNvPr id="4127" name="Freeform 35"/>
              <p:cNvSpPr>
                <a:spLocks/>
              </p:cNvSpPr>
              <p:nvPr/>
            </p:nvSpPr>
            <p:spPr bwMode="auto">
              <a:xfrm>
                <a:off x="5480" y="1902"/>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000000"/>
              </a:solidFill>
              <a:ln w="0">
                <a:solidFill>
                  <a:srgbClr val="000000"/>
                </a:solidFill>
                <a:prstDash val="solid"/>
                <a:round/>
                <a:headEnd/>
                <a:tailEnd/>
              </a:ln>
            </p:spPr>
            <p:txBody>
              <a:bodyPr/>
              <a:lstStyle/>
              <a:p>
                <a:endParaRPr lang="es-ES"/>
              </a:p>
            </p:txBody>
          </p:sp>
          <p:sp>
            <p:nvSpPr>
              <p:cNvPr id="4128" name="Freeform 36"/>
              <p:cNvSpPr>
                <a:spLocks/>
              </p:cNvSpPr>
              <p:nvPr/>
            </p:nvSpPr>
            <p:spPr bwMode="auto">
              <a:xfrm>
                <a:off x="5582" y="1902"/>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000000"/>
              </a:solidFill>
              <a:ln w="0">
                <a:solidFill>
                  <a:srgbClr val="000000"/>
                </a:solidFill>
                <a:prstDash val="solid"/>
                <a:round/>
                <a:headEnd/>
                <a:tailEnd/>
              </a:ln>
            </p:spPr>
            <p:txBody>
              <a:bodyPr/>
              <a:lstStyle/>
              <a:p>
                <a:endParaRPr lang="es-ES"/>
              </a:p>
            </p:txBody>
          </p:sp>
          <p:sp>
            <p:nvSpPr>
              <p:cNvPr id="4129" name="Line 37"/>
              <p:cNvSpPr>
                <a:spLocks noChangeShapeType="1"/>
              </p:cNvSpPr>
              <p:nvPr/>
            </p:nvSpPr>
            <p:spPr bwMode="auto">
              <a:xfrm>
                <a:off x="5307" y="1940"/>
                <a:ext cx="173" cy="26"/>
              </a:xfrm>
              <a:prstGeom prst="line">
                <a:avLst/>
              </a:prstGeom>
              <a:noFill/>
              <a:ln w="0">
                <a:solidFill>
                  <a:srgbClr val="000000"/>
                </a:solidFill>
                <a:round/>
                <a:headEnd/>
                <a:tailEnd/>
              </a:ln>
            </p:spPr>
            <p:txBody>
              <a:bodyPr/>
              <a:lstStyle/>
              <a:p>
                <a:endParaRPr lang="es-ES"/>
              </a:p>
            </p:txBody>
          </p:sp>
          <p:sp>
            <p:nvSpPr>
              <p:cNvPr id="4130" name="Rectangle 38"/>
              <p:cNvSpPr>
                <a:spLocks noChangeArrowheads="1"/>
              </p:cNvSpPr>
              <p:nvPr/>
            </p:nvSpPr>
            <p:spPr bwMode="auto">
              <a:xfrm>
                <a:off x="5185" y="2096"/>
                <a:ext cx="102" cy="106"/>
              </a:xfrm>
              <a:prstGeom prst="rect">
                <a:avLst/>
              </a:prstGeom>
              <a:solidFill>
                <a:srgbClr val="000000"/>
              </a:solidFill>
              <a:ln w="0">
                <a:solidFill>
                  <a:srgbClr val="000000"/>
                </a:solidFill>
                <a:miter lim="800000"/>
                <a:headEnd/>
                <a:tailEnd/>
              </a:ln>
            </p:spPr>
            <p:txBody>
              <a:bodyPr/>
              <a:lstStyle/>
              <a:p>
                <a:pPr eaLnBrk="0" hangingPunct="0"/>
                <a:endParaRPr lang="es-ES" sz="2400">
                  <a:solidFill>
                    <a:schemeClr val="bg1"/>
                  </a:solidFill>
                  <a:latin typeface="Times New Roman" pitchFamily="18" charset="0"/>
                </a:endParaRPr>
              </a:p>
            </p:txBody>
          </p:sp>
          <p:sp>
            <p:nvSpPr>
              <p:cNvPr id="4131" name="Freeform 39"/>
              <p:cNvSpPr>
                <a:spLocks/>
              </p:cNvSpPr>
              <p:nvPr/>
            </p:nvSpPr>
            <p:spPr bwMode="auto">
              <a:xfrm>
                <a:off x="5185" y="2074"/>
                <a:ext cx="142" cy="22"/>
              </a:xfrm>
              <a:custGeom>
                <a:avLst/>
                <a:gdLst>
                  <a:gd name="T0" fmla="*/ 0 w 691"/>
                  <a:gd name="T1" fmla="*/ 96 h 96"/>
                  <a:gd name="T2" fmla="*/ 276 w 691"/>
                  <a:gd name="T3" fmla="*/ 0 h 96"/>
                  <a:gd name="T4" fmla="*/ 691 w 691"/>
                  <a:gd name="T5" fmla="*/ 0 h 96"/>
                  <a:gd name="T6" fmla="*/ 495 w 691"/>
                  <a:gd name="T7" fmla="*/ 96 h 96"/>
                  <a:gd name="T8" fmla="*/ 0 w 691"/>
                  <a:gd name="T9" fmla="*/ 96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rgbClr val="000000"/>
                </a:solidFill>
                <a:prstDash val="solid"/>
                <a:round/>
                <a:headEnd/>
                <a:tailEnd/>
              </a:ln>
            </p:spPr>
            <p:txBody>
              <a:bodyPr/>
              <a:lstStyle/>
              <a:p>
                <a:endParaRPr lang="es-ES"/>
              </a:p>
            </p:txBody>
          </p:sp>
          <p:sp>
            <p:nvSpPr>
              <p:cNvPr id="4132" name="Freeform 40"/>
              <p:cNvSpPr>
                <a:spLocks/>
              </p:cNvSpPr>
              <p:nvPr/>
            </p:nvSpPr>
            <p:spPr bwMode="auto">
              <a:xfrm>
                <a:off x="5287" y="2074"/>
                <a:ext cx="40" cy="128"/>
              </a:xfrm>
              <a:custGeom>
                <a:avLst/>
                <a:gdLst>
                  <a:gd name="T0" fmla="*/ 0 w 196"/>
                  <a:gd name="T1" fmla="*/ 96 h 577"/>
                  <a:gd name="T2" fmla="*/ 196 w 196"/>
                  <a:gd name="T3" fmla="*/ 0 h 577"/>
                  <a:gd name="T4" fmla="*/ 196 w 196"/>
                  <a:gd name="T5" fmla="*/ 433 h 577"/>
                  <a:gd name="T6" fmla="*/ 0 w 196"/>
                  <a:gd name="T7" fmla="*/ 577 h 577"/>
                  <a:gd name="T8" fmla="*/ 0 w 196"/>
                  <a:gd name="T9" fmla="*/ 96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7F7F7F"/>
              </a:solidFill>
              <a:ln w="0">
                <a:solidFill>
                  <a:srgbClr val="000000"/>
                </a:solidFill>
                <a:prstDash val="solid"/>
                <a:round/>
                <a:headEnd/>
                <a:tailEnd/>
              </a:ln>
            </p:spPr>
            <p:txBody>
              <a:bodyPr/>
              <a:lstStyle/>
              <a:p>
                <a:endParaRPr lang="es-ES"/>
              </a:p>
            </p:txBody>
          </p:sp>
          <p:sp>
            <p:nvSpPr>
              <p:cNvPr id="4133" name="Line 41"/>
              <p:cNvSpPr>
                <a:spLocks noChangeShapeType="1"/>
              </p:cNvSpPr>
              <p:nvPr/>
            </p:nvSpPr>
            <p:spPr bwMode="auto">
              <a:xfrm flipV="1">
                <a:off x="5307" y="1966"/>
                <a:ext cx="173" cy="172"/>
              </a:xfrm>
              <a:prstGeom prst="line">
                <a:avLst/>
              </a:prstGeom>
              <a:noFill/>
              <a:ln w="0">
                <a:solidFill>
                  <a:srgbClr val="000000"/>
                </a:solidFill>
                <a:round/>
                <a:headEnd/>
                <a:tailEnd/>
              </a:ln>
            </p:spPr>
            <p:txBody>
              <a:bodyPr/>
              <a:lstStyle/>
              <a:p>
                <a:endParaRPr lang="es-ES"/>
              </a:p>
            </p:txBody>
          </p:sp>
          <p:sp>
            <p:nvSpPr>
              <p:cNvPr id="4134" name="Rectangle 42"/>
              <p:cNvSpPr>
                <a:spLocks noChangeArrowheads="1"/>
              </p:cNvSpPr>
              <p:nvPr/>
            </p:nvSpPr>
            <p:spPr bwMode="auto">
              <a:xfrm>
                <a:off x="5480" y="2149"/>
                <a:ext cx="102" cy="106"/>
              </a:xfrm>
              <a:prstGeom prst="rect">
                <a:avLst/>
              </a:prstGeom>
              <a:solidFill>
                <a:srgbClr val="000000"/>
              </a:solidFill>
              <a:ln w="0">
                <a:solidFill>
                  <a:srgbClr val="000000"/>
                </a:solidFill>
                <a:miter lim="800000"/>
                <a:headEnd/>
                <a:tailEnd/>
              </a:ln>
            </p:spPr>
            <p:txBody>
              <a:bodyPr/>
              <a:lstStyle/>
              <a:p>
                <a:pPr eaLnBrk="0" hangingPunct="0"/>
                <a:endParaRPr lang="es-ES" sz="2400">
                  <a:solidFill>
                    <a:schemeClr val="bg1"/>
                  </a:solidFill>
                  <a:latin typeface="Times New Roman" pitchFamily="18" charset="0"/>
                </a:endParaRPr>
              </a:p>
            </p:txBody>
          </p:sp>
          <p:sp>
            <p:nvSpPr>
              <p:cNvPr id="4135" name="Freeform 43"/>
              <p:cNvSpPr>
                <a:spLocks/>
              </p:cNvSpPr>
              <p:nvPr/>
            </p:nvSpPr>
            <p:spPr bwMode="auto">
              <a:xfrm>
                <a:off x="5480" y="2127"/>
                <a:ext cx="142" cy="22"/>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000000"/>
              </a:solidFill>
              <a:ln w="0">
                <a:solidFill>
                  <a:srgbClr val="000000"/>
                </a:solidFill>
                <a:prstDash val="solid"/>
                <a:round/>
                <a:headEnd/>
                <a:tailEnd/>
              </a:ln>
            </p:spPr>
            <p:txBody>
              <a:bodyPr/>
              <a:lstStyle/>
              <a:p>
                <a:endParaRPr lang="es-ES"/>
              </a:p>
            </p:txBody>
          </p:sp>
          <p:sp>
            <p:nvSpPr>
              <p:cNvPr id="4136" name="Freeform 44"/>
              <p:cNvSpPr>
                <a:spLocks/>
              </p:cNvSpPr>
              <p:nvPr/>
            </p:nvSpPr>
            <p:spPr bwMode="auto">
              <a:xfrm>
                <a:off x="5582" y="2127"/>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000000"/>
              </a:solidFill>
              <a:ln w="0">
                <a:solidFill>
                  <a:srgbClr val="000000"/>
                </a:solidFill>
                <a:prstDash val="solid"/>
                <a:round/>
                <a:headEnd/>
                <a:tailEnd/>
              </a:ln>
            </p:spPr>
            <p:txBody>
              <a:bodyPr/>
              <a:lstStyle/>
              <a:p>
                <a:endParaRPr lang="es-ES"/>
              </a:p>
            </p:txBody>
          </p:sp>
          <p:sp>
            <p:nvSpPr>
              <p:cNvPr id="4137" name="Rectangle 45"/>
              <p:cNvSpPr>
                <a:spLocks noChangeArrowheads="1"/>
              </p:cNvSpPr>
              <p:nvPr/>
            </p:nvSpPr>
            <p:spPr bwMode="auto">
              <a:xfrm>
                <a:off x="5185" y="2254"/>
                <a:ext cx="102" cy="107"/>
              </a:xfrm>
              <a:prstGeom prst="rect">
                <a:avLst/>
              </a:prstGeom>
              <a:solidFill>
                <a:srgbClr val="000000"/>
              </a:solidFill>
              <a:ln w="0">
                <a:solidFill>
                  <a:srgbClr val="000000"/>
                </a:solidFill>
                <a:miter lim="800000"/>
                <a:headEnd/>
                <a:tailEnd/>
              </a:ln>
            </p:spPr>
            <p:txBody>
              <a:bodyPr/>
              <a:lstStyle/>
              <a:p>
                <a:pPr eaLnBrk="0" hangingPunct="0"/>
                <a:endParaRPr lang="es-ES" sz="2400">
                  <a:solidFill>
                    <a:schemeClr val="bg1"/>
                  </a:solidFill>
                  <a:latin typeface="Times New Roman" pitchFamily="18" charset="0"/>
                </a:endParaRPr>
              </a:p>
            </p:txBody>
          </p:sp>
          <p:sp>
            <p:nvSpPr>
              <p:cNvPr id="4138" name="Freeform 46"/>
              <p:cNvSpPr>
                <a:spLocks/>
              </p:cNvSpPr>
              <p:nvPr/>
            </p:nvSpPr>
            <p:spPr bwMode="auto">
              <a:xfrm>
                <a:off x="5185" y="2233"/>
                <a:ext cx="142" cy="21"/>
              </a:xfrm>
              <a:custGeom>
                <a:avLst/>
                <a:gdLst>
                  <a:gd name="T0" fmla="*/ 0 w 691"/>
                  <a:gd name="T1" fmla="*/ 97 h 97"/>
                  <a:gd name="T2" fmla="*/ 276 w 691"/>
                  <a:gd name="T3" fmla="*/ 0 h 97"/>
                  <a:gd name="T4" fmla="*/ 691 w 691"/>
                  <a:gd name="T5" fmla="*/ 0 h 97"/>
                  <a:gd name="T6" fmla="*/ 495 w 691"/>
                  <a:gd name="T7" fmla="*/ 97 h 97"/>
                  <a:gd name="T8" fmla="*/ 0 w 691"/>
                  <a:gd name="T9" fmla="*/ 97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7F7F7F"/>
              </a:solidFill>
              <a:ln w="0">
                <a:solidFill>
                  <a:srgbClr val="000000"/>
                </a:solidFill>
                <a:prstDash val="solid"/>
                <a:round/>
                <a:headEnd/>
                <a:tailEnd/>
              </a:ln>
            </p:spPr>
            <p:txBody>
              <a:bodyPr/>
              <a:lstStyle/>
              <a:p>
                <a:endParaRPr lang="es-ES"/>
              </a:p>
            </p:txBody>
          </p:sp>
          <p:sp>
            <p:nvSpPr>
              <p:cNvPr id="4139" name="Freeform 47"/>
              <p:cNvSpPr>
                <a:spLocks/>
              </p:cNvSpPr>
              <p:nvPr/>
            </p:nvSpPr>
            <p:spPr bwMode="auto">
              <a:xfrm>
                <a:off x="5287" y="2233"/>
                <a:ext cx="40" cy="128"/>
              </a:xfrm>
              <a:custGeom>
                <a:avLst/>
                <a:gdLst>
                  <a:gd name="T0" fmla="*/ 0 w 196"/>
                  <a:gd name="T1" fmla="*/ 97 h 577"/>
                  <a:gd name="T2" fmla="*/ 196 w 196"/>
                  <a:gd name="T3" fmla="*/ 0 h 577"/>
                  <a:gd name="T4" fmla="*/ 196 w 196"/>
                  <a:gd name="T5" fmla="*/ 433 h 577"/>
                  <a:gd name="T6" fmla="*/ 0 w 196"/>
                  <a:gd name="T7" fmla="*/ 577 h 577"/>
                  <a:gd name="T8" fmla="*/ 0 w 196"/>
                  <a:gd name="T9" fmla="*/ 97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7F7F7F"/>
              </a:solidFill>
              <a:ln w="0">
                <a:solidFill>
                  <a:srgbClr val="000000"/>
                </a:solidFill>
                <a:prstDash val="solid"/>
                <a:round/>
                <a:headEnd/>
                <a:tailEnd/>
              </a:ln>
            </p:spPr>
            <p:txBody>
              <a:bodyPr/>
              <a:lstStyle/>
              <a:p>
                <a:endParaRPr lang="es-ES"/>
              </a:p>
            </p:txBody>
          </p:sp>
          <p:sp>
            <p:nvSpPr>
              <p:cNvPr id="4140" name="Line 48"/>
              <p:cNvSpPr>
                <a:spLocks noChangeShapeType="1"/>
              </p:cNvSpPr>
              <p:nvPr/>
            </p:nvSpPr>
            <p:spPr bwMode="auto">
              <a:xfrm flipV="1">
                <a:off x="5307" y="2191"/>
                <a:ext cx="173" cy="106"/>
              </a:xfrm>
              <a:prstGeom prst="line">
                <a:avLst/>
              </a:prstGeom>
              <a:noFill/>
              <a:ln w="0">
                <a:solidFill>
                  <a:srgbClr val="000000"/>
                </a:solidFill>
                <a:round/>
                <a:headEnd/>
                <a:tailEnd/>
              </a:ln>
            </p:spPr>
            <p:txBody>
              <a:bodyPr/>
              <a:lstStyle/>
              <a:p>
                <a:endParaRPr lang="es-ES"/>
              </a:p>
            </p:txBody>
          </p:sp>
        </p:gr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294</TotalTime>
  <Words>1337</Words>
  <Application>Microsoft Office PowerPoint</Application>
  <PresentationFormat>Presentación en pantalla (4:3)</PresentationFormat>
  <Paragraphs>123</Paragraphs>
  <Slides>43</Slides>
  <Notes>2</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43</vt:i4>
      </vt:variant>
    </vt:vector>
  </HeadingPairs>
  <TitlesOfParts>
    <vt:vector size="52" baseType="lpstr">
      <vt:lpstr>Arial</vt:lpstr>
      <vt:lpstr>Calibri</vt:lpstr>
      <vt:lpstr>Corbel</vt:lpstr>
      <vt:lpstr>Times New Roman</vt:lpstr>
      <vt:lpstr>Wingdings</vt:lpstr>
      <vt:lpstr>Wingdings 2</vt:lpstr>
      <vt:lpstr>Wingdings 3</vt:lpstr>
      <vt:lpstr>Módulo</vt:lpstr>
      <vt:lpstr>CorelDRAW</vt:lpstr>
      <vt:lpstr>Documentación de la Arquitectura</vt:lpstr>
      <vt:lpstr>Introducción</vt:lpstr>
      <vt:lpstr>Organización de elementos en Arquitectura Civil</vt:lpstr>
      <vt:lpstr>Organización de los elementos que se utilizan en la Arquitectura de Software</vt:lpstr>
      <vt:lpstr>Característica de una buena Arquitectura</vt:lpstr>
      <vt:lpstr>Cómo se logra una buena Arquitectura</vt:lpstr>
      <vt:lpstr>Presentación de PowerPoint</vt:lpstr>
      <vt:lpstr>Una arquitectura requiere múltiples vistas</vt:lpstr>
      <vt:lpstr>Modelo de Vista 4+1</vt:lpstr>
      <vt:lpstr>Vista de Casos de Uso</vt:lpstr>
      <vt:lpstr>Vista Lógica</vt:lpstr>
      <vt:lpstr>Presentación de PowerPoint</vt:lpstr>
      <vt:lpstr>Presentación de PowerPoint</vt:lpstr>
      <vt:lpstr>Vista de Implementación (Componentes)</vt:lpstr>
      <vt:lpstr>Enfoque de Componentes</vt:lpstr>
      <vt:lpstr>Enfoque de Componentes</vt:lpstr>
      <vt:lpstr>Representación de Componentes en UML</vt:lpstr>
      <vt:lpstr>Presentación de PowerPoint</vt:lpstr>
      <vt:lpstr>Presentación de PowerPoint</vt:lpstr>
      <vt:lpstr>Presentación de PowerPoint</vt:lpstr>
      <vt:lpstr>Vista de Procesos</vt:lpstr>
      <vt:lpstr>Presentación de PowerPoint</vt:lpstr>
      <vt:lpstr>Presentación de PowerPoint</vt:lpstr>
      <vt:lpstr>Presentación de PowerPoint</vt:lpstr>
      <vt:lpstr>Vista de Producción</vt:lpstr>
      <vt:lpstr>Plataformas Tecnológicas</vt:lpstr>
      <vt:lpstr>Presentación de PowerPoint</vt:lpstr>
      <vt:lpstr>Presentación de PowerPoint</vt:lpstr>
      <vt:lpstr>Presentación de PowerPoint</vt:lpstr>
      <vt:lpstr>Presentación de PowerPoint</vt:lpstr>
      <vt:lpstr>Presentación de PowerPoint</vt:lpstr>
      <vt:lpstr>Mecanismos de Arquitectura</vt:lpstr>
      <vt:lpstr>Mecanismos  de Análisis</vt:lpstr>
      <vt:lpstr>Mecanismos  de Análisis</vt:lpstr>
      <vt:lpstr>Mecanismos de Diseño</vt:lpstr>
      <vt:lpstr>Mecanismos de Diseño</vt:lpstr>
      <vt:lpstr>Mecanismos de Implementación</vt:lpstr>
      <vt:lpstr>Mecanismos de Implementación</vt:lpstr>
      <vt:lpstr>Presentación de PowerPoint</vt:lpstr>
      <vt:lpstr>Capas de Arquitectura</vt:lpstr>
      <vt:lpstr>Presentación de PowerPoint</vt:lpstr>
      <vt:lpstr>Presentación de PowerPoint</vt:lpstr>
      <vt:lpstr>Presentación de PowerPoint</vt:lpstr>
    </vt:vector>
  </TitlesOfParts>
  <Company>Your Company Name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Documentación de la Arquitectura</dc:title>
  <dc:creator>Your User Name</dc:creator>
  <cp:lastModifiedBy>Jeanette</cp:lastModifiedBy>
  <cp:revision>35</cp:revision>
  <dcterms:created xsi:type="dcterms:W3CDTF">2016-10-17T00:25:58Z</dcterms:created>
  <dcterms:modified xsi:type="dcterms:W3CDTF">2022-05-24T18:55:56Z</dcterms:modified>
</cp:coreProperties>
</file>